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8288000" cy="10287000"/>
  <p:notesSz cx="6858000" cy="9144000"/>
  <p:embeddedFontLst>
    <p:embeddedFont>
      <p:font typeface="Mokoto" charset="1" panose="00000000000000000000"/>
      <p:regular r:id="rId15"/>
    </p:embeddedFont>
    <p:embeddedFont>
      <p:font typeface="Canva Sans" charset="1" panose="020B0503030501040103"/>
      <p:regular r:id="rId16"/>
    </p:embeddedFont>
    <p:embeddedFont>
      <p:font typeface="Roboto" charset="1" panose="02000000000000000000"/>
      <p:regular r:id="rId17"/>
    </p:embeddedFont>
    <p:embeddedFont>
      <p:font typeface="Roboto Bold" charset="1" panose="02000000000000000000"/>
      <p:regular r:id="rId18"/>
    </p:embeddedFont>
    <p:embeddedFont>
      <p:font typeface="Times New Roman" charset="1" panose="02020603050405020304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Relationship Id="rId5" Target="../media/image6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Relationship Id="rId5" Target="../media/image7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Relationship Id="rId5" Target="../media/image8.png" Type="http://schemas.openxmlformats.org/officeDocument/2006/relationships/image"/><Relationship Id="rId6" Target="../media/image9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Relationship Id="rId5" Target="../media/image10.png" Type="http://schemas.openxmlformats.org/officeDocument/2006/relationships/image"/><Relationship Id="rId6" Target="../media/image11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Relationship Id="rId5" Target="../media/image12.jpeg" Type="http://schemas.openxmlformats.org/officeDocument/2006/relationships/image"/><Relationship Id="rId6" Target="../media/image13.jpeg" Type="http://schemas.openxmlformats.org/officeDocument/2006/relationships/image"/><Relationship Id="rId7" Target="../media/image14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15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 w="123825" cap="sq">
              <a:solidFill>
                <a:srgbClr val="000000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4274726" cy="22055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5400000">
            <a:off x="8944306" y="5180427"/>
            <a:ext cx="399388" cy="8135684"/>
          </a:xfrm>
          <a:custGeom>
            <a:avLst/>
            <a:gdLst/>
            <a:ahLst/>
            <a:cxnLst/>
            <a:rect r="r" b="b" t="t" l="l"/>
            <a:pathLst>
              <a:path h="8135684" w="399388">
                <a:moveTo>
                  <a:pt x="0" y="0"/>
                </a:moveTo>
                <a:lnTo>
                  <a:pt x="399388" y="0"/>
                </a:lnTo>
                <a:lnTo>
                  <a:pt x="399388" y="8135683"/>
                </a:lnTo>
                <a:lnTo>
                  <a:pt x="0" y="813568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5999"/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10800000">
            <a:off x="-895973" y="-128681"/>
            <a:ext cx="3775893" cy="3604261"/>
          </a:xfrm>
          <a:custGeom>
            <a:avLst/>
            <a:gdLst/>
            <a:ahLst/>
            <a:cxnLst/>
            <a:rect r="r" b="b" t="t" l="l"/>
            <a:pathLst>
              <a:path h="3604261" w="3775893">
                <a:moveTo>
                  <a:pt x="0" y="0"/>
                </a:moveTo>
                <a:lnTo>
                  <a:pt x="3775893" y="0"/>
                </a:lnTo>
                <a:lnTo>
                  <a:pt x="3775893" y="3604262"/>
                </a:lnTo>
                <a:lnTo>
                  <a:pt x="0" y="36042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10800000">
            <a:off x="15576737" y="7107131"/>
            <a:ext cx="3775893" cy="3604261"/>
          </a:xfrm>
          <a:custGeom>
            <a:avLst/>
            <a:gdLst/>
            <a:ahLst/>
            <a:cxnLst/>
            <a:rect r="r" b="b" t="t" l="l"/>
            <a:pathLst>
              <a:path h="3604261" w="3775893">
                <a:moveTo>
                  <a:pt x="0" y="0"/>
                </a:moveTo>
                <a:lnTo>
                  <a:pt x="3775893" y="0"/>
                </a:lnTo>
                <a:lnTo>
                  <a:pt x="3775893" y="3604261"/>
                </a:lnTo>
                <a:lnTo>
                  <a:pt x="0" y="360426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2179734" y="4241314"/>
            <a:ext cx="6293971" cy="4041527"/>
          </a:xfrm>
          <a:custGeom>
            <a:avLst/>
            <a:gdLst/>
            <a:ahLst/>
            <a:cxnLst/>
            <a:rect r="r" b="b" t="t" l="l"/>
            <a:pathLst>
              <a:path h="4041527" w="6293971">
                <a:moveTo>
                  <a:pt x="0" y="0"/>
                </a:moveTo>
                <a:lnTo>
                  <a:pt x="6293971" y="0"/>
                </a:lnTo>
                <a:lnTo>
                  <a:pt x="6293971" y="4041527"/>
                </a:lnTo>
                <a:lnTo>
                  <a:pt x="0" y="404152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998020" y="5940176"/>
            <a:ext cx="5434748" cy="32563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41"/>
              </a:lnSpc>
            </a:pPr>
            <a:r>
              <a:rPr lang="en-US" sz="2672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Виконавець: Челядин Богдан</a:t>
            </a:r>
          </a:p>
          <a:p>
            <a:pPr algn="l">
              <a:lnSpc>
                <a:spcPts val="3741"/>
              </a:lnSpc>
            </a:pPr>
            <a:r>
              <a:rPr lang="en-US" sz="2672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Керівник: доцент кафедри ІТТС Паньків Ю.В.</a:t>
            </a:r>
          </a:p>
          <a:p>
            <a:pPr algn="l">
              <a:lnSpc>
                <a:spcPts val="3741"/>
              </a:lnSpc>
            </a:pPr>
            <a:r>
              <a:rPr lang="en-US" sz="2672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Івано-Франківський національний технічний університет нафти і газу</a:t>
            </a:r>
          </a:p>
          <a:p>
            <a:pPr algn="l">
              <a:lnSpc>
                <a:spcPts val="3741"/>
              </a:lnSpc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4871835" y="1616300"/>
            <a:ext cx="7887716" cy="16617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79"/>
              </a:lnSpc>
              <a:spcBef>
                <a:spcPct val="0"/>
              </a:spcBef>
            </a:pPr>
            <a:r>
              <a:rPr lang="en-US" sz="31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ТЕМА:Автоматизована система керування установкою осушення газу (УОГ)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0" y="0"/>
            <a:ext cx="18288000" cy="10109527"/>
            <a:chOff x="0" y="0"/>
            <a:chExt cx="4816593" cy="266259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816592" cy="2662592"/>
            </a:xfrm>
            <a:custGeom>
              <a:avLst/>
              <a:gdLst/>
              <a:ahLst/>
              <a:cxnLst/>
              <a:rect r="r" b="b" t="t" l="l"/>
              <a:pathLst>
                <a:path h="2662592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662592"/>
                  </a:lnTo>
                  <a:lnTo>
                    <a:pt x="0" y="2662592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 w="123825" cap="sq">
              <a:solidFill>
                <a:srgbClr val="000000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4816593" cy="2700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true" flipV="false" rot="-2407264">
            <a:off x="13760017" y="6817824"/>
            <a:ext cx="4768277" cy="4551537"/>
          </a:xfrm>
          <a:custGeom>
            <a:avLst/>
            <a:gdLst/>
            <a:ahLst/>
            <a:cxnLst/>
            <a:rect r="r" b="b" t="t" l="l"/>
            <a:pathLst>
              <a:path h="4551537" w="4768277">
                <a:moveTo>
                  <a:pt x="4768277" y="0"/>
                </a:moveTo>
                <a:lnTo>
                  <a:pt x="0" y="0"/>
                </a:lnTo>
                <a:lnTo>
                  <a:pt x="0" y="4551537"/>
                </a:lnTo>
                <a:lnTo>
                  <a:pt x="4768277" y="4551537"/>
                </a:lnTo>
                <a:lnTo>
                  <a:pt x="4768277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>
            <a:off x="2071982" y="3312621"/>
            <a:ext cx="6492240" cy="0"/>
          </a:xfrm>
          <a:prstGeom prst="line">
            <a:avLst/>
          </a:prstGeom>
          <a:ln cap="flat" w="19050">
            <a:solidFill>
              <a:srgbClr val="40597C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true" flipV="false" rot="-10792239">
            <a:off x="-724606" y="8954135"/>
            <a:ext cx="2702689" cy="2579840"/>
          </a:xfrm>
          <a:custGeom>
            <a:avLst/>
            <a:gdLst/>
            <a:ahLst/>
            <a:cxnLst/>
            <a:rect r="r" b="b" t="t" l="l"/>
            <a:pathLst>
              <a:path h="2579840" w="2702689">
                <a:moveTo>
                  <a:pt x="2702689" y="0"/>
                </a:moveTo>
                <a:lnTo>
                  <a:pt x="0" y="0"/>
                </a:lnTo>
                <a:lnTo>
                  <a:pt x="0" y="2579840"/>
                </a:lnTo>
                <a:lnTo>
                  <a:pt x="2702689" y="2579840"/>
                </a:lnTo>
                <a:lnTo>
                  <a:pt x="2702689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449972" y="3388757"/>
            <a:ext cx="6505129" cy="4799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Призначення: Видалення водяної пари з природного газу.</a:t>
            </a:r>
          </a:p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Основні проблеми без осушення:</a:t>
            </a:r>
          </a:p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Утворення гідратів (перекриття трубопроводів).</a:t>
            </a:r>
          </a:p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Корозія обладнання (через кислі компоненти).</a:t>
            </a:r>
          </a:p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Ключовий показник якості: Точка роси (температура конденсації вологи), яка має бути на 5-10°C нижчою за температуру ґрунту.</a:t>
            </a:r>
          </a:p>
          <a:p>
            <a:pPr algn="l">
              <a:lnSpc>
                <a:spcPts val="3220"/>
              </a:lnSpc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1772560" y="1226873"/>
            <a:ext cx="8720816" cy="19281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51"/>
              </a:lnSpc>
            </a:pPr>
            <a:r>
              <a:rPr lang="en-US" sz="5465" spc="-54">
                <a:solidFill>
                  <a:srgbClr val="348BFF"/>
                </a:solidFill>
                <a:latin typeface="Mokoto"/>
                <a:ea typeface="Mokoto"/>
                <a:cs typeface="Mokoto"/>
                <a:sym typeface="Mokoto"/>
              </a:rPr>
              <a:t>ОБ'ЄКТ: УСТАНОВКА ОСУШЕННЯ ГАЗУ (УОГ).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324449" y="-171152"/>
            <a:ext cx="18288000" cy="10109527"/>
            <a:chOff x="0" y="0"/>
            <a:chExt cx="4816593" cy="266259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816592" cy="2662592"/>
            </a:xfrm>
            <a:custGeom>
              <a:avLst/>
              <a:gdLst/>
              <a:ahLst/>
              <a:cxnLst/>
              <a:rect r="r" b="b" t="t" l="l"/>
              <a:pathLst>
                <a:path h="2662592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662592"/>
                  </a:lnTo>
                  <a:lnTo>
                    <a:pt x="0" y="2662592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 w="123825" cap="sq">
              <a:solidFill>
                <a:srgbClr val="000000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4816593" cy="2700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>
            <a:off x="2071982" y="3312621"/>
            <a:ext cx="6492240" cy="0"/>
          </a:xfrm>
          <a:prstGeom prst="line">
            <a:avLst/>
          </a:prstGeom>
          <a:ln cap="flat" w="19050">
            <a:solidFill>
              <a:srgbClr val="40597C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true" flipV="true" rot="-10792239">
            <a:off x="-724606" y="8954135"/>
            <a:ext cx="2702689" cy="2579840"/>
          </a:xfrm>
          <a:custGeom>
            <a:avLst/>
            <a:gdLst/>
            <a:ahLst/>
            <a:cxnLst/>
            <a:rect r="r" b="b" t="t" l="l"/>
            <a:pathLst>
              <a:path h="2579840" w="2702689">
                <a:moveTo>
                  <a:pt x="2702689" y="2579840"/>
                </a:moveTo>
                <a:lnTo>
                  <a:pt x="0" y="2579840"/>
                </a:lnTo>
                <a:lnTo>
                  <a:pt x="0" y="0"/>
                </a:lnTo>
                <a:lnTo>
                  <a:pt x="2702689" y="0"/>
                </a:lnTo>
                <a:lnTo>
                  <a:pt x="2702689" y="257984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true" flipV="true" rot="-10792239">
            <a:off x="16612207" y="-936064"/>
            <a:ext cx="2702689" cy="2579840"/>
          </a:xfrm>
          <a:custGeom>
            <a:avLst/>
            <a:gdLst/>
            <a:ahLst/>
            <a:cxnLst/>
            <a:rect r="r" b="b" t="t" l="l"/>
            <a:pathLst>
              <a:path h="2579840" w="2702689">
                <a:moveTo>
                  <a:pt x="2702689" y="2579840"/>
                </a:moveTo>
                <a:lnTo>
                  <a:pt x="0" y="2579840"/>
                </a:lnTo>
                <a:lnTo>
                  <a:pt x="0" y="0"/>
                </a:lnTo>
                <a:lnTo>
                  <a:pt x="2702689" y="0"/>
                </a:lnTo>
                <a:lnTo>
                  <a:pt x="2702689" y="257984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626738" y="550533"/>
            <a:ext cx="2291645" cy="652047"/>
            <a:chOff x="0" y="0"/>
            <a:chExt cx="3055526" cy="869397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0"/>
              <a:ext cx="747138" cy="869397"/>
              <a:chOff x="0" y="0"/>
              <a:chExt cx="698500" cy="81280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6985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698500">
                    <a:moveTo>
                      <a:pt x="349250" y="0"/>
                    </a:moveTo>
                    <a:lnTo>
                      <a:pt x="698500" y="203200"/>
                    </a:lnTo>
                    <a:lnTo>
                      <a:pt x="698500" y="609600"/>
                    </a:lnTo>
                    <a:lnTo>
                      <a:pt x="349250" y="812800"/>
                    </a:lnTo>
                    <a:lnTo>
                      <a:pt x="0" y="609600"/>
                    </a:lnTo>
                    <a:lnTo>
                      <a:pt x="0" y="203200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95250" cap="sq">
                <a:solidFill>
                  <a:srgbClr val="348BFF"/>
                </a:solidFill>
                <a:prstDash val="solid"/>
                <a:miter/>
              </a:ln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101600"/>
                <a:ext cx="698500" cy="571500"/>
              </a:xfrm>
              <a:prstGeom prst="rect">
                <a:avLst/>
              </a:prstGeom>
            </p:spPr>
            <p:txBody>
              <a:bodyPr anchor="ctr" rtlCol="false" tIns="27034" lIns="27034" bIns="27034" rIns="27034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3" id="13"/>
            <p:cNvSpPr txBox="true"/>
            <p:nvPr/>
          </p:nvSpPr>
          <p:spPr>
            <a:xfrm rot="0">
              <a:off x="954234" y="93383"/>
              <a:ext cx="2101293" cy="77601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235"/>
                </a:lnSpc>
              </a:pPr>
              <a:r>
                <a:rPr lang="en-US" sz="1862">
                  <a:solidFill>
                    <a:srgbClr val="FFFFFF"/>
                  </a:solidFill>
                  <a:latin typeface="Mokoto"/>
                  <a:ea typeface="Mokoto"/>
                  <a:cs typeface="Mokoto"/>
                  <a:sym typeface="Mokoto"/>
                </a:rPr>
                <a:t>Company</a:t>
              </a:r>
            </a:p>
            <a:p>
              <a:pPr algn="l">
                <a:lnSpc>
                  <a:spcPts val="2235"/>
                </a:lnSpc>
              </a:pPr>
              <a:r>
                <a:rPr lang="en-US" sz="1862">
                  <a:solidFill>
                    <a:srgbClr val="FFFFFF"/>
                  </a:solidFill>
                  <a:latin typeface="Mokoto"/>
                  <a:ea typeface="Mokoto"/>
                  <a:cs typeface="Mokoto"/>
                  <a:sym typeface="Mokoto"/>
                </a:rPr>
                <a:t>Logo</a:t>
              </a: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12053244" y="1646823"/>
            <a:ext cx="4130541" cy="5824114"/>
          </a:xfrm>
          <a:custGeom>
            <a:avLst/>
            <a:gdLst/>
            <a:ahLst/>
            <a:cxnLst/>
            <a:rect r="r" b="b" t="t" l="l"/>
            <a:pathLst>
              <a:path h="5824114" w="4130541">
                <a:moveTo>
                  <a:pt x="0" y="0"/>
                </a:moveTo>
                <a:lnTo>
                  <a:pt x="4130541" y="0"/>
                </a:lnTo>
                <a:lnTo>
                  <a:pt x="4130541" y="5824114"/>
                </a:lnTo>
                <a:lnTo>
                  <a:pt x="0" y="5824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00702" t="-1417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772560" y="3569796"/>
            <a:ext cx="4225877" cy="31991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Абсорбційний метод із застосуванням </a:t>
            </a:r>
            <a:r>
              <a:rPr lang="en-US" sz="2300" b="true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rPr>
              <a:t>триетиленгліколю (ТЕГ)</a:t>
            </a: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— це широко розповсюджений промисловий процес для </a:t>
            </a:r>
            <a:r>
              <a:rPr lang="en-US" sz="2300" b="true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rPr>
              <a:t>осушення природного газу</a:t>
            </a: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шляхом видалення з нього водяної пари.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071982" y="2045935"/>
            <a:ext cx="8907614" cy="9565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51"/>
              </a:lnSpc>
            </a:pPr>
            <a:r>
              <a:rPr lang="en-US" sz="5465" spc="-54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АБСОРБЦІЙНИЙ МЕТОД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0" y="0"/>
            <a:ext cx="18288000" cy="10109527"/>
            <a:chOff x="0" y="0"/>
            <a:chExt cx="4816593" cy="266259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816592" cy="2662592"/>
            </a:xfrm>
            <a:custGeom>
              <a:avLst/>
              <a:gdLst/>
              <a:ahLst/>
              <a:cxnLst/>
              <a:rect r="r" b="b" t="t" l="l"/>
              <a:pathLst>
                <a:path h="2662592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662592"/>
                  </a:lnTo>
                  <a:lnTo>
                    <a:pt x="0" y="2662592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 w="123825" cap="sq">
              <a:solidFill>
                <a:srgbClr val="000000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4816593" cy="2700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true" flipV="true" rot="0">
            <a:off x="-719344" y="8954135"/>
            <a:ext cx="2702689" cy="2579840"/>
          </a:xfrm>
          <a:custGeom>
            <a:avLst/>
            <a:gdLst/>
            <a:ahLst/>
            <a:cxnLst/>
            <a:rect r="r" b="b" t="t" l="l"/>
            <a:pathLst>
              <a:path h="2579840" w="2702689">
                <a:moveTo>
                  <a:pt x="2702689" y="2579840"/>
                </a:moveTo>
                <a:lnTo>
                  <a:pt x="0" y="2579840"/>
                </a:lnTo>
                <a:lnTo>
                  <a:pt x="0" y="0"/>
                </a:lnTo>
                <a:lnTo>
                  <a:pt x="2702689" y="0"/>
                </a:lnTo>
                <a:lnTo>
                  <a:pt x="2702689" y="257984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-5400000">
            <a:off x="16666806" y="-1097009"/>
            <a:ext cx="2685507" cy="2563439"/>
          </a:xfrm>
          <a:custGeom>
            <a:avLst/>
            <a:gdLst/>
            <a:ahLst/>
            <a:cxnLst/>
            <a:rect r="r" b="b" t="t" l="l"/>
            <a:pathLst>
              <a:path h="2563439" w="2685507">
                <a:moveTo>
                  <a:pt x="2685507" y="0"/>
                </a:moveTo>
                <a:lnTo>
                  <a:pt x="0" y="0"/>
                </a:lnTo>
                <a:lnTo>
                  <a:pt x="0" y="2563439"/>
                </a:lnTo>
                <a:lnTo>
                  <a:pt x="2685507" y="2563439"/>
                </a:lnTo>
                <a:lnTo>
                  <a:pt x="2685507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958041" y="2559812"/>
            <a:ext cx="11301259" cy="5669863"/>
          </a:xfrm>
          <a:custGeom>
            <a:avLst/>
            <a:gdLst/>
            <a:ahLst/>
            <a:cxnLst/>
            <a:rect r="r" b="b" t="t" l="l"/>
            <a:pathLst>
              <a:path h="5669863" w="11301259">
                <a:moveTo>
                  <a:pt x="0" y="0"/>
                </a:moveTo>
                <a:lnTo>
                  <a:pt x="11301259" y="0"/>
                </a:lnTo>
                <a:lnTo>
                  <a:pt x="11301259" y="5669863"/>
                </a:lnTo>
                <a:lnTo>
                  <a:pt x="0" y="56698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275" r="0" b="-7603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028700" y="706604"/>
            <a:ext cx="9495996" cy="15369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11"/>
              </a:lnSpc>
            </a:pPr>
            <a:r>
              <a:rPr lang="en-US" sz="4365" spc="-43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СТРУКТУРА ТЕХНОЛОГІЧНОЇ СХЕМИ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594913">
            <a:off x="-2201586" y="4156675"/>
            <a:ext cx="5419988" cy="5173625"/>
          </a:xfrm>
          <a:custGeom>
            <a:avLst/>
            <a:gdLst/>
            <a:ahLst/>
            <a:cxnLst/>
            <a:rect r="r" b="b" t="t" l="l"/>
            <a:pathLst>
              <a:path h="5173625" w="5419988">
                <a:moveTo>
                  <a:pt x="0" y="0"/>
                </a:moveTo>
                <a:lnTo>
                  <a:pt x="5419988" y="0"/>
                </a:lnTo>
                <a:lnTo>
                  <a:pt x="5419988" y="5173625"/>
                </a:lnTo>
                <a:lnTo>
                  <a:pt x="0" y="517362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0" y="0"/>
            <a:ext cx="18288000" cy="10109527"/>
            <a:chOff x="0" y="0"/>
            <a:chExt cx="4816593" cy="2662592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816592" cy="2662592"/>
            </a:xfrm>
            <a:custGeom>
              <a:avLst/>
              <a:gdLst/>
              <a:ahLst/>
              <a:cxnLst/>
              <a:rect r="r" b="b" t="t" l="l"/>
              <a:pathLst>
                <a:path h="2662592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662592"/>
                  </a:lnTo>
                  <a:lnTo>
                    <a:pt x="0" y="2662592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 w="123825" cap="sq">
              <a:solidFill>
                <a:srgbClr val="000000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4816593" cy="2700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true" flipV="false" rot="-10792239">
            <a:off x="16488102" y="-1066193"/>
            <a:ext cx="2702689" cy="2579840"/>
          </a:xfrm>
          <a:custGeom>
            <a:avLst/>
            <a:gdLst/>
            <a:ahLst/>
            <a:cxnLst/>
            <a:rect r="r" b="b" t="t" l="l"/>
            <a:pathLst>
              <a:path h="2579840" w="2702689">
                <a:moveTo>
                  <a:pt x="2702689" y="0"/>
                </a:moveTo>
                <a:lnTo>
                  <a:pt x="0" y="0"/>
                </a:lnTo>
                <a:lnTo>
                  <a:pt x="0" y="2579839"/>
                </a:lnTo>
                <a:lnTo>
                  <a:pt x="2702689" y="2579839"/>
                </a:lnTo>
                <a:lnTo>
                  <a:pt x="2702689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144000" y="654747"/>
            <a:ext cx="8365800" cy="4400017"/>
          </a:xfrm>
          <a:custGeom>
            <a:avLst/>
            <a:gdLst/>
            <a:ahLst/>
            <a:cxnLst/>
            <a:rect r="r" b="b" t="t" l="l"/>
            <a:pathLst>
              <a:path h="4400017" w="8365800">
                <a:moveTo>
                  <a:pt x="0" y="0"/>
                </a:moveTo>
                <a:lnTo>
                  <a:pt x="8365800" y="0"/>
                </a:lnTo>
                <a:lnTo>
                  <a:pt x="8365800" y="4400017"/>
                </a:lnTo>
                <a:lnTo>
                  <a:pt x="0" y="440001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929" r="0" b="-1929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144000" y="5345770"/>
            <a:ext cx="8365800" cy="4324421"/>
          </a:xfrm>
          <a:custGeom>
            <a:avLst/>
            <a:gdLst/>
            <a:ahLst/>
            <a:cxnLst/>
            <a:rect r="r" b="b" t="t" l="l"/>
            <a:pathLst>
              <a:path h="4324421" w="8365800">
                <a:moveTo>
                  <a:pt x="0" y="0"/>
                </a:moveTo>
                <a:lnTo>
                  <a:pt x="8365800" y="0"/>
                </a:lnTo>
                <a:lnTo>
                  <a:pt x="8365800" y="4324422"/>
                </a:lnTo>
                <a:lnTo>
                  <a:pt x="0" y="432442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895" t="0" r="-895" b="-8551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811312" y="490728"/>
            <a:ext cx="7606042" cy="19281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51"/>
              </a:lnSpc>
            </a:pPr>
            <a:r>
              <a:rPr lang="en-US" sz="5465" spc="-54">
                <a:solidFill>
                  <a:srgbClr val="348BFF"/>
                </a:solidFill>
                <a:latin typeface="Mokoto"/>
                <a:ea typeface="Mokoto"/>
                <a:cs typeface="Mokoto"/>
                <a:sym typeface="Mokoto"/>
              </a:rPr>
              <a:t>КОНТУРИ СЕПАРАЦІЇ ТА АБСОРБЦІЇ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580177" y="3830139"/>
            <a:ext cx="6505129" cy="5154937"/>
            <a:chOff x="0" y="0"/>
            <a:chExt cx="8673505" cy="6873249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-57150"/>
              <a:ext cx="8673505" cy="317965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496571" indent="-248285" lvl="1">
                <a:lnSpc>
                  <a:spcPts val="3220"/>
                </a:lnSpc>
                <a:buFont typeface="Arial"/>
                <a:buChar char="•"/>
              </a:pPr>
              <a:r>
                <a:rPr lang="en-US" sz="23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Контур сепарації:</a:t>
              </a:r>
            </a:p>
            <a:p>
              <a:pPr algn="l" marL="993141" indent="-331047" lvl="2">
                <a:lnSpc>
                  <a:spcPts val="3220"/>
                </a:lnSpc>
                <a:buFont typeface="Arial"/>
                <a:buChar char="⚬"/>
              </a:pPr>
              <a:r>
                <a:rPr lang="en-US" sz="23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Регулювання рівня рідини (відведення конденсату).</a:t>
              </a:r>
            </a:p>
            <a:p>
              <a:pPr algn="l" marL="993141" indent="-331047" lvl="2">
                <a:lnSpc>
                  <a:spcPts val="3220"/>
                </a:lnSpc>
                <a:buFont typeface="Arial"/>
                <a:buChar char="⚬"/>
              </a:pPr>
              <a:r>
                <a:rPr lang="en-US" sz="23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Подача промивної води пропорційно витраті газу.</a:t>
              </a:r>
            </a:p>
            <a:p>
              <a:pPr algn="l">
                <a:lnSpc>
                  <a:spcPts val="3220"/>
                </a:lnSpc>
              </a:pP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3693593"/>
              <a:ext cx="8673505" cy="317965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496571" indent="-248285" lvl="1">
                <a:lnSpc>
                  <a:spcPts val="3220"/>
                </a:lnSpc>
                <a:buFont typeface="Arial"/>
                <a:buChar char="•"/>
              </a:pPr>
              <a:r>
                <a:rPr lang="en-US" sz="23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Контур абсорбції (Головний):</a:t>
              </a:r>
            </a:p>
            <a:p>
              <a:pPr algn="l" marL="496571" indent="-248285" lvl="1">
                <a:lnSpc>
                  <a:spcPts val="3220"/>
                </a:lnSpc>
                <a:buFont typeface="Arial"/>
                <a:buChar char="•"/>
              </a:pPr>
              <a:r>
                <a:rPr lang="en-US" sz="23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Вхідні дані: Точка роси, витрата газу, витрата гліколю.</a:t>
              </a:r>
            </a:p>
            <a:p>
              <a:pPr algn="l" marL="496571" indent="-248285" lvl="1">
                <a:lnSpc>
                  <a:spcPts val="3220"/>
                </a:lnSpc>
                <a:buFont typeface="Arial"/>
                <a:buChar char="•"/>
              </a:pPr>
              <a:r>
                <a:rPr lang="en-US" sz="23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Керуючий вплив: Зміна подачі гліколю (FCY) для підтримки точки роси.</a:t>
              </a:r>
            </a:p>
            <a:p>
              <a:pPr algn="l" marL="496571" indent="-248285" lvl="1">
                <a:lnSpc>
                  <a:spcPts val="3220"/>
                </a:lnSpc>
                <a:buFont typeface="Arial"/>
                <a:buChar char="•"/>
              </a:pPr>
            </a:p>
          </p:txBody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594913">
            <a:off x="-2201586" y="4156675"/>
            <a:ext cx="5419988" cy="5173625"/>
          </a:xfrm>
          <a:custGeom>
            <a:avLst/>
            <a:gdLst/>
            <a:ahLst/>
            <a:cxnLst/>
            <a:rect r="r" b="b" t="t" l="l"/>
            <a:pathLst>
              <a:path h="5173625" w="5419988">
                <a:moveTo>
                  <a:pt x="0" y="0"/>
                </a:moveTo>
                <a:lnTo>
                  <a:pt x="5419988" y="0"/>
                </a:lnTo>
                <a:lnTo>
                  <a:pt x="5419988" y="5173625"/>
                </a:lnTo>
                <a:lnTo>
                  <a:pt x="0" y="517362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0" y="0"/>
            <a:ext cx="18288000" cy="10109527"/>
            <a:chOff x="0" y="0"/>
            <a:chExt cx="4816593" cy="2662592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816592" cy="2662592"/>
            </a:xfrm>
            <a:custGeom>
              <a:avLst/>
              <a:gdLst/>
              <a:ahLst/>
              <a:cxnLst/>
              <a:rect r="r" b="b" t="t" l="l"/>
              <a:pathLst>
                <a:path h="2662592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662592"/>
                  </a:lnTo>
                  <a:lnTo>
                    <a:pt x="0" y="2662592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 w="123825" cap="sq">
              <a:solidFill>
                <a:srgbClr val="000000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4816593" cy="2700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true" flipV="false" rot="-10792239">
            <a:off x="16488102" y="-1066193"/>
            <a:ext cx="2702689" cy="2579840"/>
          </a:xfrm>
          <a:custGeom>
            <a:avLst/>
            <a:gdLst/>
            <a:ahLst/>
            <a:cxnLst/>
            <a:rect r="r" b="b" t="t" l="l"/>
            <a:pathLst>
              <a:path h="2579840" w="2702689">
                <a:moveTo>
                  <a:pt x="2702689" y="0"/>
                </a:moveTo>
                <a:lnTo>
                  <a:pt x="0" y="0"/>
                </a:lnTo>
                <a:lnTo>
                  <a:pt x="0" y="2579839"/>
                </a:lnTo>
                <a:lnTo>
                  <a:pt x="2702689" y="2579839"/>
                </a:lnTo>
                <a:lnTo>
                  <a:pt x="2702689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232474" y="353205"/>
            <a:ext cx="8606972" cy="4701559"/>
          </a:xfrm>
          <a:custGeom>
            <a:avLst/>
            <a:gdLst/>
            <a:ahLst/>
            <a:cxnLst/>
            <a:rect r="r" b="b" t="t" l="l"/>
            <a:pathLst>
              <a:path h="4701559" w="8606972">
                <a:moveTo>
                  <a:pt x="0" y="0"/>
                </a:moveTo>
                <a:lnTo>
                  <a:pt x="8606972" y="0"/>
                </a:lnTo>
                <a:lnTo>
                  <a:pt x="8606972" y="4701559"/>
                </a:lnTo>
                <a:lnTo>
                  <a:pt x="0" y="470155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144000" y="5352543"/>
            <a:ext cx="8708438" cy="4756984"/>
          </a:xfrm>
          <a:custGeom>
            <a:avLst/>
            <a:gdLst/>
            <a:ahLst/>
            <a:cxnLst/>
            <a:rect r="r" b="b" t="t" l="l"/>
            <a:pathLst>
              <a:path h="4756984" w="8708438">
                <a:moveTo>
                  <a:pt x="0" y="0"/>
                </a:moveTo>
                <a:lnTo>
                  <a:pt x="8708438" y="0"/>
                </a:lnTo>
                <a:lnTo>
                  <a:pt x="8708438" y="4756984"/>
                </a:lnTo>
                <a:lnTo>
                  <a:pt x="0" y="475698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74015" y="560137"/>
            <a:ext cx="7970056" cy="19281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51"/>
              </a:lnSpc>
            </a:pPr>
            <a:r>
              <a:rPr lang="en-US" sz="5465" spc="-54">
                <a:solidFill>
                  <a:srgbClr val="348BFF"/>
                </a:solidFill>
                <a:latin typeface="Mokoto"/>
                <a:ea typeface="Mokoto"/>
                <a:cs typeface="Mokoto"/>
                <a:sym typeface="Mokoto"/>
              </a:rPr>
              <a:t>КОНТУРИ РЕГЕНЕРАЦІЇ ТА ДЕГАЗАЦІЇ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74015" y="2945342"/>
            <a:ext cx="6505129" cy="19989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Контур дегазації:</a:t>
            </a:r>
          </a:p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Стабілізація тиску для відділення паливних газів.</a:t>
            </a:r>
          </a:p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Дискретне керування рівнями гліколю та конденсату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74015" y="5115347"/>
            <a:ext cx="6505129" cy="31991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Контур регенерації (Температурний режим):</a:t>
            </a:r>
          </a:p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Регулювання температури в кубі колони зміною подачі паливного газу.</a:t>
            </a:r>
          </a:p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Завдання: Випарити воду, не перегрівши гліколь (не вище температури розкладання).</a:t>
            </a:r>
          </a:p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0" y="0"/>
            <a:ext cx="18288000" cy="10109527"/>
            <a:chOff x="0" y="0"/>
            <a:chExt cx="4816593" cy="266259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816592" cy="2662592"/>
            </a:xfrm>
            <a:custGeom>
              <a:avLst/>
              <a:gdLst/>
              <a:ahLst/>
              <a:cxnLst/>
              <a:rect r="r" b="b" t="t" l="l"/>
              <a:pathLst>
                <a:path h="2662592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662592"/>
                  </a:lnTo>
                  <a:lnTo>
                    <a:pt x="0" y="2662592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 w="123825" cap="sq">
              <a:solidFill>
                <a:srgbClr val="000000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4816593" cy="27006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836306" y="628768"/>
            <a:ext cx="14592481" cy="9565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51"/>
              </a:lnSpc>
            </a:pPr>
            <a:r>
              <a:rPr lang="en-US" sz="5465" spc="-54">
                <a:solidFill>
                  <a:srgbClr val="348BFF"/>
                </a:solidFill>
                <a:latin typeface="Mokoto"/>
                <a:ea typeface="Mokoto"/>
                <a:cs typeface="Mokoto"/>
                <a:sym typeface="Mokoto"/>
              </a:rPr>
              <a:t>АРХІТЕКТУРА СИСТЕМИ КЕРУВАННЯ</a:t>
            </a:r>
          </a:p>
        </p:txBody>
      </p:sp>
      <p:sp>
        <p:nvSpPr>
          <p:cNvPr name="Freeform 7" id="7"/>
          <p:cNvSpPr/>
          <p:nvPr/>
        </p:nvSpPr>
        <p:spPr>
          <a:xfrm flipH="true" flipV="false" rot="6758039">
            <a:off x="-1462713" y="8319239"/>
            <a:ext cx="2702689" cy="2579840"/>
          </a:xfrm>
          <a:custGeom>
            <a:avLst/>
            <a:gdLst/>
            <a:ahLst/>
            <a:cxnLst/>
            <a:rect r="r" b="b" t="t" l="l"/>
            <a:pathLst>
              <a:path h="2579840" w="2702689">
                <a:moveTo>
                  <a:pt x="2702689" y="0"/>
                </a:moveTo>
                <a:lnTo>
                  <a:pt x="0" y="0"/>
                </a:lnTo>
                <a:lnTo>
                  <a:pt x="0" y="2579840"/>
                </a:lnTo>
                <a:lnTo>
                  <a:pt x="2702689" y="2579840"/>
                </a:lnTo>
                <a:lnTo>
                  <a:pt x="2702689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4067484" y="-2546902"/>
            <a:ext cx="3252744" cy="5308602"/>
            <a:chOff x="0" y="0"/>
            <a:chExt cx="4677645" cy="763409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677645" cy="7634093"/>
            </a:xfrm>
            <a:custGeom>
              <a:avLst/>
              <a:gdLst/>
              <a:ahLst/>
              <a:cxnLst/>
              <a:rect r="r" b="b" t="t" l="l"/>
              <a:pathLst>
                <a:path h="7634093" w="4677645">
                  <a:moveTo>
                    <a:pt x="4677645" y="0"/>
                  </a:moveTo>
                  <a:lnTo>
                    <a:pt x="2994432" y="7634093"/>
                  </a:lnTo>
                  <a:lnTo>
                    <a:pt x="0" y="7634093"/>
                  </a:lnTo>
                  <a:lnTo>
                    <a:pt x="1663620" y="0"/>
                  </a:lnTo>
                  <a:lnTo>
                    <a:pt x="4677645" y="0"/>
                  </a:lnTo>
                  <a:close/>
                </a:path>
              </a:pathLst>
            </a:custGeom>
            <a:blipFill>
              <a:blip r:embed="rId5"/>
              <a:stretch>
                <a:fillRect l="-46057" t="0" r="0" b="-19324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5207757" y="2556874"/>
            <a:ext cx="3252744" cy="5308602"/>
            <a:chOff x="0" y="0"/>
            <a:chExt cx="4677645" cy="763409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4677645" cy="7634093"/>
            </a:xfrm>
            <a:custGeom>
              <a:avLst/>
              <a:gdLst/>
              <a:ahLst/>
              <a:cxnLst/>
              <a:rect r="r" b="b" t="t" l="l"/>
              <a:pathLst>
                <a:path h="7634093" w="4677645">
                  <a:moveTo>
                    <a:pt x="4677645" y="0"/>
                  </a:moveTo>
                  <a:lnTo>
                    <a:pt x="2994432" y="7634093"/>
                  </a:lnTo>
                  <a:lnTo>
                    <a:pt x="0" y="7634093"/>
                  </a:lnTo>
                  <a:lnTo>
                    <a:pt x="1663620" y="0"/>
                  </a:lnTo>
                  <a:lnTo>
                    <a:pt x="4677645" y="0"/>
                  </a:lnTo>
                  <a:close/>
                </a:path>
              </a:pathLst>
            </a:custGeom>
            <a:blipFill>
              <a:blip r:embed="rId6"/>
              <a:stretch>
                <a:fillRect l="-91769" t="0" r="-53189" b="0"/>
              </a:stretch>
            </a:blipFill>
          </p:spPr>
        </p:sp>
      </p:grpSp>
      <p:sp>
        <p:nvSpPr>
          <p:cNvPr name="Freeform 12" id="12"/>
          <p:cNvSpPr/>
          <p:nvPr/>
        </p:nvSpPr>
        <p:spPr>
          <a:xfrm flipH="false" flipV="false" rot="0">
            <a:off x="6929631" y="2412638"/>
            <a:ext cx="10694181" cy="5841696"/>
          </a:xfrm>
          <a:custGeom>
            <a:avLst/>
            <a:gdLst/>
            <a:ahLst/>
            <a:cxnLst/>
            <a:rect r="r" b="b" t="t" l="l"/>
            <a:pathLst>
              <a:path h="5841696" w="10694181">
                <a:moveTo>
                  <a:pt x="0" y="0"/>
                </a:moveTo>
                <a:lnTo>
                  <a:pt x="10694180" y="0"/>
                </a:lnTo>
                <a:lnTo>
                  <a:pt x="10694180" y="5841696"/>
                </a:lnTo>
                <a:lnTo>
                  <a:pt x="0" y="584169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644090" y="2695024"/>
            <a:ext cx="5179939" cy="44088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Рівень 1 (Нижній/Польовий):</a:t>
            </a:r>
          </a:p>
          <a:p>
            <a:pPr algn="l" marL="993141" indent="-331047" lvl="2">
              <a:lnSpc>
                <a:spcPts val="3220"/>
              </a:lnSpc>
              <a:buFont typeface="Arial"/>
              <a:buChar char="⚬"/>
            </a:pPr>
            <a:r>
              <a:rPr lang="en-US" sz="23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Датчики: Тиску (PT), Температури (TT), Рівня (LT), Витрати (FT).</a:t>
            </a:r>
          </a:p>
          <a:p>
            <a:pPr algn="l" marL="993141" indent="-331047" lvl="2">
              <a:lnSpc>
                <a:spcPts val="3220"/>
              </a:lnSpc>
              <a:buFont typeface="Arial"/>
              <a:buChar char="⚬"/>
            </a:pPr>
            <a:r>
              <a:rPr lang="en-US" sz="23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Виконавчі механізми: Клапани, насоси.</a:t>
            </a:r>
          </a:p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Рівень 2 (Верхній):</a:t>
            </a:r>
          </a:p>
          <a:p>
            <a:pPr algn="l" marL="993141" indent="-331047" lvl="2">
              <a:lnSpc>
                <a:spcPts val="3220"/>
              </a:lnSpc>
              <a:buFont typeface="Arial"/>
              <a:buChar char="⚬"/>
            </a:pPr>
            <a:r>
              <a:rPr lang="en-US" sz="23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ПЛК (Збір даних та алгоритми).</a:t>
            </a:r>
          </a:p>
          <a:p>
            <a:pPr algn="l" marL="993141" indent="-331047" lvl="2">
              <a:lnSpc>
                <a:spcPts val="3220"/>
              </a:lnSpc>
              <a:buFont typeface="Arial"/>
              <a:buChar char="⚬"/>
            </a:pPr>
            <a:r>
              <a:rPr lang="en-US" sz="23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АРМ Оператора (SCADA).</a:t>
            </a:r>
          </a:p>
          <a:p>
            <a:pPr algn="l" marL="496571" indent="-248285" lvl="1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Технічні засоби: ПК.</a:t>
            </a:r>
          </a:p>
          <a:p>
            <a:pPr algn="l">
              <a:lnSpc>
                <a:spcPts val="3220"/>
              </a:lnSpc>
            </a:pP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 w="123825" cap="sq">
              <a:solidFill>
                <a:srgbClr val="000000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4274726" cy="22055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5400000">
            <a:off x="8944306" y="5180427"/>
            <a:ext cx="399388" cy="8135684"/>
          </a:xfrm>
          <a:custGeom>
            <a:avLst/>
            <a:gdLst/>
            <a:ahLst/>
            <a:cxnLst/>
            <a:rect r="r" b="b" t="t" l="l"/>
            <a:pathLst>
              <a:path h="8135684" w="399388">
                <a:moveTo>
                  <a:pt x="0" y="0"/>
                </a:moveTo>
                <a:lnTo>
                  <a:pt x="399388" y="0"/>
                </a:lnTo>
                <a:lnTo>
                  <a:pt x="399388" y="8135683"/>
                </a:lnTo>
                <a:lnTo>
                  <a:pt x="0" y="813568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5999"/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-10800000">
            <a:off x="-895973" y="-128681"/>
            <a:ext cx="3775893" cy="3604261"/>
          </a:xfrm>
          <a:custGeom>
            <a:avLst/>
            <a:gdLst/>
            <a:ahLst/>
            <a:cxnLst/>
            <a:rect r="r" b="b" t="t" l="l"/>
            <a:pathLst>
              <a:path h="3604261" w="3775893">
                <a:moveTo>
                  <a:pt x="3775893" y="0"/>
                </a:moveTo>
                <a:lnTo>
                  <a:pt x="0" y="0"/>
                </a:lnTo>
                <a:lnTo>
                  <a:pt x="0" y="3604262"/>
                </a:lnTo>
                <a:lnTo>
                  <a:pt x="3775893" y="3604262"/>
                </a:lnTo>
                <a:lnTo>
                  <a:pt x="3775893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true" flipV="false" rot="-10800000">
            <a:off x="15576737" y="7107131"/>
            <a:ext cx="3775893" cy="3604261"/>
          </a:xfrm>
          <a:custGeom>
            <a:avLst/>
            <a:gdLst/>
            <a:ahLst/>
            <a:cxnLst/>
            <a:rect r="r" b="b" t="t" l="l"/>
            <a:pathLst>
              <a:path h="3604261" w="3775893">
                <a:moveTo>
                  <a:pt x="3775893" y="0"/>
                </a:moveTo>
                <a:lnTo>
                  <a:pt x="0" y="0"/>
                </a:lnTo>
                <a:lnTo>
                  <a:pt x="0" y="3604261"/>
                </a:lnTo>
                <a:lnTo>
                  <a:pt x="3775893" y="3604261"/>
                </a:lnTo>
                <a:lnTo>
                  <a:pt x="3775893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865681" y="1991899"/>
            <a:ext cx="6620551" cy="6303201"/>
          </a:xfrm>
          <a:custGeom>
            <a:avLst/>
            <a:gdLst/>
            <a:ahLst/>
            <a:cxnLst/>
            <a:rect r="r" b="b" t="t" l="l"/>
            <a:pathLst>
              <a:path h="6303201" w="6620551">
                <a:moveTo>
                  <a:pt x="0" y="0"/>
                </a:moveTo>
                <a:lnTo>
                  <a:pt x="6620551" y="0"/>
                </a:lnTo>
                <a:lnTo>
                  <a:pt x="6620551" y="6303202"/>
                </a:lnTo>
                <a:lnTo>
                  <a:pt x="0" y="630320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547" r="0" b="-547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28700" y="1568675"/>
            <a:ext cx="6414189" cy="26588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74"/>
              </a:lnSpc>
            </a:pPr>
            <a:r>
              <a:rPr lang="en-US" sz="5053" spc="-50">
                <a:solidFill>
                  <a:srgbClr val="348BFF"/>
                </a:solidFill>
                <a:latin typeface="Mokoto"/>
                <a:ea typeface="Mokoto"/>
                <a:cs typeface="Mokoto"/>
                <a:sym typeface="Mokoto"/>
              </a:rPr>
              <a:t>РЕУЗЛЬТАТИ РОБОТИ</a:t>
            </a:r>
          </a:p>
          <a:p>
            <a:pPr algn="ctr">
              <a:lnSpc>
                <a:spcPts val="7074"/>
              </a:lnSpc>
            </a:pPr>
            <a:r>
              <a:rPr lang="en-US" sz="5053" spc="-50">
                <a:solidFill>
                  <a:srgbClr val="348BFF"/>
                </a:solidFill>
                <a:latin typeface="Mokoto"/>
                <a:ea typeface="Mokoto"/>
                <a:cs typeface="Mokoto"/>
                <a:sym typeface="Mokoto"/>
              </a:rPr>
              <a:t>У ПРОГРАМІ WCC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1028700"/>
            <a:ext cx="16230600" cy="8229600"/>
            <a:chOff x="0" y="0"/>
            <a:chExt cx="4274726" cy="21674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274726" cy="2167467"/>
            </a:xfrm>
            <a:custGeom>
              <a:avLst/>
              <a:gdLst/>
              <a:ahLst/>
              <a:cxnLst/>
              <a:rect r="r" b="b" t="t" l="l"/>
              <a:pathLst>
                <a:path h="2167467" w="4274726">
                  <a:moveTo>
                    <a:pt x="0" y="0"/>
                  </a:moveTo>
                  <a:lnTo>
                    <a:pt x="4274726" y="0"/>
                  </a:lnTo>
                  <a:lnTo>
                    <a:pt x="427472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 w="123825" cap="sq">
              <a:solidFill>
                <a:srgbClr val="000000">
                  <a:alpha val="69804"/>
                </a:srgbClr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4274726" cy="22055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5400000">
            <a:off x="8944306" y="5180427"/>
            <a:ext cx="399388" cy="8135684"/>
          </a:xfrm>
          <a:custGeom>
            <a:avLst/>
            <a:gdLst/>
            <a:ahLst/>
            <a:cxnLst/>
            <a:rect r="r" b="b" t="t" l="l"/>
            <a:pathLst>
              <a:path h="8135684" w="399388">
                <a:moveTo>
                  <a:pt x="0" y="0"/>
                </a:moveTo>
                <a:lnTo>
                  <a:pt x="399388" y="0"/>
                </a:lnTo>
                <a:lnTo>
                  <a:pt x="399388" y="8135683"/>
                </a:lnTo>
                <a:lnTo>
                  <a:pt x="0" y="813568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5999"/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-10800000">
            <a:off x="-895973" y="-128681"/>
            <a:ext cx="3775893" cy="3604261"/>
          </a:xfrm>
          <a:custGeom>
            <a:avLst/>
            <a:gdLst/>
            <a:ahLst/>
            <a:cxnLst/>
            <a:rect r="r" b="b" t="t" l="l"/>
            <a:pathLst>
              <a:path h="3604261" w="3775893">
                <a:moveTo>
                  <a:pt x="3775893" y="0"/>
                </a:moveTo>
                <a:lnTo>
                  <a:pt x="0" y="0"/>
                </a:lnTo>
                <a:lnTo>
                  <a:pt x="0" y="3604262"/>
                </a:lnTo>
                <a:lnTo>
                  <a:pt x="3775893" y="3604262"/>
                </a:lnTo>
                <a:lnTo>
                  <a:pt x="3775893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true" flipV="false" rot="-10800000">
            <a:off x="15576737" y="7107131"/>
            <a:ext cx="3775893" cy="3604261"/>
          </a:xfrm>
          <a:custGeom>
            <a:avLst/>
            <a:gdLst/>
            <a:ahLst/>
            <a:cxnLst/>
            <a:rect r="r" b="b" t="t" l="l"/>
            <a:pathLst>
              <a:path h="3604261" w="3775893">
                <a:moveTo>
                  <a:pt x="3775893" y="0"/>
                </a:moveTo>
                <a:lnTo>
                  <a:pt x="0" y="0"/>
                </a:lnTo>
                <a:lnTo>
                  <a:pt x="0" y="3604261"/>
                </a:lnTo>
                <a:lnTo>
                  <a:pt x="3775893" y="3604261"/>
                </a:lnTo>
                <a:lnTo>
                  <a:pt x="3775893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56839" y="4198358"/>
            <a:ext cx="14774323" cy="1982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295"/>
              </a:lnSpc>
            </a:pPr>
            <a:r>
              <a:rPr lang="en-US" sz="11639" spc="-116">
                <a:solidFill>
                  <a:srgbClr val="348BFF"/>
                </a:solidFill>
                <a:latin typeface="Mokoto"/>
                <a:ea typeface="Mokoto"/>
                <a:cs typeface="Mokoto"/>
                <a:sym typeface="Mokoto"/>
              </a:rPr>
              <a:t>ДЯКУЮ ЗА УВАГУ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DAG8L8kEPhM</dc:identifier>
  <dcterms:modified xsi:type="dcterms:W3CDTF">2011-08-01T06:04:30Z</dcterms:modified>
  <cp:revision>1</cp:revision>
  <dc:title>Dark Blue Modern Futuristic Technology Presentation</dc:title>
</cp:coreProperties>
</file>