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9" r:id="rId3"/>
    <p:sldId id="260" r:id="rId4"/>
    <p:sldId id="261" r:id="rId5"/>
    <p:sldId id="262" r:id="rId6"/>
    <p:sldId id="272" r:id="rId7"/>
    <p:sldId id="263" r:id="rId8"/>
    <p:sldId id="264" r:id="rId9"/>
    <p:sldId id="265" r:id="rId10"/>
    <p:sldId id="266" r:id="rId11"/>
    <p:sldId id="271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1810" y="31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1" y="2280148"/>
            <a:ext cx="8498990" cy="152593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err="1">
                <a:latin typeface="+mn-lt"/>
              </a:rPr>
              <a:t>Розроблення</a:t>
            </a:r>
            <a:r>
              <a:rPr lang="ru-RU" sz="2400" b="1" dirty="0">
                <a:latin typeface="+mn-lt"/>
              </a:rPr>
              <a:t> методичного </a:t>
            </a:r>
            <a:r>
              <a:rPr lang="ru-RU" sz="2400" b="1" dirty="0" err="1">
                <a:latin typeface="+mn-lt"/>
              </a:rPr>
              <a:t>забезпечення</a:t>
            </a:r>
            <a:r>
              <a:rPr lang="ru-RU" sz="2400" b="1" dirty="0">
                <a:latin typeface="+mn-lt"/>
              </a:rPr>
              <a:t> лабораторного практикуму</a:t>
            </a:r>
            <a:br>
              <a:rPr lang="ru-RU" sz="2400" b="1" dirty="0">
                <a:latin typeface="+mn-lt"/>
              </a:rPr>
            </a:br>
            <a:r>
              <a:rPr lang="ru-RU" sz="2400" b="1" dirty="0">
                <a:latin typeface="+mn-lt"/>
              </a:rPr>
              <a:t> «</a:t>
            </a:r>
            <a:r>
              <a:rPr lang="ru-RU" sz="2400" b="1" dirty="0" err="1">
                <a:latin typeface="+mn-lt"/>
              </a:rPr>
              <a:t>Програмування</a:t>
            </a:r>
            <a:r>
              <a:rPr lang="ru-RU" sz="2400" b="1" dirty="0">
                <a:latin typeface="+mn-lt"/>
              </a:rPr>
              <a:t> WEB-</a:t>
            </a:r>
            <a:r>
              <a:rPr lang="ru-RU" sz="2400" b="1" dirty="0" err="1">
                <a:latin typeface="+mn-lt"/>
              </a:rPr>
              <a:t>інтерфейсу</a:t>
            </a:r>
            <a:r>
              <a:rPr lang="ru-RU" sz="2400" b="1">
                <a:latin typeface="+mn-lt"/>
              </a:rPr>
              <a:t/>
            </a:r>
            <a:br>
              <a:rPr lang="ru-RU" sz="2400" b="1">
                <a:latin typeface="+mn-lt"/>
              </a:rPr>
            </a:br>
            <a:r>
              <a:rPr lang="ru-RU" sz="2400" b="1">
                <a:latin typeface="+mn-lt"/>
              </a:rPr>
              <a:t> </a:t>
            </a:r>
            <a:r>
              <a:rPr lang="ru-RU" sz="2400" b="1" dirty="0">
                <a:latin typeface="+mn-lt"/>
              </a:rPr>
              <a:t>систем </a:t>
            </a:r>
            <a:r>
              <a:rPr lang="ru-RU" sz="2400" b="1" dirty="0" err="1">
                <a:latin typeface="+mn-lt"/>
              </a:rPr>
              <a:t>управління</a:t>
            </a:r>
            <a:r>
              <a:rPr lang="ru-RU" sz="2400" b="1" dirty="0">
                <a:latin typeface="+mn-lt"/>
              </a:rPr>
              <a:t>»</a:t>
            </a:r>
            <a:endParaRPr lang="uk-UA" sz="2400" b="1" dirty="0"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1" y="244545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uk-UA" sz="2000" dirty="0">
                <a:solidFill>
                  <a:srgbClr val="000099"/>
                </a:solidFill>
                <a:cs typeface="Times New Roman" pitchFamily="18" charset="0"/>
              </a:rPr>
              <a:t>Івано-Франківський національний технічний університет нафти і газу</a:t>
            </a:r>
          </a:p>
          <a:p>
            <a:pPr fontAlgn="base"/>
            <a:endParaRPr lang="uk-UA" sz="2200" dirty="0">
              <a:solidFill>
                <a:srgbClr val="000099"/>
              </a:solidFill>
              <a:cs typeface="Times New Roman" pitchFamily="18" charset="0"/>
            </a:endParaRPr>
          </a:p>
          <a:p>
            <a:pPr fontAlgn="base"/>
            <a:endParaRPr lang="en-US" sz="2200" dirty="0"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92540" y="741473"/>
            <a:ext cx="196637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uk-UA" sz="2000" dirty="0">
                <a:solidFill>
                  <a:srgbClr val="000099"/>
                </a:solidFill>
                <a:cs typeface="Times New Roman" pitchFamily="18" charset="0"/>
              </a:rPr>
              <a:t>Кафедра</a:t>
            </a:r>
            <a:r>
              <a:rPr lang="uk-UA" sz="2200" dirty="0">
                <a:solidFill>
                  <a:srgbClr val="000099"/>
                </a:solidFill>
                <a:cs typeface="Times New Roman" pitchFamily="18" charset="0"/>
              </a:rPr>
              <a:t> ІТТС</a:t>
            </a:r>
            <a:endParaRPr lang="en-US" sz="2200" dirty="0">
              <a:solidFill>
                <a:srgbClr val="000099"/>
              </a:solidFill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1484" y="1444508"/>
            <a:ext cx="842902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uk-UA" sz="2200" dirty="0">
                <a:solidFill>
                  <a:srgbClr val="000099"/>
                </a:solidFill>
                <a:cs typeface="Times New Roman" pitchFamily="18" charset="0"/>
              </a:rPr>
              <a:t>Бакалаврська робота на тему:</a:t>
            </a:r>
            <a:endParaRPr lang="en-US" sz="2200" dirty="0">
              <a:solidFill>
                <a:srgbClr val="000099"/>
              </a:solidFill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71269" y="4509120"/>
            <a:ext cx="504920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ase"/>
            <a:r>
              <a:rPr lang="uk-UA" sz="2000" dirty="0">
                <a:solidFill>
                  <a:srgbClr val="000099"/>
                </a:solidFill>
                <a:cs typeface="Times New Roman" pitchFamily="18" charset="0"/>
              </a:rPr>
              <a:t>Виконав: ст. гр. СІ-22-</a:t>
            </a:r>
            <a:r>
              <a:rPr lang="en-US" sz="2000" dirty="0">
                <a:solidFill>
                  <a:srgbClr val="000099"/>
                </a:solidFill>
                <a:cs typeface="Times New Roman" pitchFamily="18" charset="0"/>
              </a:rPr>
              <a:t>1</a:t>
            </a:r>
            <a:r>
              <a:rPr lang="uk-UA" sz="2000" dirty="0">
                <a:solidFill>
                  <a:srgbClr val="000099"/>
                </a:solidFill>
                <a:cs typeface="Times New Roman" pitchFamily="18" charset="0"/>
              </a:rPr>
              <a:t>   Олійник Д.С.</a:t>
            </a:r>
          </a:p>
          <a:p>
            <a:pPr algn="r" fontAlgn="base"/>
            <a:endParaRPr lang="uk-UA" sz="2000" dirty="0">
              <a:solidFill>
                <a:srgbClr val="000099"/>
              </a:solidFill>
              <a:cs typeface="Times New Roman" pitchFamily="18" charset="0"/>
            </a:endParaRPr>
          </a:p>
          <a:p>
            <a:pPr algn="r" fontAlgn="base"/>
            <a:r>
              <a:rPr lang="uk-UA" sz="2000" dirty="0">
                <a:solidFill>
                  <a:srgbClr val="000099"/>
                </a:solidFill>
                <a:cs typeface="Times New Roman" pitchFamily="18" charset="0"/>
              </a:rPr>
              <a:t>Науковий керівник: к.т.н., доц. каф. ІТТС,</a:t>
            </a:r>
          </a:p>
          <a:p>
            <a:pPr algn="r" fontAlgn="base"/>
            <a:r>
              <a:rPr lang="uk-UA" sz="2000" dirty="0" err="1">
                <a:solidFill>
                  <a:srgbClr val="000099"/>
                </a:solidFill>
                <a:cs typeface="Times New Roman" pitchFamily="18" charset="0"/>
              </a:rPr>
              <a:t>Николайчук</a:t>
            </a:r>
            <a:r>
              <a:rPr lang="uk-UA" sz="2000" dirty="0">
                <a:solidFill>
                  <a:srgbClr val="000099"/>
                </a:solidFill>
                <a:cs typeface="Times New Roman" pitchFamily="18" charset="0"/>
              </a:rPr>
              <a:t> Микола Ярославович</a:t>
            </a:r>
            <a:endParaRPr lang="en-US" sz="2000" dirty="0">
              <a:solidFill>
                <a:srgbClr val="000099"/>
              </a:solidFill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24096" y="6237312"/>
            <a:ext cx="334591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uk-UA" sz="2200" dirty="0">
                <a:solidFill>
                  <a:srgbClr val="000099"/>
                </a:solidFill>
                <a:cs typeface="Times New Roman" pitchFamily="18" charset="0"/>
              </a:rPr>
              <a:t>Івано-Франківськ </a:t>
            </a:r>
            <a:r>
              <a:rPr lang="uk-UA" sz="2200" dirty="0">
                <a:solidFill>
                  <a:srgbClr val="000099"/>
                </a:solidFill>
                <a:cs typeface="Times New Roman" pitchFamily="18" charset="0"/>
                <a:sym typeface="Symbol"/>
              </a:rPr>
              <a:t> 202</a:t>
            </a:r>
            <a:r>
              <a:rPr lang="en-US" sz="2200" dirty="0">
                <a:solidFill>
                  <a:srgbClr val="000099"/>
                </a:solidFill>
                <a:cs typeface="Times New Roman" pitchFamily="18" charset="0"/>
                <a:sym typeface="Symbol"/>
              </a:rPr>
              <a:t>6</a:t>
            </a:r>
            <a:endParaRPr lang="en-US" sz="2200" dirty="0">
              <a:solidFill>
                <a:srgbClr val="000099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301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47" y="692696"/>
            <a:ext cx="8363272" cy="1584176"/>
          </a:xfrm>
        </p:spPr>
        <p:txBody>
          <a:bodyPr>
            <a:noAutofit/>
          </a:bodyPr>
          <a:lstStyle/>
          <a:p>
            <a:pPr algn="ctr"/>
            <a:r>
              <a:rPr lang="uk-UA" sz="2400" dirty="0">
                <a:solidFill>
                  <a:srgbClr val="D1282E"/>
                </a:solidFill>
              </a:rPr>
              <a:t/>
            </a:r>
            <a:br>
              <a:rPr lang="uk-UA" sz="2400" dirty="0">
                <a:solidFill>
                  <a:srgbClr val="D1282E"/>
                </a:solidFill>
              </a:rPr>
            </a:br>
            <a:r>
              <a:rPr lang="uk-UA" sz="2400" dirty="0">
                <a:solidFill>
                  <a:srgbClr val="D1282E"/>
                </a:solidFill>
              </a:rPr>
              <a:t>Мнемосхеми </a:t>
            </a:r>
            <a:r>
              <a:rPr lang="en-US" sz="2400" dirty="0">
                <a:solidFill>
                  <a:srgbClr val="D1282E"/>
                </a:solidFill>
              </a:rPr>
              <a:t>WEB-</a:t>
            </a:r>
            <a:r>
              <a:rPr lang="uk-UA" sz="2400" dirty="0">
                <a:solidFill>
                  <a:srgbClr val="D1282E"/>
                </a:solidFill>
              </a:rPr>
              <a:t>сервера </a:t>
            </a:r>
            <a:r>
              <a:rPr lang="en-US" sz="2400" dirty="0">
                <a:solidFill>
                  <a:srgbClr val="D1282E"/>
                </a:solidFill>
              </a:rPr>
              <a:t>PLC</a:t>
            </a:r>
            <a:br>
              <a:rPr lang="en-US" sz="2400" dirty="0">
                <a:solidFill>
                  <a:srgbClr val="D1282E"/>
                </a:solidFill>
              </a:rPr>
            </a:br>
            <a:r>
              <a:rPr lang="en-US" sz="2400" dirty="0" err="1">
                <a:solidFill>
                  <a:srgbClr val="D1282E"/>
                </a:solidFill>
              </a:rPr>
              <a:t>Simatic</a:t>
            </a:r>
            <a:r>
              <a:rPr lang="en-US" sz="2400" dirty="0">
                <a:solidFill>
                  <a:srgbClr val="D1282E"/>
                </a:solidFill>
              </a:rPr>
              <a:t> S7-1500</a:t>
            </a:r>
            <a:br>
              <a:rPr lang="en-US" sz="2400" dirty="0">
                <a:solidFill>
                  <a:srgbClr val="D1282E"/>
                </a:solidFill>
              </a:rPr>
            </a:br>
            <a:r>
              <a:rPr lang="en-US" sz="2400" dirty="0">
                <a:solidFill>
                  <a:srgbClr val="D1282E"/>
                </a:solidFill>
              </a:rPr>
              <a:t>«Tank Overview»</a:t>
            </a:r>
            <a:br>
              <a:rPr lang="en-US" sz="2400" dirty="0">
                <a:solidFill>
                  <a:srgbClr val="D1282E"/>
                </a:solidFill>
              </a:rPr>
            </a:br>
            <a:r>
              <a:rPr lang="ru-RU" sz="2400" dirty="0">
                <a:solidFill>
                  <a:srgbClr val="D1282E"/>
                </a:solidFill>
              </a:rPr>
              <a:t/>
            </a:r>
            <a:br>
              <a:rPr lang="ru-RU" sz="2400" dirty="0">
                <a:solidFill>
                  <a:srgbClr val="D1282E"/>
                </a:solidFill>
              </a:rPr>
            </a:br>
            <a:endParaRPr lang="uk-UA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782" y="1752600"/>
            <a:ext cx="2883540" cy="35832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322" y="1853197"/>
            <a:ext cx="2703862" cy="33798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187" y="2001221"/>
            <a:ext cx="2644929" cy="333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90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152718"/>
            <a:ext cx="7928843" cy="756002"/>
          </a:xfrm>
        </p:spPr>
        <p:txBody>
          <a:bodyPr>
            <a:normAutofit/>
          </a:bodyPr>
          <a:lstStyle/>
          <a:p>
            <a:pPr algn="ctr"/>
            <a:r>
              <a:rPr lang="uk-UA" sz="2400" dirty="0"/>
              <a:t>Висновки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819" y="1124744"/>
            <a:ext cx="7931224" cy="5328592"/>
          </a:xfrm>
        </p:spPr>
        <p:txBody>
          <a:bodyPr>
            <a:normAutofit fontScale="77500" lnSpcReduction="20000"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uk-UA" dirty="0" smtClean="0">
                <a:solidFill>
                  <a:srgbClr val="000099"/>
                </a:solidFill>
              </a:rPr>
              <a:t>1</a:t>
            </a:r>
            <a:r>
              <a:rPr lang="uk-UA" dirty="0">
                <a:solidFill>
                  <a:srgbClr val="000099"/>
                </a:solidFill>
              </a:rPr>
              <a:t>. Розробка компонентів систем керування з користувацькими </a:t>
            </a:r>
            <a:r>
              <a:rPr lang="en-US" dirty="0">
                <a:solidFill>
                  <a:srgbClr val="000099"/>
                </a:solidFill>
              </a:rPr>
              <a:t>WEB-</a:t>
            </a:r>
            <a:r>
              <a:rPr lang="uk-UA" dirty="0">
                <a:solidFill>
                  <a:srgbClr val="000099"/>
                </a:solidFill>
              </a:rPr>
              <a:t>сторінками (</a:t>
            </a:r>
            <a:r>
              <a:rPr lang="en-US" dirty="0">
                <a:solidFill>
                  <a:srgbClr val="000099"/>
                </a:solidFill>
              </a:rPr>
              <a:t>User-Defined Web Pages) </a:t>
            </a:r>
            <a:r>
              <a:rPr lang="uk-UA" dirty="0">
                <a:solidFill>
                  <a:srgbClr val="000099"/>
                </a:solidFill>
              </a:rPr>
              <a:t>на базі </a:t>
            </a:r>
            <a:r>
              <a:rPr lang="en-US" dirty="0">
                <a:solidFill>
                  <a:srgbClr val="000099"/>
                </a:solidFill>
              </a:rPr>
              <a:t>PLC </a:t>
            </a:r>
            <a:r>
              <a:rPr lang="en-US" dirty="0" err="1">
                <a:solidFill>
                  <a:srgbClr val="000099"/>
                </a:solidFill>
              </a:rPr>
              <a:t>Simatic</a:t>
            </a:r>
            <a:r>
              <a:rPr lang="en-US" dirty="0">
                <a:solidFill>
                  <a:srgbClr val="000099"/>
                </a:solidFill>
              </a:rPr>
              <a:t> S7-1500 </a:t>
            </a:r>
            <a:r>
              <a:rPr lang="uk-UA" dirty="0">
                <a:solidFill>
                  <a:srgbClr val="000099"/>
                </a:solidFill>
              </a:rPr>
              <a:t>показала ефективність використання сучасних інтегрованих інструментів для створення гнучких, надійних та інформативних систем моніторингу та керування технологічними процесами. При цьому, основним елементом рішення є програмований логічний контролер </a:t>
            </a:r>
            <a:r>
              <a:rPr lang="en-US" dirty="0">
                <a:solidFill>
                  <a:srgbClr val="000099"/>
                </a:solidFill>
              </a:rPr>
              <a:t>Siemens S7-1500, </a:t>
            </a:r>
            <a:r>
              <a:rPr lang="uk-UA" dirty="0">
                <a:solidFill>
                  <a:srgbClr val="000099"/>
                </a:solidFill>
              </a:rPr>
              <a:t>який забезпечує виконання алгоритмів, обробку даних та взаємодію з оператором через вбудований </a:t>
            </a:r>
            <a:r>
              <a:rPr lang="en-US" dirty="0">
                <a:solidFill>
                  <a:srgbClr val="000099"/>
                </a:solidFill>
              </a:rPr>
              <a:t>WEB </a:t>
            </a:r>
            <a:r>
              <a:rPr lang="uk-UA" dirty="0">
                <a:solidFill>
                  <a:srgbClr val="000099"/>
                </a:solidFill>
              </a:rPr>
              <a:t>сервер.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uk-UA" dirty="0" smtClean="0">
              <a:solidFill>
                <a:srgbClr val="000099"/>
              </a:solidFill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uk-UA" dirty="0" smtClean="0">
                <a:solidFill>
                  <a:srgbClr val="000099"/>
                </a:solidFill>
              </a:rPr>
              <a:t>2. </a:t>
            </a:r>
            <a:r>
              <a:rPr lang="uk-UA" dirty="0">
                <a:solidFill>
                  <a:srgbClr val="000099"/>
                </a:solidFill>
              </a:rPr>
              <a:t>Однією з ключових переваг </a:t>
            </a:r>
            <a:r>
              <a:rPr lang="uk-UA" dirty="0" err="1">
                <a:solidFill>
                  <a:srgbClr val="000099"/>
                </a:solidFill>
              </a:rPr>
              <a:t>проєкту</a:t>
            </a:r>
            <a:r>
              <a:rPr lang="uk-UA" dirty="0">
                <a:solidFill>
                  <a:srgbClr val="000099"/>
                </a:solidFill>
              </a:rPr>
              <a:t> є застосування комплексного набору програмних засобів. Логіка функціонування системи реалізована в середовищі </a:t>
            </a:r>
            <a:r>
              <a:rPr lang="en-US" dirty="0">
                <a:solidFill>
                  <a:srgbClr val="000099"/>
                </a:solidFill>
              </a:rPr>
              <a:t>TIA Portal, </a:t>
            </a:r>
            <a:r>
              <a:rPr lang="uk-UA" dirty="0">
                <a:solidFill>
                  <a:srgbClr val="000099"/>
                </a:solidFill>
              </a:rPr>
              <a:t>що забезпечило ефективну роботу алгоритмів, можливість діагностики та масштабованість рішення. Розроблений у </a:t>
            </a:r>
            <a:r>
              <a:rPr lang="en-US" dirty="0">
                <a:solidFill>
                  <a:srgbClr val="000099"/>
                </a:solidFill>
              </a:rPr>
              <a:t>Visual Studio Code </a:t>
            </a:r>
            <a:r>
              <a:rPr lang="uk-UA" dirty="0">
                <a:solidFill>
                  <a:srgbClr val="000099"/>
                </a:solidFill>
              </a:rPr>
              <a:t>користувацький </a:t>
            </a:r>
            <a:r>
              <a:rPr lang="en-US" dirty="0">
                <a:solidFill>
                  <a:srgbClr val="000099"/>
                </a:solidFill>
              </a:rPr>
              <a:t>WEB-</a:t>
            </a:r>
            <a:r>
              <a:rPr lang="uk-UA" dirty="0">
                <a:solidFill>
                  <a:srgbClr val="000099"/>
                </a:solidFill>
              </a:rPr>
              <a:t>інтерфейс на технології </a:t>
            </a:r>
            <a:r>
              <a:rPr lang="en-US" dirty="0">
                <a:solidFill>
                  <a:srgbClr val="000099"/>
                </a:solidFill>
              </a:rPr>
              <a:t>AngularJS </a:t>
            </a:r>
            <a:r>
              <a:rPr lang="uk-UA" dirty="0">
                <a:solidFill>
                  <a:srgbClr val="000099"/>
                </a:solidFill>
              </a:rPr>
              <a:t>забезпечує оператору інтуїтивне та сучасне представлення даних у браузері. Завантаження та інтеграція </a:t>
            </a:r>
            <a:r>
              <a:rPr lang="en-US" dirty="0">
                <a:solidFill>
                  <a:srgbClr val="000099"/>
                </a:solidFill>
              </a:rPr>
              <a:t>WEB-</a:t>
            </a:r>
            <a:r>
              <a:rPr lang="uk-UA" dirty="0">
                <a:solidFill>
                  <a:srgbClr val="000099"/>
                </a:solidFill>
              </a:rPr>
              <a:t>сторінок у </a:t>
            </a:r>
            <a:r>
              <a:rPr lang="en-US" dirty="0">
                <a:solidFill>
                  <a:srgbClr val="000099"/>
                </a:solidFill>
              </a:rPr>
              <a:t>PLC </a:t>
            </a:r>
            <a:r>
              <a:rPr lang="uk-UA" dirty="0">
                <a:solidFill>
                  <a:srgbClr val="000099"/>
                </a:solidFill>
              </a:rPr>
              <a:t>були виконані за допомогою інструментарію </a:t>
            </a:r>
            <a:r>
              <a:rPr lang="en-US" dirty="0" err="1">
                <a:solidFill>
                  <a:srgbClr val="000099"/>
                </a:solidFill>
              </a:rPr>
              <a:t>Simatic</a:t>
            </a:r>
            <a:r>
              <a:rPr lang="en-US" dirty="0">
                <a:solidFill>
                  <a:srgbClr val="000099"/>
                </a:solidFill>
              </a:rPr>
              <a:t> S7 Webserver API, </a:t>
            </a:r>
            <a:r>
              <a:rPr lang="uk-UA" dirty="0">
                <a:solidFill>
                  <a:srgbClr val="000099"/>
                </a:solidFill>
              </a:rPr>
              <a:t>що гарантувало коректну роботу </a:t>
            </a:r>
            <a:r>
              <a:rPr lang="en-US" dirty="0">
                <a:solidFill>
                  <a:srgbClr val="000099"/>
                </a:solidFill>
              </a:rPr>
              <a:t>WEB-</a:t>
            </a:r>
            <a:r>
              <a:rPr lang="uk-UA" dirty="0">
                <a:solidFill>
                  <a:srgbClr val="000099"/>
                </a:solidFill>
              </a:rPr>
              <a:t>інтерфейсу на основі вбудованого </a:t>
            </a:r>
            <a:r>
              <a:rPr lang="en-US" dirty="0">
                <a:solidFill>
                  <a:srgbClr val="000099"/>
                </a:solidFill>
              </a:rPr>
              <a:t>WEB-</a:t>
            </a:r>
            <a:r>
              <a:rPr lang="uk-UA" dirty="0">
                <a:solidFill>
                  <a:srgbClr val="000099"/>
                </a:solidFill>
              </a:rPr>
              <a:t>сервера </a:t>
            </a:r>
            <a:r>
              <a:rPr lang="en-US" dirty="0">
                <a:solidFill>
                  <a:srgbClr val="000099"/>
                </a:solidFill>
              </a:rPr>
              <a:t>PLC </a:t>
            </a:r>
            <a:r>
              <a:rPr lang="en-US" dirty="0" err="1">
                <a:solidFill>
                  <a:srgbClr val="000099"/>
                </a:solidFill>
              </a:rPr>
              <a:t>Simatic</a:t>
            </a:r>
            <a:r>
              <a:rPr lang="en-US" dirty="0">
                <a:solidFill>
                  <a:srgbClr val="000099"/>
                </a:solidFill>
              </a:rPr>
              <a:t> S7-1500.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uk-UA" dirty="0" smtClean="0">
              <a:solidFill>
                <a:srgbClr val="000099"/>
              </a:solidFill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rgbClr val="000099"/>
                </a:solidFill>
              </a:rPr>
              <a:t>3</a:t>
            </a:r>
            <a:r>
              <a:rPr lang="en-US" dirty="0">
                <a:solidFill>
                  <a:srgbClr val="000099"/>
                </a:solidFill>
              </a:rPr>
              <a:t>. </a:t>
            </a:r>
            <a:r>
              <a:rPr lang="uk-UA" dirty="0">
                <a:solidFill>
                  <a:srgbClr val="000099"/>
                </a:solidFill>
              </a:rPr>
              <a:t>При розробленні методичного забезпечення лабораторного практикуму «Програмування </a:t>
            </a:r>
            <a:r>
              <a:rPr lang="en-US" dirty="0">
                <a:solidFill>
                  <a:srgbClr val="000099"/>
                </a:solidFill>
              </a:rPr>
              <a:t>WEB-</a:t>
            </a:r>
            <a:r>
              <a:rPr lang="uk-UA" dirty="0">
                <a:solidFill>
                  <a:srgbClr val="000099"/>
                </a:solidFill>
              </a:rPr>
              <a:t>інтерфейсу систем управління» було </a:t>
            </a:r>
            <a:r>
              <a:rPr lang="uk-UA" dirty="0" err="1">
                <a:solidFill>
                  <a:srgbClr val="000099"/>
                </a:solidFill>
              </a:rPr>
              <a:t>протестовано</a:t>
            </a:r>
            <a:r>
              <a:rPr lang="uk-UA" dirty="0">
                <a:solidFill>
                  <a:srgbClr val="000099"/>
                </a:solidFill>
              </a:rPr>
              <a:t> можливість сумісної роботи і взаємодії між симулятором </a:t>
            </a:r>
            <a:r>
              <a:rPr lang="en-US" dirty="0">
                <a:solidFill>
                  <a:srgbClr val="000099"/>
                </a:solidFill>
              </a:rPr>
              <a:t>PLCSIM Advanced </a:t>
            </a:r>
            <a:r>
              <a:rPr lang="uk-UA" dirty="0">
                <a:solidFill>
                  <a:srgbClr val="000099"/>
                </a:solidFill>
              </a:rPr>
              <a:t>та іншими компонентами </a:t>
            </a:r>
            <a:r>
              <a:rPr lang="uk-UA" dirty="0" err="1">
                <a:solidFill>
                  <a:srgbClr val="000099"/>
                </a:solidFill>
              </a:rPr>
              <a:t>проєкту</a:t>
            </a:r>
            <a:r>
              <a:rPr lang="uk-UA" dirty="0">
                <a:solidFill>
                  <a:srgbClr val="000099"/>
                </a:solidFill>
              </a:rPr>
              <a:t>, включаючи вбудований </a:t>
            </a:r>
            <a:r>
              <a:rPr lang="en-US" dirty="0">
                <a:solidFill>
                  <a:srgbClr val="000099"/>
                </a:solidFill>
              </a:rPr>
              <a:t>WEB-</a:t>
            </a:r>
            <a:r>
              <a:rPr lang="uk-UA" dirty="0">
                <a:solidFill>
                  <a:srgbClr val="000099"/>
                </a:solidFill>
              </a:rPr>
              <a:t>сервер </a:t>
            </a:r>
            <a:r>
              <a:rPr lang="en-US" dirty="0">
                <a:solidFill>
                  <a:srgbClr val="000099"/>
                </a:solidFill>
              </a:rPr>
              <a:t>PLC </a:t>
            </a:r>
            <a:r>
              <a:rPr lang="uk-UA" dirty="0">
                <a:solidFill>
                  <a:srgbClr val="000099"/>
                </a:solidFill>
              </a:rPr>
              <a:t>без використання реального обладнання.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solidFill>
                  <a:srgbClr val="000099"/>
                </a:solidFill>
              </a:rPr>
              <a:t> 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1144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19672" y="2204864"/>
            <a:ext cx="5791200" cy="1371600"/>
          </a:xfrm>
        </p:spPr>
        <p:txBody>
          <a:bodyPr/>
          <a:lstStyle/>
          <a:p>
            <a:pPr algn="ctr"/>
            <a:r>
              <a:rPr lang="uk-UA" dirty="0"/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2528058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522" y="404663"/>
            <a:ext cx="8502948" cy="720081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400" dirty="0"/>
              <a:t>Технологія створення </a:t>
            </a:r>
            <a:r>
              <a:rPr lang="en-US" sz="2400" dirty="0"/>
              <a:t>WEB-</a:t>
            </a:r>
            <a:r>
              <a:rPr lang="uk-UA" sz="2400" dirty="0"/>
              <a:t>додатків на базі </a:t>
            </a:r>
            <a:r>
              <a:rPr lang="en-US" sz="2400" dirty="0"/>
              <a:t>PLC </a:t>
            </a:r>
            <a:r>
              <a:rPr lang="en-US" sz="2400" dirty="0" err="1"/>
              <a:t>Simatic</a:t>
            </a:r>
            <a:r>
              <a:rPr lang="en-US" sz="2400" dirty="0"/>
              <a:t> S7</a:t>
            </a:r>
            <a:endParaRPr lang="uk-UA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333" y="1060498"/>
            <a:ext cx="8547333" cy="473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67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547" y="296734"/>
            <a:ext cx="8620905" cy="1188050"/>
          </a:xfrm>
        </p:spPr>
        <p:txBody>
          <a:bodyPr>
            <a:normAutofit/>
          </a:bodyPr>
          <a:lstStyle/>
          <a:p>
            <a:pPr algn="ctr"/>
            <a:r>
              <a:rPr lang="ru-RU" sz="2400" dirty="0" err="1"/>
              <a:t>Проєктний</a:t>
            </a:r>
            <a:r>
              <a:rPr lang="ru-RU" sz="2400" dirty="0"/>
              <a:t> </a:t>
            </a:r>
            <a:r>
              <a:rPr lang="ru-RU" sz="2400" dirty="0" err="1"/>
              <a:t>інтерфейс</a:t>
            </a:r>
            <a:r>
              <a:rPr lang="ru-RU" sz="2400" dirty="0"/>
              <a:t> </a:t>
            </a:r>
            <a:r>
              <a:rPr lang="ru-RU" sz="2400" dirty="0" err="1"/>
              <a:t>програмного</a:t>
            </a:r>
            <a:r>
              <a:rPr lang="ru-RU" sz="2400" dirty="0"/>
              <a:t> </a:t>
            </a:r>
            <a:r>
              <a:rPr lang="ru-RU" sz="2400" dirty="0" err="1"/>
              <a:t>середовища</a:t>
            </a:r>
            <a:r>
              <a:rPr lang="ru-RU" sz="2400" dirty="0"/>
              <a:t> TIA </a:t>
            </a:r>
            <a:r>
              <a:rPr lang="ru-RU" sz="2400" dirty="0" err="1"/>
              <a:t>Portal</a:t>
            </a:r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988840"/>
            <a:ext cx="7344816" cy="425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08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429" y="476672"/>
            <a:ext cx="8603436" cy="1008112"/>
          </a:xfrm>
        </p:spPr>
        <p:txBody>
          <a:bodyPr>
            <a:normAutofit/>
          </a:bodyPr>
          <a:lstStyle/>
          <a:p>
            <a:pPr algn="ctr"/>
            <a:r>
              <a:rPr lang="uk-UA" sz="2400" dirty="0"/>
              <a:t>Графічний інтерфейс </a:t>
            </a:r>
            <a:r>
              <a:rPr lang="en-US" sz="2400" dirty="0"/>
              <a:t>Visual Studio Code </a:t>
            </a:r>
            <a:r>
              <a:rPr lang="uk-UA" sz="2400" dirty="0"/>
              <a:t>для створення </a:t>
            </a:r>
            <a:r>
              <a:rPr lang="en-US" sz="2400" dirty="0"/>
              <a:t>WEB </a:t>
            </a:r>
            <a:r>
              <a:rPr lang="uk-UA" sz="2400" dirty="0"/>
              <a:t>інтерфейсу </a:t>
            </a:r>
            <a:r>
              <a:rPr lang="en-US" sz="2400" dirty="0"/>
              <a:t>PLC</a:t>
            </a:r>
            <a:endParaRPr lang="uk-UA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916832"/>
            <a:ext cx="7704856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52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26157"/>
            <a:ext cx="8115461" cy="50405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err="1"/>
              <a:t>Графічне</a:t>
            </a:r>
            <a:r>
              <a:rPr lang="ru-RU" sz="2400" dirty="0"/>
              <a:t> </a:t>
            </a:r>
            <a:r>
              <a:rPr lang="ru-RU" sz="2400" dirty="0" err="1"/>
              <a:t>зображення</a:t>
            </a:r>
            <a:r>
              <a:rPr lang="ru-RU" sz="2400" dirty="0"/>
              <a:t> </a:t>
            </a:r>
            <a:r>
              <a:rPr lang="en-US" sz="2400" dirty="0" err="1"/>
              <a:t>WebApplicationMaganer</a:t>
            </a:r>
            <a:r>
              <a:rPr lang="en-US" sz="2400" dirty="0"/>
              <a:t> V1.0.0.0</a:t>
            </a:r>
            <a:endParaRPr lang="uk-UA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4210" y="1628800"/>
            <a:ext cx="5901439" cy="496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80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075240" cy="137160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Структура </a:t>
            </a:r>
            <a:r>
              <a:rPr lang="ru-RU" dirty="0" err="1"/>
              <a:t>прикладної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 </a:t>
            </a:r>
            <a:r>
              <a:rPr lang="ru-RU" dirty="0" smtClean="0"/>
              <a:t>і теги PLC </a:t>
            </a:r>
            <a:r>
              <a:rPr lang="ru-RU" dirty="0"/>
              <a:t>S7-1500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752600"/>
            <a:ext cx="5870957" cy="33530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4380" y="1628800"/>
            <a:ext cx="2737341" cy="375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22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368027"/>
            <a:ext cx="8048626" cy="900733"/>
          </a:xfrm>
        </p:spPr>
        <p:txBody>
          <a:bodyPr>
            <a:normAutofit/>
          </a:bodyPr>
          <a:lstStyle/>
          <a:p>
            <a:pPr algn="ctr"/>
            <a:r>
              <a:rPr lang="uk-UA" sz="2400" dirty="0"/>
              <a:t>Налаштування </a:t>
            </a:r>
            <a:r>
              <a:rPr lang="en-US" sz="2400" dirty="0"/>
              <a:t>PLC </a:t>
            </a:r>
            <a:r>
              <a:rPr lang="uk-UA" sz="2400" dirty="0"/>
              <a:t>та </a:t>
            </a:r>
            <a:r>
              <a:rPr lang="en-US" sz="2400" dirty="0"/>
              <a:t>WEB-</a:t>
            </a:r>
            <a:r>
              <a:rPr lang="uk-UA" sz="2400" dirty="0"/>
              <a:t>сервера</a:t>
            </a:r>
            <a:endParaRPr lang="uk-UA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1" y="1194566"/>
            <a:ext cx="5364942" cy="19332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936" y="2994278"/>
            <a:ext cx="5002146" cy="19201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4725144"/>
            <a:ext cx="5292935" cy="202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78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1478598"/>
            <a:ext cx="154361" cy="45719"/>
          </a:xfrm>
        </p:spPr>
        <p:txBody>
          <a:bodyPr>
            <a:noAutofit/>
          </a:bodyPr>
          <a:lstStyle/>
          <a:p>
            <a:pPr algn="ctr"/>
            <a:endParaRPr lang="uk-UA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687" y="698662"/>
            <a:ext cx="6974428" cy="6401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317" y="1316282"/>
            <a:ext cx="6090432" cy="11156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1800" y="2450096"/>
            <a:ext cx="6194073" cy="12193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351" y="3757875"/>
            <a:ext cx="5529809" cy="31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68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461279" y="482799"/>
            <a:ext cx="8363272" cy="1419944"/>
          </a:xfrm>
        </p:spPr>
        <p:txBody>
          <a:bodyPr>
            <a:noAutofit/>
          </a:bodyPr>
          <a:lstStyle/>
          <a:p>
            <a:pPr algn="ctr"/>
            <a:r>
              <a:rPr lang="uk-UA" sz="2400" dirty="0" smtClean="0"/>
              <a:t>Процедура </a:t>
            </a:r>
            <a:r>
              <a:rPr lang="uk-UA" sz="2400" dirty="0" err="1" smtClean="0"/>
              <a:t>компіляціЇ</a:t>
            </a:r>
            <a:r>
              <a:rPr lang="uk-UA" sz="2400" dirty="0" smtClean="0"/>
              <a:t> </a:t>
            </a:r>
            <a:r>
              <a:rPr lang="uk-UA" sz="2400" dirty="0"/>
              <a:t>та запуск </a:t>
            </a:r>
            <a:r>
              <a:rPr lang="uk-UA" sz="2400" dirty="0" err="1"/>
              <a:t>проєкту</a:t>
            </a:r>
            <a:r>
              <a:rPr lang="uk-UA" sz="2400" dirty="0"/>
              <a:t> </a:t>
            </a:r>
            <a:r>
              <a:rPr lang="uk-UA" sz="2400" dirty="0"/>
              <a:t/>
            </a:r>
            <a:br>
              <a:rPr lang="uk-UA" sz="2400" dirty="0"/>
            </a:br>
            <a:endParaRPr lang="uk-UA" sz="2400" dirty="0"/>
          </a:p>
        </p:txBody>
      </p:sp>
      <p:sp>
        <p:nvSpPr>
          <p:cNvPr id="12" name="Объект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985" y="1752600"/>
            <a:ext cx="4824536" cy="25345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3824" y="3535680"/>
            <a:ext cx="3880727" cy="332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37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670</TotalTime>
  <Words>302</Words>
  <Application>Microsoft Office PowerPoint</Application>
  <PresentationFormat>Экран (4:3)</PresentationFormat>
  <Paragraphs>30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Symbol</vt:lpstr>
      <vt:lpstr>Times New Roman</vt:lpstr>
      <vt:lpstr>Главная</vt:lpstr>
      <vt:lpstr>Розроблення методичного забезпечення лабораторного практикуму  «Програмування WEB-інтерфейсу  систем управління»</vt:lpstr>
      <vt:lpstr>Технологія створення WEB-додатків на базі PLC Simatic S7</vt:lpstr>
      <vt:lpstr>Проєктний інтерфейс програмного середовища TIA Portal</vt:lpstr>
      <vt:lpstr>Графічний інтерфейс Visual Studio Code для створення WEB інтерфейсу PLC</vt:lpstr>
      <vt:lpstr>Графічне зображення WebApplicationMaganer V1.0.0.0</vt:lpstr>
      <vt:lpstr>Структура прикладної програми і теги PLC S7-1500</vt:lpstr>
      <vt:lpstr>Налаштування PLC та WEB-сервера</vt:lpstr>
      <vt:lpstr>Презентация PowerPoint</vt:lpstr>
      <vt:lpstr>Процедура компіляціЇ та запуск проєкту  </vt:lpstr>
      <vt:lpstr> Мнемосхеми WEB-сервера PLC Simatic S7-1500 «Tank Overview»  </vt:lpstr>
      <vt:lpstr>Висновки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Модернізація серверної частини розподіленої системи управління виробництва полімерів на базі SCADA</dc:title>
  <dc:creator>Engineer</dc:creator>
  <cp:lastModifiedBy>Hp</cp:lastModifiedBy>
  <cp:revision>69</cp:revision>
  <dcterms:created xsi:type="dcterms:W3CDTF">2020-06-04T10:55:15Z</dcterms:created>
  <dcterms:modified xsi:type="dcterms:W3CDTF">2026-06-17T20:34:48Z</dcterms:modified>
</cp:coreProperties>
</file>