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Dovbak" initials="ID" lastIdx="2" clrIdx="0">
    <p:extLst>
      <p:ext uri="{19B8F6BF-5375-455C-9EA6-DF929625EA0E}">
        <p15:presenceInfo xmlns:p15="http://schemas.microsoft.com/office/powerpoint/2012/main" userId="d967c070c34b0b7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8797" autoAdjust="0"/>
  </p:normalViewPr>
  <p:slideViewPr>
    <p:cSldViewPr snapToGrid="0">
      <p:cViewPr varScale="1">
        <p:scale>
          <a:sx n="144" d="100"/>
          <a:sy n="144" d="100"/>
        </p:scale>
        <p:origin x="8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50552-5FE8-46B3-82F2-8DC5B2B55DA4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9393E-BE0D-439C-829B-84188498E65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06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72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2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95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64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64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23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57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55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50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393E-BE0D-439C-829B-84188498E6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6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7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8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8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0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6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9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7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1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6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6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53AF7-2807-45FE-ACE0-22CCED71CF0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7D24D-187F-4089-8CD4-FA5EDBCEADB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2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3512" y="1540043"/>
            <a:ext cx="11341767" cy="26950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UA" sz="35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</a:t>
            </a:r>
            <a:r>
              <a:rPr lang="uk-UA" sz="3500" b="1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істерська</a:t>
            </a:r>
            <a:r>
              <a:rPr lang="uk-UA" sz="35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кваліфікаційна робота на тему:</a:t>
            </a:r>
            <a:br>
              <a:rPr lang="uk-UA" sz="35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9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9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«Застосування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нейронних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мереж для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аналізу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даних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індуктивних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датчиків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sz="400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селективних</a:t>
            </a:r>
            <a:r>
              <a:rPr lang="ru-RU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метало детекторах</a:t>
            </a:r>
            <a:r>
              <a:rPr lang="uk-UA" sz="4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sz="400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13584" y="4533902"/>
            <a:ext cx="4363452" cy="1655762"/>
          </a:xfrm>
        </p:spPr>
        <p:txBody>
          <a:bodyPr>
            <a:normAutofit/>
          </a:bodyPr>
          <a:lstStyle/>
          <a:p>
            <a:pPr algn="r"/>
            <a:r>
              <a:rPr lang="uk-UA" sz="2000" i="1">
                <a:latin typeface="Arial" panose="020B0604020202020204" pitchFamily="34" charset="0"/>
                <a:cs typeface="Arial" panose="020B0604020202020204" pitchFamily="34" charset="0"/>
              </a:rPr>
              <a:t>Розробив: ст. гр. </a:t>
            </a:r>
            <a:r>
              <a:rPr lang="uk-UA" sz="2000" i="1" smtClean="0">
                <a:latin typeface="Arial" panose="020B0604020202020204" pitchFamily="34" charset="0"/>
                <a:cs typeface="Arial" panose="020B0604020202020204" pitchFamily="34" charset="0"/>
              </a:rPr>
              <a:t>АКСм-24-1</a:t>
            </a:r>
            <a:endParaRPr lang="en-US" sz="20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uk-UA" sz="2000" i="1" smtClean="0">
                <a:latin typeface="Arial" panose="020B0604020202020204" pitchFamily="34" charset="0"/>
                <a:cs typeface="Arial" panose="020B0604020202020204" pitchFamily="34" charset="0"/>
              </a:rPr>
              <a:t>Довбак І. Я. </a:t>
            </a:r>
            <a:endParaRPr lang="en-US" sz="20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uk-UA" sz="2000" i="1">
                <a:latin typeface="Arial" panose="020B0604020202020204" pitchFamily="34" charset="0"/>
                <a:cs typeface="Arial" panose="020B0604020202020204" pitchFamily="34" charset="0"/>
              </a:rPr>
              <a:t>Керівник: </a:t>
            </a:r>
            <a:r>
              <a:rPr lang="uk-UA" sz="2000" i="1" err="1" smtClean="0">
                <a:latin typeface="Arial" panose="020B0604020202020204" pitchFamily="34" charset="0"/>
                <a:cs typeface="Arial" panose="020B0604020202020204" pitchFamily="34" charset="0"/>
              </a:rPr>
              <a:t>д.т</a:t>
            </a:r>
            <a:r>
              <a:rPr lang="uk-UA" sz="2000" i="1" smtClean="0">
                <a:latin typeface="Arial" panose="020B0604020202020204" pitchFamily="34" charset="0"/>
                <a:cs typeface="Arial" panose="020B0604020202020204" pitchFamily="34" charset="0"/>
              </a:rPr>
              <a:t> н., </a:t>
            </a:r>
            <a:br>
              <a:rPr lang="uk-UA" sz="2000" i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smtClean="0">
                <a:latin typeface="Arial" panose="020B0604020202020204" pitchFamily="34" charset="0"/>
                <a:cs typeface="Arial" panose="020B0604020202020204" pitchFamily="34" charset="0"/>
              </a:rPr>
              <a:t>Стрілецький Ю.Й. </a:t>
            </a:r>
            <a:endParaRPr lang="uk-UA" sz="20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2884371" y="153013"/>
            <a:ext cx="6096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Івано-Франківський 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національний технічний університет нафти і газу</a:t>
            </a:r>
          </a:p>
          <a:p>
            <a:pPr algn="ctr"/>
            <a:endParaRPr lang="uk-UA" sz="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Кафедра ІТТС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98174" y="6341882"/>
            <a:ext cx="3441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м. Івано−Франківськ − </a:t>
            </a:r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2025 р.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7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346216" y="209034"/>
            <a:ext cx="74995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Будова ланки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часової послідовності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sz="20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нейромережі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69212" y="-286907"/>
            <a:ext cx="4556985" cy="720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3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028281" y="196334"/>
            <a:ext cx="552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</a:t>
            </a:r>
            <a:r>
              <a:rPr lang="uk-UA" sz="20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металодетектора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717" y="939800"/>
            <a:ext cx="3468912" cy="562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382" y="173565"/>
            <a:ext cx="11772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>
              <a:spcAft>
                <a:spcPts val="0"/>
              </a:spcAft>
            </a:pPr>
            <a:r>
              <a:rPr lang="uk-UA" sz="2300" b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ВИСНОВКИ</a:t>
            </a:r>
          </a:p>
          <a:p>
            <a:pPr algn="just" fontAlgn="t">
              <a:spcAft>
                <a:spcPts val="0"/>
              </a:spcAft>
            </a:pPr>
            <a:endParaRPr lang="uk-UA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uk-UA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результаті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проведеного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було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здійснено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комплексний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аналіз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існуючих 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методів </a:t>
            </a:r>
            <a:r>
              <a:rPr lang="uk-UA" err="1">
                <a:latin typeface="Arial" panose="020B0604020202020204" pitchFamily="34" charset="0"/>
                <a:cs typeface="Arial" panose="020B0604020202020204" pitchFamily="34" charset="0"/>
              </a:rPr>
              <a:t>детекції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класифікації 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металевих об'єктів, включаючи</a:t>
            </a:r>
            <a:r>
              <a:rPr lang="uk-UA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імпульсні системи,</a:t>
            </a:r>
            <a:endParaRPr lang="uk-UA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 fontAlgn="t">
              <a:spcAft>
                <a:spcPts val="0"/>
              </a:spcAft>
              <a:buFontTx/>
              <a:buChar char="-"/>
            </a:pPr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частотні методи</a:t>
            </a:r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t">
              <a:spcAft>
                <a:spcPts val="0"/>
              </a:spcAft>
              <a:buFontTx/>
              <a:buChar char="-"/>
            </a:pP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технології індукційного балансу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298382" y="2295746"/>
            <a:ext cx="116015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Проведено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класифікацію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методів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за принципом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дії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досліджено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фізичні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основи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електромагнітного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поля з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металевими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об'єктами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різної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природи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включаючи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феромагнетики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парамагнетики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діамагнетики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98382" y="3220553"/>
            <a:ext cx="1177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Визначено основні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напрямки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застосування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металодетекторів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промисловості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безпеці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археології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проаналізовано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вплив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динаміки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руху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об'єкта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на форму сигналу.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298382" y="4143883"/>
            <a:ext cx="1177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Розроблено модель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аналогового тракту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обробки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сигналу,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включає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вхідний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підсилювач,синхронний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детектор,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фільтр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високих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частот та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інтегратор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, з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детальним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аналізом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mtClean="0">
                <a:latin typeface="Arial" panose="020B0604020202020204" pitchFamily="34" charset="0"/>
                <a:cs typeface="Arial" panose="020B0604020202020204" pitchFamily="34" charset="0"/>
              </a:rPr>
              <a:t>передавальних </a:t>
            </a:r>
            <a:r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характеристик кожного блоку.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298382" y="5067213"/>
            <a:ext cx="11601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>
                <a:latin typeface="TimesNewRomanPSMT"/>
              </a:rPr>
              <a:t>Створено методику </a:t>
            </a:r>
            <a:r>
              <a:rPr lang="uk-UA" smtClean="0">
                <a:latin typeface="TimesNewRomanPSMT"/>
              </a:rPr>
              <a:t>формування</a:t>
            </a:r>
            <a:r>
              <a:rPr lang="en-US" smtClean="0">
                <a:latin typeface="TimesNewRomanPSMT"/>
              </a:rPr>
              <a:t> </a:t>
            </a:r>
            <a:r>
              <a:rPr lang="ru-RU" err="1" smtClean="0">
                <a:latin typeface="TimesNewRomanPSMT"/>
              </a:rPr>
              <a:t>навчальної</a:t>
            </a:r>
            <a:r>
              <a:rPr lang="ru-RU" smtClean="0">
                <a:latin typeface="TimesNewRomanPSMT"/>
              </a:rPr>
              <a:t> </a:t>
            </a:r>
            <a:r>
              <a:rPr lang="ru-RU" err="1">
                <a:latin typeface="TimesNewRomanPSMT"/>
              </a:rPr>
              <a:t>вибірки</a:t>
            </a:r>
            <a:r>
              <a:rPr lang="ru-RU">
                <a:latin typeface="TimesNewRomanPSMT"/>
              </a:rPr>
              <a:t> для </a:t>
            </a:r>
            <a:r>
              <a:rPr lang="ru-RU" err="1">
                <a:latin typeface="TimesNewRomanPSMT"/>
              </a:rPr>
              <a:t>нейромережевого</a:t>
            </a:r>
            <a:r>
              <a:rPr lang="ru-RU">
                <a:latin typeface="TimesNewRomanPSMT"/>
              </a:rPr>
              <a:t> алгоритму </a:t>
            </a:r>
            <a:r>
              <a:rPr lang="ru-RU" smtClean="0">
                <a:latin typeface="TimesNewRomanPSMT"/>
              </a:rPr>
              <a:t>шляхом</a:t>
            </a:r>
            <a:r>
              <a:rPr lang="en-US" smtClean="0">
                <a:latin typeface="TimesNewRomanPSMT"/>
              </a:rPr>
              <a:t> </a:t>
            </a:r>
            <a:r>
              <a:rPr lang="ru-RU" err="1" smtClean="0">
                <a:latin typeface="TimesNewRomanPSMT"/>
              </a:rPr>
              <a:t>параметричного</a:t>
            </a:r>
            <a:r>
              <a:rPr lang="en-US" smtClean="0">
                <a:latin typeface="TimesNewRomanPSMT"/>
              </a:rPr>
              <a:t> </a:t>
            </a:r>
            <a:r>
              <a:rPr lang="ru-RU" smtClean="0">
                <a:latin typeface="TimesNewRomanPSMT"/>
              </a:rPr>
              <a:t>синтезу </a:t>
            </a:r>
            <a:r>
              <a:rPr lang="ru-RU" err="1">
                <a:latin typeface="TimesNewRomanPSMT"/>
              </a:rPr>
              <a:t>сигналів</a:t>
            </a:r>
            <a:r>
              <a:rPr lang="ru-RU">
                <a:latin typeface="TimesNewRomanPSMT"/>
              </a:rPr>
              <a:t> з </a:t>
            </a:r>
            <a:r>
              <a:rPr lang="ru-RU" err="1">
                <a:latin typeface="TimesNewRomanPSMT"/>
              </a:rPr>
              <a:t>контрольованими</a:t>
            </a:r>
            <a:r>
              <a:rPr lang="ru-RU">
                <a:latin typeface="TimesNewRomanPSMT"/>
              </a:rPr>
              <a:t> характеристиками</a:t>
            </a:r>
            <a:endParaRPr lang="en-US"/>
          </a:p>
        </p:txBody>
      </p:sp>
      <p:sp>
        <p:nvSpPr>
          <p:cNvPr id="7" name="Прямокутник 6"/>
          <p:cNvSpPr/>
          <p:nvPr/>
        </p:nvSpPr>
        <p:spPr>
          <a:xfrm>
            <a:off x="298382" y="5713544"/>
            <a:ext cx="1177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Проведено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мережі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синтетичній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вибірці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використанням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методів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нормалізації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даних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аугментації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регуляризації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 smtClean="0">
                <a:latin typeface="Arial" panose="020B0604020202020204" pitchFamily="34" charset="0"/>
                <a:cs typeface="Arial" panose="020B0604020202020204" pitchFamily="34" charset="0"/>
              </a:rPr>
              <a:t>досягнуто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високої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точності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класифікації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тестовій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err="1">
                <a:latin typeface="Arial" panose="020B0604020202020204" pitchFamily="34" charset="0"/>
                <a:cs typeface="Arial" panose="020B0604020202020204" pitchFamily="34" charset="0"/>
              </a:rPr>
              <a:t>вибірці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3337560"/>
            <a:ext cx="10058400" cy="1033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0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50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6440" y="470988"/>
            <a:ext cx="579789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5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ДОПОВІДЬ </a:t>
            </a:r>
            <a:r>
              <a:rPr lang="uk-UA" sz="350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ЗАВЕРШЕНО.</a:t>
            </a:r>
            <a:endParaRPr lang="uk-UA" sz="350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257" y="327259"/>
            <a:ext cx="1169469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9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900" b="1" i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 проекту</a:t>
            </a:r>
            <a:r>
              <a:rPr lang="uk-UA" sz="190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uk-UA" sz="190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розроблення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системи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нейромережевої</a:t>
            </a:r>
            <a:endParaRPr lang="ru-RU" sz="1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900">
                <a:latin typeface="Arial" panose="020B0604020202020204" pitchFamily="34" charset="0"/>
                <a:cs typeface="Arial" panose="020B0604020202020204" pitchFamily="34" charset="0"/>
              </a:rPr>
              <a:t>класифікації металевих </a:t>
            </a:r>
            <a:r>
              <a:rPr lang="uk-UA" sz="1900" smtClean="0">
                <a:latin typeface="Arial" panose="020B0604020202020204" pitchFamily="34" charset="0"/>
                <a:cs typeface="Arial" panose="020B0604020202020204" pitchFamily="34" charset="0"/>
              </a:rPr>
              <a:t>об'єктів</a:t>
            </a: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z="1900" b="1" i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Об'єкт </a:t>
            </a:r>
            <a:r>
              <a:rPr lang="uk-UA" sz="1900" b="1" i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дослідження</a:t>
            </a:r>
            <a:r>
              <a:rPr lang="uk-UA" sz="19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формування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обробки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електромагнітних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сигналів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у системах</a:t>
            </a:r>
          </a:p>
          <a:p>
            <a:r>
              <a:rPr lang="uk-UA" sz="1900">
                <a:latin typeface="Arial" panose="020B0604020202020204" pitchFamily="34" charset="0"/>
                <a:cs typeface="Arial" panose="020B0604020202020204" pitchFamily="34" charset="0"/>
              </a:rPr>
              <a:t>індукційної </a:t>
            </a:r>
            <a:r>
              <a:rPr lang="uk-UA" sz="1900" err="1">
                <a:latin typeface="Arial" panose="020B0604020202020204" pitchFamily="34" charset="0"/>
                <a:cs typeface="Arial" panose="020B0604020202020204" pitchFamily="34" charset="0"/>
              </a:rPr>
              <a:t>детекції</a:t>
            </a:r>
            <a:r>
              <a:rPr lang="uk-UA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900" smtClean="0">
                <a:latin typeface="Arial" panose="020B0604020202020204" pitchFamily="34" charset="0"/>
                <a:cs typeface="Arial" panose="020B0604020202020204" pitchFamily="34" charset="0"/>
              </a:rPr>
              <a:t>металів</a:t>
            </a:r>
            <a:r>
              <a:rPr lang="en-US" sz="19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UA" sz="19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UA" sz="190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190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uk-UA" sz="1900" b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900" b="1" i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Предмет </a:t>
            </a:r>
            <a:r>
              <a:rPr lang="uk-UA" sz="1900" b="1" i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дослідження </a:t>
            </a:r>
            <a:r>
              <a:rPr lang="uk-UA" sz="190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ru-RU" sz="1900" err="1" smtClean="0">
                <a:latin typeface="Arial" panose="020B0604020202020204" pitchFamily="34" charset="0"/>
                <a:cs typeface="Arial" panose="020B0604020202020204" pitchFamily="34" charset="0"/>
              </a:rPr>
              <a:t>нейромережев</a:t>
            </a:r>
            <a:r>
              <a:rPr lang="ru-UA" sz="19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9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 smtClean="0">
                <a:latin typeface="Arial" panose="020B0604020202020204" pitchFamily="34" charset="0"/>
                <a:cs typeface="Arial" panose="020B0604020202020204" pitchFamily="34" charset="0"/>
              </a:rPr>
              <a:t>класифікаці</a:t>
            </a:r>
            <a:r>
              <a:rPr lang="ru-UA" sz="1900" smtClean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19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типу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металу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основі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аналізу</a:t>
            </a:r>
            <a:endParaRPr lang="ru-RU" sz="1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форми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часового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відгуку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індукційного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датчика з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компенсацією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також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алгоритми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врахування</a:t>
            </a:r>
            <a:endParaRPr lang="ru-RU" sz="1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руху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інваріантного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розпізнавання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err="1">
                <a:latin typeface="Arial" panose="020B0604020202020204" pitchFamily="34" charset="0"/>
                <a:cs typeface="Arial" panose="020B0604020202020204" pitchFamily="34" charset="0"/>
              </a:rPr>
              <a:t>матеріалу</a:t>
            </a:r>
            <a:r>
              <a:rPr lang="ru-RU" sz="19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2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4" y="1096677"/>
            <a:ext cx="6119871" cy="4367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1965" y="1627871"/>
            <a:ext cx="5675849" cy="3305213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3162300" y="33088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Конструкція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антенної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</a:t>
            </a:r>
            <a:r>
              <a:rPr lang="uk-UA" sz="20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металодетектора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8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650" y="729253"/>
            <a:ext cx="5201522" cy="5900652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587500" y="151884"/>
            <a:ext cx="9226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первиннго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вторинного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електромагнітних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полів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50" y="463895"/>
            <a:ext cx="9372600" cy="5858147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1530350" y="63785"/>
            <a:ext cx="9226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первиннго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вторинного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електромагнітних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полів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3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61" y="1924050"/>
            <a:ext cx="11206874" cy="34342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587500" y="151884"/>
            <a:ext cx="9226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первиннго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вторинного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електромагнітних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полів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95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593423" y="183634"/>
            <a:ext cx="79882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структура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аналоговго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каналу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металодетекора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" y="1705065"/>
            <a:ext cx="5955445" cy="3660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031" y="2782828"/>
            <a:ext cx="4753638" cy="150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4038173" y="170934"/>
            <a:ext cx="4534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структура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нейромережі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049" y="788194"/>
            <a:ext cx="3130821" cy="564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0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4038173" y="170934"/>
            <a:ext cx="4534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Будова вихідного 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шару</a:t>
            </a:r>
            <a:r>
              <a:rPr lang="en-US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нейромережі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05134" y="47132"/>
            <a:ext cx="3086531" cy="706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5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253</Words>
  <Application>Microsoft Office PowerPoint</Application>
  <PresentationFormat>Широкий екран</PresentationFormat>
  <Paragraphs>48</Paragraphs>
  <Slides>13</Slides>
  <Notes>10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TimesNewRomanPSMT</vt:lpstr>
      <vt:lpstr>Тема Office</vt:lpstr>
      <vt:lpstr>Магістерська кваліфікаційна робота на тему:  «Застосування нейронних мереж для аналізу даних індуктивних датчиків у селективних метало детекторах»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 на тему:  «Застосування нейронних мереж для аналізу даних індуктивних датчиків у селективних метало детекторах»</dc:title>
  <dc:creator>Ivan Dovbak</dc:creator>
  <cp:lastModifiedBy>Ivan Dovbak</cp:lastModifiedBy>
  <cp:revision>14</cp:revision>
  <dcterms:created xsi:type="dcterms:W3CDTF">2025-12-30T00:45:40Z</dcterms:created>
  <dcterms:modified xsi:type="dcterms:W3CDTF">2025-12-30T09:54:49Z</dcterms:modified>
</cp:coreProperties>
</file>