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99" r:id="rId4"/>
    <p:sldId id="300" r:id="rId5"/>
    <p:sldId id="301" r:id="rId6"/>
    <p:sldId id="304" r:id="rId7"/>
    <p:sldId id="302" r:id="rId8"/>
    <p:sldId id="303" r:id="rId9"/>
    <p:sldId id="293" r:id="rId10"/>
  </p:sldIdLst>
  <p:sldSz cx="9144000" cy="6858000" type="screen4x3"/>
  <p:notesSz cx="6735763" cy="9866313"/>
  <p:defaultTextStyle>
    <a:defPPr>
      <a:defRPr lang="uk-U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4678" autoAdjust="0"/>
  </p:normalViewPr>
  <p:slideViewPr>
    <p:cSldViewPr>
      <p:cViewPr varScale="1">
        <p:scale>
          <a:sx n="82" d="100"/>
          <a:sy n="82" d="100"/>
        </p:scale>
        <p:origin x="1368" y="58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719C62-7F66-4090-8695-53A7C1C4A046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08CA6-EB0C-415D-9D9E-B727218C7F68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6B98B-7EE4-4B79-BD3C-420FE89D7C71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7784D-9204-4617-B720-77F9C79981D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2F1645-748D-4818-9E4C-A2A0AFC2654A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98F25-7A13-4AEB-8764-E1358351970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064A2-AA1D-4352-929F-9095DD24D7D3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2FED9-4BAB-40CD-8C70-78A1FEAFB95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C830-1EB2-4D2F-B096-035E59FD83D4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0762E-0283-47C7-AFE8-703276E9832F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FDDF-30C1-4287-B3AC-A8FBDD560932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6C2D2-91F2-44AB-B210-178792543C13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1ADACC-703E-4916-8724-C54424A7E567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4B9C8-2E60-4248-B2A8-165B88BBA653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92830-982C-47F4-8E74-C3FC0C05E9D6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E215C-FB72-48BD-80BD-EBE80E4DFF41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86BFB-01BC-4E4E-9A90-7BA8A46588E0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7B3AC-F6BB-4CB0-A90A-A5D333BF7C24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D35F5-3211-4C1D-B715-9A743FDEB8BA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DE257-7605-4D40-8D90-5D4367CC6DF9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384C2-400B-4A02-84EE-CCC264144D22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7F551-2E44-410E-93F1-8EC90157520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A272192-A6AA-4552-AEDC-91B4359406A7}" type="datetimeFigureOut">
              <a:rPr lang="uk-UA"/>
              <a:pPr>
                <a:defRPr/>
              </a:pPr>
              <a:t>23.06.2026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8DAA797-C3D6-4F5D-922C-225BCAA3D365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Fon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675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4213" y="549275"/>
            <a:ext cx="7772400" cy="2022469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Івано-Франківський національний технічний університет нафти і газу</a:t>
            </a:r>
            <a:b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b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</a:br>
            <a:r>
              <a:rPr lang="uk-UA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Р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обота бакалавра на тему</a:t>
            </a:r>
            <a:endParaRPr lang="uk-UA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5" name="Подзаголовок 5"/>
          <p:cNvSpPr>
            <a:spLocks noGrp="1"/>
          </p:cNvSpPr>
          <p:nvPr>
            <p:ph type="subTitle" idx="1"/>
          </p:nvPr>
        </p:nvSpPr>
        <p:spPr>
          <a:xfrm>
            <a:off x="755650" y="2643182"/>
            <a:ext cx="8031192" cy="3286148"/>
          </a:xfrm>
        </p:spPr>
        <p:txBody>
          <a:bodyPr/>
          <a:lstStyle/>
          <a:p>
            <a:r>
              <a:rPr lang="uk-UA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 технологічного процесу виконання складальних і зварювальних  робіт при виготовленні </a:t>
            </a:r>
            <a:r>
              <a:rPr lang="uk-UA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мостової балки   </a:t>
            </a:r>
            <a:endParaRPr lang="uk-UA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                                             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                                           </a:t>
            </a:r>
            <a:r>
              <a:rPr lang="uk-UA" sz="20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Виконав:ст</a:t>
            </a:r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ea typeface="Tahoma" pitchFamily="34" charset="0"/>
                <a:cs typeface="Times New Roman" panose="02020603050405020304" pitchFamily="18" charset="0"/>
              </a:rPr>
              <a:t>. гр</a:t>
            </a:r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ahoma" pitchFamily="34" charset="0"/>
              </a:rPr>
              <a:t> ЗТ</a:t>
            </a:r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</a:rPr>
              <a:t>-23-1-К 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Юрій ЗЯТИК</a:t>
            </a:r>
          </a:p>
          <a:p>
            <a:r>
              <a:rPr lang="uk-UA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Керівник</a:t>
            </a:r>
            <a:r>
              <a:rPr lang="en-US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Мирослав ПАНЧУК</a:t>
            </a:r>
            <a:endParaRPr lang="uk-UA" sz="2000" i="1" dirty="0">
              <a:solidFill>
                <a:schemeClr val="tx1"/>
              </a:solidFill>
              <a:latin typeface="Times New Roman" pitchFamily="18" charset="0"/>
              <a:cs typeface="Tahoma" pitchFamily="34" charset="0"/>
            </a:endParaRPr>
          </a:p>
          <a:p>
            <a:pPr algn="r" eaLnBrk="1" hangingPunct="1">
              <a:lnSpc>
                <a:spcPct val="80000"/>
              </a:lnSpc>
            </a:pP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ahoma" pitchFamily="34" charset="0"/>
              </a:rPr>
              <a:t> </a:t>
            </a:r>
            <a:endParaRPr lang="uk-UA" sz="20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lnSpc>
                <a:spcPct val="80000"/>
              </a:lnSpc>
            </a:pPr>
            <a:r>
              <a:rPr lang="uk-UA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68538" y="6092825"/>
            <a:ext cx="4572000" cy="5810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Івано-Франківськ</a:t>
            </a:r>
          </a:p>
          <a:p>
            <a:pPr algn="ctr">
              <a:defRPr/>
            </a:pPr>
            <a:r>
              <a:rPr lang="uk-UA" sz="1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Fon_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673100" y="546101"/>
            <a:ext cx="7772400" cy="1082699"/>
          </a:xfrm>
        </p:spPr>
        <p:txBody>
          <a:bodyPr/>
          <a:lstStyle/>
          <a:p>
            <a:pPr algn="just" eaLnBrk="1" hangingPunct="1"/>
            <a:r>
              <a:rPr lang="uk-UA" sz="2000" b="1" i="1" dirty="0">
                <a:latin typeface="Arial" charset="0"/>
              </a:rPr>
              <a:t>Метою роботи є</a:t>
            </a:r>
            <a:r>
              <a:rPr lang="en-US" sz="2000" b="1" i="1" dirty="0">
                <a:latin typeface="Arial" charset="0"/>
              </a:rPr>
              <a:t>:</a:t>
            </a:r>
            <a:r>
              <a:rPr lang="ru-RU" sz="2000" i="1" dirty="0"/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досконалення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чного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процесу виконання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зварювальних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при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 мостової балки 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9" name="Заголовок 1"/>
          <p:cNvSpPr>
            <a:spLocks/>
          </p:cNvSpPr>
          <p:nvPr/>
        </p:nvSpPr>
        <p:spPr bwMode="auto">
          <a:xfrm>
            <a:off x="611188" y="2060575"/>
            <a:ext cx="8137525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uk-UA" sz="2000" i="1" dirty="0"/>
          </a:p>
          <a:p>
            <a:r>
              <a:rPr lang="uk-UA" sz="2000" b="1" i="1" dirty="0"/>
              <a:t> </a:t>
            </a:r>
            <a:endParaRPr lang="uk-UA" sz="2000" i="1" dirty="0"/>
          </a:p>
          <a:p>
            <a:r>
              <a:rPr lang="uk-UA" sz="2000" b="1" i="1" dirty="0"/>
              <a:t>завдання</a:t>
            </a:r>
            <a:r>
              <a:rPr lang="uk-UA" sz="2000" i="1" dirty="0"/>
              <a:t>:</a:t>
            </a:r>
          </a:p>
          <a:p>
            <a:pPr marL="342900" indent="-342900">
              <a:buFontTx/>
              <a:buChar char="-"/>
            </a:pP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Запровадити технологію  автоматичного зварювання, що збільшить продуктивність робіт;</a:t>
            </a:r>
          </a:p>
          <a:p>
            <a:pPr marL="342900" indent="-342900"/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-    Зварювальні матеріали  застосовувати у відповідності до матеріалів деталей балки та відповідного способу зварювання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uk-UA" sz="2000" i="1" dirty="0"/>
              <a:t>Підібрати технологічне обладнання</a:t>
            </a:r>
            <a:r>
              <a:rPr lang="en-US" sz="2000" i="1" dirty="0"/>
              <a:t>,</a:t>
            </a:r>
            <a:r>
              <a:rPr lang="uk-UA" sz="2000" i="1" dirty="0"/>
              <a:t>що передбачає використання сучасних платформ керування   процесом зварювання</a:t>
            </a:r>
            <a:r>
              <a:rPr lang="uk-UA" sz="2000" i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uk-UA" sz="2000" i="1" dirty="0"/>
              <a:t>  Для складання </a:t>
            </a:r>
            <a:r>
              <a:rPr lang="uk-UA" sz="2000" i="1"/>
              <a:t>конструкції  балки застосувати </a:t>
            </a:r>
            <a:r>
              <a:rPr lang="uk-UA" sz="2000" i="1" dirty="0"/>
              <a:t>механізовану складально-зварювальну оснастку.</a:t>
            </a:r>
            <a:endParaRPr lang="uk-UA" sz="2000" dirty="0"/>
          </a:p>
          <a:p>
            <a:pPr marL="342900" indent="-342900">
              <a:buFontTx/>
              <a:buChar char="-"/>
            </a:pPr>
            <a:r>
              <a:rPr lang="uk-UA" sz="2000" i="1" dirty="0"/>
              <a:t>.</a:t>
            </a:r>
            <a:endParaRPr lang="en-US" sz="2000" i="1" dirty="0"/>
          </a:p>
          <a:p>
            <a:pPr marL="342900" indent="-342900">
              <a:buFontTx/>
              <a:buChar char="-"/>
            </a:pPr>
            <a:endParaRPr lang="uk-UA" sz="2000" i="1" dirty="0"/>
          </a:p>
          <a:p>
            <a:pPr>
              <a:buFontTx/>
              <a:buChar char="-"/>
            </a:pPr>
            <a:endParaRPr lang="uk-UA" sz="20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39EE07-C0A5-4B41-B9FA-08803613E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Мостова балка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C9E3851-B2BF-456A-874A-519905A4AD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D0039CA-FF44-4F90-8585-C1ADEC162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052736"/>
            <a:ext cx="8686800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462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5786C9-2EE6-4500-B7DB-694EF25EB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 для зварювання балок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E247C0-1B19-4D3D-BDAB-7E194AE98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77CFCB-C431-4653-B0E6-E9AEAB647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052737"/>
            <a:ext cx="8352928" cy="507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55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D904CE-B45D-4932-811D-44D92EA32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Приварювання кронштейнів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41DB033-E9B0-4AE9-8BA7-4BC9DDCAF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C818BA-5FB6-48FC-B8D7-B0F894437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24744"/>
            <a:ext cx="8363272" cy="557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9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D9CC7D-8D0D-4ADF-AF74-383EFE49A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Приварювання косинок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8407FB2-3F12-40EA-BE01-B35E0FA70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25C602-27A4-4240-82DB-004D62741C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52736"/>
            <a:ext cx="8782050" cy="53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79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377A9D-5B9F-4B93-825E-918A08B23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7199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Технологічна схема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A4D21DB-28E9-48B6-9D40-ACA276232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3E9C0CF-5E3D-4FC7-BA3D-1BDF48190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22" y="1052736"/>
            <a:ext cx="8229600" cy="562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16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396705-BAF5-4D0B-BF79-330C07C3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59393"/>
          </a:xfrm>
        </p:spPr>
        <p:txBody>
          <a:bodyPr/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складально-зварювальної дільниці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6771697-327F-4B30-B538-C9EB7198A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EA1FD1-499A-4629-816E-F40396A48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600200"/>
            <a:ext cx="8507288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72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B07890-7000-47A1-B61E-3985CA256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uk-UA" dirty="0"/>
              <a:t>Висновки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405A059-C9C8-4CEB-9ECF-35F64FE10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/>
          <a:lstStyle/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   бакалаврській роботі  розроблено технологічний процес  виконання складальних та  зварювальних  робіт при виготовленні мостової балки. 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Проведений аналіз  способів, що використовуються на даний час  показав неефективність зварювання під шаром флюсу. Для виготовлення  мостової балки запропоновано гібридне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лазерно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-дугове зварювання. Використання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лазерно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-дугового способу дозволяє збільшити швидкість зварювання  в шість разів та час проведення процесу на 98%, зменшити підведення теплоти та зменшити споживання енергії для виконання процесу, а також отримувати зварні шви високої якості та надійності.   </a:t>
            </a: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виконання технологічного процесу підібрано комплект обладнання, що дозволяє  автоматизувати виробництво мостових балок.   Результати роботи можуть бути впроваджені в індустрії   мостобудування, а також в навчальному процесі. </a:t>
            </a:r>
          </a:p>
          <a:p>
            <a:pPr marL="0" indent="0" algn="just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067171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1930</TotalTime>
  <Words>236</Words>
  <Application>Microsoft Office PowerPoint</Application>
  <PresentationFormat>Екран (4:3)</PresentationFormat>
  <Paragraphs>30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4" baseType="lpstr">
      <vt:lpstr>Arial</vt:lpstr>
      <vt:lpstr>Calibri</vt:lpstr>
      <vt:lpstr>Tahoma</vt:lpstr>
      <vt:lpstr>Times New Roman</vt:lpstr>
      <vt:lpstr>Тема Office</vt:lpstr>
      <vt:lpstr>Івано-Франківський національний технічний університет нафти і газу  Робота бакалавра на тему</vt:lpstr>
      <vt:lpstr>Метою роботи є: Удосконалення технологічного процесу виконання складальних  та зварювальних робіт   при  виготовленні мостової балки </vt:lpstr>
      <vt:lpstr>Мостова балка</vt:lpstr>
      <vt:lpstr>Стенд для зварювання балок</vt:lpstr>
      <vt:lpstr>Приварювання кронштейнів</vt:lpstr>
      <vt:lpstr>Приварювання косинок</vt:lpstr>
      <vt:lpstr>Технологічна схема</vt:lpstr>
      <vt:lpstr>План складально-зварювальної дільниці</vt:lpstr>
      <vt:lpstr>Висновки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Івано-Франківський національний технічний університет нафти і газу   ЄНАЛЬ ІВАН ЯРОСЛАВОВИЧ  КУЗИК ІГОР ВАСИЛЬОВИЧ</dc:title>
  <dc:creator>Ігор</dc:creator>
  <cp:lastModifiedBy>Myroslaw</cp:lastModifiedBy>
  <cp:revision>137</cp:revision>
  <cp:lastPrinted>2026-06-19T07:30:20Z</cp:lastPrinted>
  <dcterms:created xsi:type="dcterms:W3CDTF">2016-03-15T17:45:00Z</dcterms:created>
  <dcterms:modified xsi:type="dcterms:W3CDTF">2026-06-23T03:55:49Z</dcterms:modified>
</cp:coreProperties>
</file>