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77" r:id="rId3"/>
    <p:sldId id="257" r:id="rId4"/>
    <p:sldId id="259" r:id="rId5"/>
    <p:sldId id="261" r:id="rId6"/>
    <p:sldId id="262" r:id="rId7"/>
    <p:sldId id="272" r:id="rId8"/>
    <p:sldId id="275" r:id="rId9"/>
    <p:sldId id="266" r:id="rId10"/>
    <p:sldId id="276" r:id="rId11"/>
    <p:sldId id="267" r:id="rId12"/>
    <p:sldId id="273" r:id="rId13"/>
    <p:sldId id="274" r:id="rId14"/>
    <p:sldId id="271" r:id="rId15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F21E3E-32C6-4BFC-9D38-67DD8796D253}" type="datetimeFigureOut">
              <a:rPr lang="uk-UA" smtClean="0"/>
              <a:t>19.06.2026</a:t>
            </a:fld>
            <a:endParaRPr lang="uk-U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E189DD-204E-49AE-BC5B-8BC56C0848A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404538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E189DD-204E-49AE-BC5B-8BC56C0848A9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067622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FA582-DDB6-44B9-83C3-505AAAF76471}" type="datetime1">
              <a:rPr lang="uk-UA" smtClean="0"/>
              <a:t>19.06.2026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C7D4288D-C9C4-46A4-B810-992CCD24C4C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758330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17909-DEE6-4BF5-A90D-CE70F74AD28F}" type="datetime1">
              <a:rPr lang="uk-UA" smtClean="0"/>
              <a:t>19.06.2026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C7D4288D-C9C4-46A4-B810-992CCD24C4C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091647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176F8-50BA-4A65-A50F-4D013BE80748}" type="datetime1">
              <a:rPr lang="uk-UA" smtClean="0"/>
              <a:t>19.06.2026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C7D4288D-C9C4-46A4-B810-992CCD24C4C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848778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B2733-8B7D-4290-B9EA-2B9115DB1950}" type="datetime1">
              <a:rPr lang="uk-UA" smtClean="0"/>
              <a:t>19.06.2026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C7D4288D-C9C4-46A4-B810-992CCD24C4CD}" type="slidenum">
              <a:rPr lang="uk-UA" smtClean="0"/>
              <a:t>‹#›</a:t>
            </a:fld>
            <a:endParaRPr lang="uk-UA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485842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3C5EF-4475-4278-ACF9-FA2BDFA002E1}" type="datetime1">
              <a:rPr lang="uk-UA" smtClean="0"/>
              <a:t>19.06.2026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C7D4288D-C9C4-46A4-B810-992CCD24C4C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56576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C972E-102D-4253-8D47-FD71EAE8A5FB}" type="datetime1">
              <a:rPr lang="uk-UA" smtClean="0"/>
              <a:t>19.06.2026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4288D-C9C4-46A4-B810-992CCD24C4C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882540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0B662-9CE3-4466-9BB2-662C43DB8DB3}" type="datetime1">
              <a:rPr lang="uk-UA" smtClean="0"/>
              <a:t>19.06.2026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4288D-C9C4-46A4-B810-992CCD24C4C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650009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3FD1A-BAC4-473A-9410-089A9F24F32F}" type="datetime1">
              <a:rPr lang="uk-UA" smtClean="0"/>
              <a:t>19.06.2026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4288D-C9C4-46A4-B810-992CCD24C4C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525699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4741A311-37C8-49A2-9C79-B83FA27D1536}" type="datetime1">
              <a:rPr lang="uk-UA" smtClean="0"/>
              <a:t>19.06.2026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C7D4288D-C9C4-46A4-B810-992CCD24C4C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93723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2AE5C-6C35-48E3-AF03-3A08D46D542D}" type="datetime1">
              <a:rPr lang="uk-UA" smtClean="0"/>
              <a:t>19.06.2026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4288D-C9C4-46A4-B810-992CCD24C4C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976104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4C14C-A9BF-447A-A34E-80F04968DBC1}" type="datetime1">
              <a:rPr lang="uk-UA" smtClean="0"/>
              <a:t>19.06.2026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C7D4288D-C9C4-46A4-B810-992CCD24C4C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291524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1C266-EBAC-479C-94F9-AFC54F864F86}" type="datetime1">
              <a:rPr lang="uk-UA" smtClean="0"/>
              <a:t>19.06.2026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4288D-C9C4-46A4-B810-992CCD24C4C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998397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90820-99F1-4978-86B9-33E5F9E5262A}" type="datetime1">
              <a:rPr lang="uk-UA" smtClean="0"/>
              <a:t>19.06.2026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4288D-C9C4-46A4-B810-992CCD24C4C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483753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44515-E6C0-4E79-A069-6CF99CF97D7F}" type="datetime1">
              <a:rPr lang="uk-UA" smtClean="0"/>
              <a:t>19.06.2026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4288D-C9C4-46A4-B810-992CCD24C4C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74922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05DEF-E1A0-42EE-8E71-7FB50D289BF4}" type="datetime1">
              <a:rPr lang="uk-UA" smtClean="0"/>
              <a:t>19.06.2026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4288D-C9C4-46A4-B810-992CCD24C4C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116574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2238E-3BE8-4835-B9B1-6DD6FFCC7E71}" type="datetime1">
              <a:rPr lang="uk-UA" smtClean="0"/>
              <a:t>19.06.2026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4288D-C9C4-46A4-B810-992CCD24C4C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53136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AA260-D9F3-4C26-A903-6E4037453242}" type="datetime1">
              <a:rPr lang="uk-UA" smtClean="0"/>
              <a:t>19.06.2026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4288D-C9C4-46A4-B810-992CCD24C4C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408084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8C5162-8495-4C1A-B169-D5CE944FF859}" type="datetime1">
              <a:rPr lang="uk-UA" smtClean="0"/>
              <a:t>19.06.2026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D4288D-C9C4-46A4-B810-992CCD24C4C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3625364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7282" y="2733709"/>
            <a:ext cx="8647174" cy="1373070"/>
          </a:xfrm>
        </p:spPr>
        <p:txBody>
          <a:bodyPr/>
          <a:lstStyle/>
          <a:p>
            <a:r>
              <a:rPr lang="uk-UA" sz="3200" dirty="0"/>
              <a:t>Розроблення </a:t>
            </a:r>
            <a:r>
              <a:rPr lang="uk-UA" sz="3200" dirty="0" smtClean="0"/>
              <a:t>інформаційної системи онлайн-сервісу візуальної організації інформації </a:t>
            </a:r>
            <a:r>
              <a:rPr lang="uk-UA" sz="3200" dirty="0"/>
              <a:t>для </a:t>
            </a:r>
            <a:r>
              <a:rPr lang="uk-UA" sz="3200" dirty="0" smtClean="0"/>
              <a:t>колективної роботи</a:t>
            </a:r>
            <a:endParaRPr lang="uk-UA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744"/>
            <a:ext cx="8144134" cy="1117687"/>
          </a:xfrm>
        </p:spPr>
        <p:txBody>
          <a:bodyPr/>
          <a:lstStyle/>
          <a:p>
            <a:r>
              <a:rPr lang="en-US" spc="-63" dirty="0" err="1">
                <a:solidFill>
                  <a:srgbClr val="FFFFFF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Виконано</a:t>
            </a:r>
            <a:r>
              <a:rPr lang="en-US" spc="-63" dirty="0">
                <a:solidFill>
                  <a:srgbClr val="FFFFFF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 </a:t>
            </a:r>
            <a:r>
              <a:rPr lang="en-US" spc="-63" dirty="0" err="1">
                <a:solidFill>
                  <a:srgbClr val="FFFFFF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студентом</a:t>
            </a:r>
            <a:r>
              <a:rPr lang="en-US" spc="-63" dirty="0">
                <a:solidFill>
                  <a:srgbClr val="FFFFFF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 </a:t>
            </a:r>
            <a:r>
              <a:rPr lang="en-US" spc="-63" dirty="0" err="1" smtClean="0">
                <a:solidFill>
                  <a:srgbClr val="FFFFFF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групи</a:t>
            </a:r>
            <a:r>
              <a:rPr lang="en-US" spc="-63" dirty="0" smtClean="0">
                <a:solidFill>
                  <a:srgbClr val="FFFFFF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 </a:t>
            </a:r>
            <a:r>
              <a:rPr lang="en-US" spc="-63" dirty="0">
                <a:solidFill>
                  <a:srgbClr val="FFFFFF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ІСТ-22-1 </a:t>
            </a:r>
            <a:r>
              <a:rPr lang="uk-UA" spc="-63" dirty="0" err="1" smtClean="0">
                <a:solidFill>
                  <a:srgbClr val="FFFFFF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Чумакевичом</a:t>
            </a:r>
            <a:r>
              <a:rPr lang="en-US" spc="-63" dirty="0" smtClean="0">
                <a:solidFill>
                  <a:srgbClr val="FFFFFF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 </a:t>
            </a:r>
            <a:r>
              <a:rPr lang="uk-UA" spc="-63" dirty="0" smtClean="0">
                <a:solidFill>
                  <a:srgbClr val="FFFFFF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Ю</a:t>
            </a:r>
            <a:r>
              <a:rPr lang="en-US" spc="-63" dirty="0" smtClean="0">
                <a:solidFill>
                  <a:srgbClr val="FFFFFF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.</a:t>
            </a:r>
            <a:r>
              <a:rPr lang="uk-UA" spc="-63" dirty="0" smtClean="0">
                <a:solidFill>
                  <a:srgbClr val="FFFFFF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 Ю.</a:t>
            </a:r>
            <a:endParaRPr lang="en-US" spc="-63" dirty="0">
              <a:solidFill>
                <a:srgbClr val="FFFFFF"/>
              </a:solidFill>
              <a:latin typeface="Montserrat Semi-Bold"/>
              <a:ea typeface="Montserrat Semi-Bold"/>
              <a:cs typeface="Montserrat Semi-Bold"/>
              <a:sym typeface="Montserrat Semi-Bold"/>
            </a:endParaRPr>
          </a:p>
          <a:p>
            <a:r>
              <a:rPr lang="en-US" spc="-63" dirty="0" err="1">
                <a:solidFill>
                  <a:srgbClr val="FFFFFF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Науковий</a:t>
            </a:r>
            <a:r>
              <a:rPr lang="en-US" spc="-63" dirty="0">
                <a:solidFill>
                  <a:srgbClr val="FFFFFF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 </a:t>
            </a:r>
            <a:r>
              <a:rPr lang="en-US" spc="-63" dirty="0" err="1">
                <a:solidFill>
                  <a:srgbClr val="FFFFFF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керівник</a:t>
            </a:r>
            <a:r>
              <a:rPr lang="en-US" spc="-63" dirty="0">
                <a:solidFill>
                  <a:srgbClr val="FFFFFF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 </a:t>
            </a:r>
            <a:r>
              <a:rPr lang="en-US" spc="-63" dirty="0" err="1">
                <a:solidFill>
                  <a:srgbClr val="FFFFFF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доцент</a:t>
            </a:r>
            <a:r>
              <a:rPr lang="en-US" spc="-63" dirty="0">
                <a:solidFill>
                  <a:srgbClr val="FFFFFF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 </a:t>
            </a:r>
            <a:r>
              <a:rPr lang="en-US" spc="-63" dirty="0" err="1">
                <a:solidFill>
                  <a:srgbClr val="FFFFFF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кафедри</a:t>
            </a:r>
            <a:r>
              <a:rPr lang="en-US" spc="-63" dirty="0">
                <a:solidFill>
                  <a:srgbClr val="FFFFFF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 ІТТС </a:t>
            </a:r>
            <a:r>
              <a:rPr lang="en-US" spc="-63" dirty="0" err="1">
                <a:solidFill>
                  <a:srgbClr val="FFFFFF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Волинський</a:t>
            </a:r>
            <a:r>
              <a:rPr lang="en-US" spc="-63" dirty="0">
                <a:solidFill>
                  <a:srgbClr val="FFFFFF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 </a:t>
            </a:r>
            <a:r>
              <a:rPr lang="en-US" spc="-63" dirty="0" smtClean="0">
                <a:solidFill>
                  <a:srgbClr val="FFFFFF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О.</a:t>
            </a:r>
            <a:r>
              <a:rPr lang="uk-UA" spc="-63" dirty="0" smtClean="0">
                <a:solidFill>
                  <a:srgbClr val="FFFFFF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 </a:t>
            </a:r>
            <a:r>
              <a:rPr lang="en-US" spc="-63" dirty="0" smtClean="0">
                <a:solidFill>
                  <a:srgbClr val="FFFFFF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І</a:t>
            </a:r>
            <a:r>
              <a:rPr lang="uk-UA" spc="-63" dirty="0" smtClean="0">
                <a:solidFill>
                  <a:srgbClr val="FFFFFF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.</a:t>
            </a:r>
            <a:endParaRPr lang="en-US" spc="-63" dirty="0">
              <a:solidFill>
                <a:srgbClr val="FFFFFF"/>
              </a:solidFill>
              <a:latin typeface="Montserrat Semi-Bold"/>
              <a:ea typeface="Montserrat Semi-Bold"/>
              <a:cs typeface="Montserrat Semi-Bold"/>
              <a:sym typeface="Montserrat Semi-Bold"/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4490732" y="5889603"/>
            <a:ext cx="3210537" cy="11176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dirty="0" smtClean="0"/>
              <a:t>Івано-Франківськ</a:t>
            </a:r>
          </a:p>
          <a:p>
            <a:pPr algn="ctr"/>
            <a:r>
              <a:rPr lang="uk-UA" dirty="0" smtClean="0"/>
              <a:t>2026 </a:t>
            </a:r>
            <a:r>
              <a:rPr lang="uk-UA" dirty="0"/>
              <a:t/>
            </a:r>
            <a:br>
              <a:rPr lang="uk-UA" dirty="0"/>
            </a:br>
            <a:endParaRPr lang="en-US" spc="-63" dirty="0">
              <a:solidFill>
                <a:srgbClr val="FFFFFF"/>
              </a:solidFill>
              <a:latin typeface="Montserrat Semi-Bold"/>
              <a:ea typeface="Montserrat Semi-Bold"/>
              <a:cs typeface="Montserrat Semi-Bold"/>
              <a:sym typeface="Montserrat Semi-Bold"/>
            </a:endParaRP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1034143" y="210370"/>
            <a:ext cx="10123714" cy="11176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 err="1"/>
              <a:t>Міністерство</a:t>
            </a:r>
            <a:r>
              <a:rPr lang="ru-RU" dirty="0"/>
              <a:t> </a:t>
            </a:r>
            <a:r>
              <a:rPr lang="ru-RU" dirty="0" err="1"/>
              <a:t>освіти</a:t>
            </a:r>
            <a:r>
              <a:rPr lang="ru-RU" dirty="0"/>
              <a:t> і науки </a:t>
            </a:r>
            <a:r>
              <a:rPr lang="ru-RU" dirty="0" err="1" smtClean="0"/>
              <a:t>України</a:t>
            </a:r>
            <a:endParaRPr lang="ru-RU" dirty="0"/>
          </a:p>
          <a:p>
            <a:pPr algn="ctr"/>
            <a:r>
              <a:rPr lang="ru-RU" dirty="0" err="1" smtClean="0"/>
              <a:t>Івано-Франківський</a:t>
            </a:r>
            <a:r>
              <a:rPr lang="ru-RU" dirty="0" smtClean="0"/>
              <a:t> </a:t>
            </a:r>
            <a:r>
              <a:rPr lang="ru-RU" dirty="0" err="1"/>
              <a:t>національний</a:t>
            </a:r>
            <a:r>
              <a:rPr lang="ru-RU" dirty="0"/>
              <a:t> </a:t>
            </a:r>
            <a:r>
              <a:rPr lang="ru-RU" dirty="0" err="1"/>
              <a:t>технічний</a:t>
            </a:r>
            <a:r>
              <a:rPr lang="ru-RU" dirty="0"/>
              <a:t> </a:t>
            </a:r>
            <a:r>
              <a:rPr lang="ru-RU" dirty="0" err="1"/>
              <a:t>університет</a:t>
            </a:r>
            <a:r>
              <a:rPr lang="ru-RU" dirty="0"/>
              <a:t> </a:t>
            </a:r>
            <a:r>
              <a:rPr lang="ru-RU" dirty="0" err="1"/>
              <a:t>нафти</a:t>
            </a:r>
            <a:r>
              <a:rPr lang="ru-RU" dirty="0"/>
              <a:t> і газу </a:t>
            </a:r>
            <a:br>
              <a:rPr lang="ru-RU" dirty="0"/>
            </a:br>
            <a:endParaRPr lang="en-US" b="1" spc="-63" dirty="0">
              <a:solidFill>
                <a:srgbClr val="FFFFFF"/>
              </a:solidFill>
              <a:latin typeface="Montserrat Semi-Bold"/>
              <a:ea typeface="Montserrat Semi-Bold"/>
              <a:cs typeface="Montserrat Semi-Bold"/>
              <a:sym typeface="Montserrat Semi-Bold"/>
            </a:endParaRPr>
          </a:p>
        </p:txBody>
      </p:sp>
    </p:spTree>
    <p:extLst>
      <p:ext uri="{BB962C8B-B14F-4D97-AF65-F5344CB8AC3E}">
        <p14:creationId xmlns:p14="http://schemas.microsoft.com/office/powerpoint/2010/main" val="4011929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>
          <a:xfrm>
            <a:off x="10590245" y="615821"/>
            <a:ext cx="1601755" cy="1352938"/>
          </a:xfrm>
        </p:spPr>
        <p:txBody>
          <a:bodyPr/>
          <a:lstStyle/>
          <a:p>
            <a:pPr algn="ctr"/>
            <a:fld id="{C7D4288D-C9C4-46A4-B810-992CCD24C4CD}" type="slidenum">
              <a:rPr lang="uk-UA" sz="2000" smtClean="0"/>
              <a:pPr algn="ctr"/>
              <a:t>10</a:t>
            </a:fld>
            <a:endParaRPr lang="uk-UA" sz="2000" dirty="0"/>
          </a:p>
        </p:txBody>
      </p:sp>
      <p:sp>
        <p:nvSpPr>
          <p:cNvPr id="22" name="Title 21"/>
          <p:cNvSpPr>
            <a:spLocks noGrp="1"/>
          </p:cNvSpPr>
          <p:nvPr>
            <p:ph type="title" idx="4294967295"/>
          </p:nvPr>
        </p:nvSpPr>
        <p:spPr>
          <a:xfrm>
            <a:off x="9013371" y="2338922"/>
            <a:ext cx="3178630" cy="2180156"/>
          </a:xfrm>
          <a:solidFill>
            <a:schemeClr val="bg1">
              <a:lumMod val="85000"/>
              <a:lumOff val="15000"/>
            </a:schemeClr>
          </a:solidFill>
        </p:spPr>
        <p:txBody>
          <a:bodyPr/>
          <a:lstStyle/>
          <a:p>
            <a:pPr algn="ctr"/>
            <a:r>
              <a:rPr lang="uk-UA" dirty="0"/>
              <a:t>Профіль користувача</a:t>
            </a:r>
          </a:p>
        </p:txBody>
      </p:sp>
      <p:pic>
        <p:nvPicPr>
          <p:cNvPr id="6" name="Picture 5"/>
          <p:cNvPicPr/>
          <p:nvPr/>
        </p:nvPicPr>
        <p:blipFill rotWithShape="1">
          <a:blip r:embed="rId2"/>
          <a:srcRect b="22007"/>
          <a:stretch/>
        </p:blipFill>
        <p:spPr bwMode="auto">
          <a:xfrm>
            <a:off x="161721" y="759058"/>
            <a:ext cx="8733473" cy="533988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49515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Список запрошень</a:t>
            </a:r>
            <a:endParaRPr lang="uk-UA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>
          <a:xfrm>
            <a:off x="10571584" y="597159"/>
            <a:ext cx="1620415" cy="1390261"/>
          </a:xfrm>
        </p:spPr>
        <p:txBody>
          <a:bodyPr/>
          <a:lstStyle/>
          <a:p>
            <a:pPr algn="ctr"/>
            <a:fld id="{C7D4288D-C9C4-46A4-B810-992CCD24C4CD}" type="slidenum">
              <a:rPr lang="uk-UA" sz="2000" smtClean="0"/>
              <a:pPr algn="ctr"/>
              <a:t>11</a:t>
            </a:fld>
            <a:endParaRPr lang="uk-UA" sz="2000" dirty="0"/>
          </a:p>
        </p:txBody>
      </p:sp>
      <p:pic>
        <p:nvPicPr>
          <p:cNvPr id="5" name="Content Placeholder 4"/>
          <p:cNvPicPr>
            <a:picLocks noGrp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888"/>
          <a:stretch/>
        </p:blipFill>
        <p:spPr bwMode="auto">
          <a:xfrm>
            <a:off x="680321" y="2159519"/>
            <a:ext cx="9618691" cy="42879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992073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>
          <a:xfrm>
            <a:off x="10590245" y="615821"/>
            <a:ext cx="1601755" cy="1352938"/>
          </a:xfrm>
        </p:spPr>
        <p:txBody>
          <a:bodyPr/>
          <a:lstStyle/>
          <a:p>
            <a:pPr algn="ctr"/>
            <a:fld id="{C7D4288D-C9C4-46A4-B810-992CCD24C4CD}" type="slidenum">
              <a:rPr lang="uk-UA" sz="2000" smtClean="0"/>
              <a:pPr algn="ctr"/>
              <a:t>12</a:t>
            </a:fld>
            <a:endParaRPr lang="uk-UA" sz="2000" dirty="0"/>
          </a:p>
        </p:txBody>
      </p:sp>
      <p:sp>
        <p:nvSpPr>
          <p:cNvPr id="22" name="Title 21"/>
          <p:cNvSpPr>
            <a:spLocks noGrp="1"/>
          </p:cNvSpPr>
          <p:nvPr>
            <p:ph type="title" idx="4294967295"/>
          </p:nvPr>
        </p:nvSpPr>
        <p:spPr>
          <a:xfrm>
            <a:off x="8229601" y="2338922"/>
            <a:ext cx="3962400" cy="2180156"/>
          </a:xfrm>
          <a:solidFill>
            <a:schemeClr val="bg1">
              <a:lumMod val="85000"/>
              <a:lumOff val="15000"/>
            </a:schemeClr>
          </a:solidFill>
        </p:spPr>
        <p:txBody>
          <a:bodyPr/>
          <a:lstStyle/>
          <a:p>
            <a:pPr algn="ctr"/>
            <a:r>
              <a:rPr lang="uk-UA" dirty="0"/>
              <a:t>Сторінка дошки</a:t>
            </a:r>
          </a:p>
        </p:txBody>
      </p:sp>
      <p:pic>
        <p:nvPicPr>
          <p:cNvPr id="5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205306" y="812804"/>
            <a:ext cx="7877216" cy="5232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100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>
          <a:xfrm>
            <a:off x="10590245" y="615821"/>
            <a:ext cx="1601755" cy="1352938"/>
          </a:xfrm>
        </p:spPr>
        <p:txBody>
          <a:bodyPr/>
          <a:lstStyle/>
          <a:p>
            <a:pPr algn="ctr"/>
            <a:fld id="{C7D4288D-C9C4-46A4-B810-992CCD24C4CD}" type="slidenum">
              <a:rPr lang="uk-UA" sz="2000" smtClean="0"/>
              <a:pPr algn="ctr"/>
              <a:t>13</a:t>
            </a:fld>
            <a:endParaRPr lang="uk-UA" sz="2000" dirty="0"/>
          </a:p>
        </p:txBody>
      </p:sp>
      <p:sp>
        <p:nvSpPr>
          <p:cNvPr id="22" name="Title 21"/>
          <p:cNvSpPr>
            <a:spLocks noGrp="1"/>
          </p:cNvSpPr>
          <p:nvPr>
            <p:ph type="title" idx="4294967295"/>
          </p:nvPr>
        </p:nvSpPr>
        <p:spPr>
          <a:xfrm>
            <a:off x="8229601" y="2338922"/>
            <a:ext cx="3962400" cy="2180156"/>
          </a:xfrm>
          <a:solidFill>
            <a:schemeClr val="bg1">
              <a:lumMod val="85000"/>
              <a:lumOff val="15000"/>
            </a:schemeClr>
          </a:solidFill>
        </p:spPr>
        <p:txBody>
          <a:bodyPr/>
          <a:lstStyle/>
          <a:p>
            <a:pPr marL="360000"/>
            <a:r>
              <a:rPr lang="uk-UA" dirty="0" smtClean="0"/>
              <a:t>Панель редагування ролі учасника</a:t>
            </a:r>
            <a:endParaRPr lang="uk-UA" dirty="0"/>
          </a:p>
        </p:txBody>
      </p:sp>
      <p:pic>
        <p:nvPicPr>
          <p:cNvPr id="6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788" y="614922"/>
            <a:ext cx="7508856" cy="5628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193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Висновки</a:t>
            </a:r>
            <a:endParaRPr lang="uk-UA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>
          <a:xfrm>
            <a:off x="10571584" y="597159"/>
            <a:ext cx="1620415" cy="1390261"/>
          </a:xfrm>
        </p:spPr>
        <p:txBody>
          <a:bodyPr/>
          <a:lstStyle/>
          <a:p>
            <a:pPr algn="ctr"/>
            <a:fld id="{C7D4288D-C9C4-46A4-B810-992CCD24C4CD}" type="slidenum">
              <a:rPr lang="uk-UA" sz="2000" smtClean="0"/>
              <a:pPr algn="ctr"/>
              <a:t>14</a:t>
            </a:fld>
            <a:endParaRPr lang="uk-UA" sz="2000" dirty="0"/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142240" y="1987420"/>
            <a:ext cx="11887200" cy="46736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1700" dirty="0"/>
              <a:t>У результаті виконання курсової роботи було здійснено повний цикл створення програмного </a:t>
            </a:r>
            <a:r>
              <a:rPr lang="uk-UA" sz="1700" dirty="0" smtClean="0"/>
              <a:t>продукту. На початковому етапі було досліджено потреби сучасних розподілених команд та проведено порівняння провідних аналогів, таких як </a:t>
            </a:r>
            <a:r>
              <a:rPr lang="uk-UA" sz="1700" dirty="0" err="1" smtClean="0"/>
              <a:t>Excalidraw</a:t>
            </a:r>
            <a:r>
              <a:rPr lang="uk-UA" sz="1700" dirty="0" smtClean="0"/>
              <a:t>, draw.io та </a:t>
            </a:r>
            <a:r>
              <a:rPr lang="uk-UA" sz="1700" dirty="0" err="1" smtClean="0"/>
              <a:t>Explain</a:t>
            </a:r>
            <a:r>
              <a:rPr lang="uk-UA" sz="1700" dirty="0" smtClean="0"/>
              <a:t> </a:t>
            </a:r>
            <a:r>
              <a:rPr lang="uk-UA" sz="1700" dirty="0" err="1" smtClean="0"/>
              <a:t>Everything</a:t>
            </a:r>
            <a:r>
              <a:rPr lang="uk-UA" sz="1700" dirty="0" smtClean="0"/>
              <a:t>. Аналіз засвідчив, що ринок потребує рішення, яке б гармонійно поєднувало простоту створення візуальних схем із надійним корпоративним контролем доступу.</a:t>
            </a:r>
          </a:p>
          <a:p>
            <a:pPr marL="0" indent="0">
              <a:buNone/>
            </a:pPr>
            <a:r>
              <a:rPr lang="uk-UA" sz="1700" dirty="0" err="1" smtClean="0"/>
              <a:t>Проєктування</a:t>
            </a:r>
            <a:r>
              <a:rPr lang="uk-UA" sz="1700" dirty="0" smtClean="0"/>
              <a:t> бізнес-логіки та архітектури системи спиралося на комплексне використання сучасних </a:t>
            </a:r>
            <a:r>
              <a:rPr lang="uk-UA" sz="1700" dirty="0" err="1" smtClean="0"/>
              <a:t>методологій</a:t>
            </a:r>
            <a:r>
              <a:rPr lang="uk-UA" sz="1700" dirty="0" smtClean="0"/>
              <a:t> моделювання. За допомогою нотацій IDEF0 та DFD було визначено глобальні інформаційні потоки, а моделі BPMN 2.0 та IDEF3 дозволили деталізувати критичні сценарії.</a:t>
            </a:r>
          </a:p>
          <a:p>
            <a:pPr marL="0" indent="0">
              <a:buNone/>
            </a:pPr>
            <a:r>
              <a:rPr lang="uk-UA" sz="1700" dirty="0" smtClean="0"/>
              <a:t>На </a:t>
            </a:r>
            <a:r>
              <a:rPr lang="uk-UA" sz="1700" dirty="0"/>
              <a:t>основі аналізу потреб клієнтів через побудову карт шляху (UJM та CJM) розроблено ергономічні прототипи інтерфейсів, які гарантують інтуїтивно зрозумілу навігацію. Паралельно з цим було </a:t>
            </a:r>
            <a:r>
              <a:rPr lang="uk-UA" sz="1700" dirty="0" err="1"/>
              <a:t>спроєктовано</a:t>
            </a:r>
            <a:r>
              <a:rPr lang="uk-UA" sz="1700" dirty="0"/>
              <a:t> підсистему бази даних: від концептуальної ER-діаграми до нормалізованої фізичної моделі. </a:t>
            </a:r>
            <a:endParaRPr lang="uk-UA" sz="1700" dirty="0" smtClean="0"/>
          </a:p>
          <a:p>
            <a:pPr marL="0" indent="0">
              <a:buNone/>
            </a:pPr>
            <a:r>
              <a:rPr lang="uk-UA" sz="1700" dirty="0" smtClean="0"/>
              <a:t>Успішно </a:t>
            </a:r>
            <a:r>
              <a:rPr lang="uk-UA" sz="1700" dirty="0" err="1"/>
              <a:t>імплементовано</a:t>
            </a:r>
            <a:r>
              <a:rPr lang="uk-UA" sz="1700" dirty="0"/>
              <a:t> теоретичні напрацювання у вигляді реального працюючого програмного продукту. Р</a:t>
            </a:r>
            <a:r>
              <a:rPr lang="uk-UA" sz="1700" dirty="0" smtClean="0"/>
              <a:t>озроблено </a:t>
            </a:r>
            <a:r>
              <a:rPr lang="uk-UA" sz="1700" dirty="0"/>
              <a:t>гібридну клієнт-серверну платформу. Серверна частина на базі </a:t>
            </a:r>
            <a:r>
              <a:rPr lang="uk-UA" sz="1700" dirty="0" err="1"/>
              <a:t>фреймворку</a:t>
            </a:r>
            <a:r>
              <a:rPr lang="uk-UA" sz="1700" dirty="0"/>
              <a:t> </a:t>
            </a:r>
            <a:r>
              <a:rPr lang="uk-UA" sz="1700" dirty="0" err="1"/>
              <a:t>Ruby</a:t>
            </a:r>
            <a:r>
              <a:rPr lang="uk-UA" sz="1700" dirty="0"/>
              <a:t> </a:t>
            </a:r>
            <a:r>
              <a:rPr lang="uk-UA" sz="1700" dirty="0" err="1"/>
              <a:t>on</a:t>
            </a:r>
            <a:r>
              <a:rPr lang="uk-UA" sz="1700" dirty="0"/>
              <a:t> </a:t>
            </a:r>
            <a:r>
              <a:rPr lang="uk-UA" sz="1700" dirty="0" err="1"/>
              <a:t>Rails</a:t>
            </a:r>
            <a:r>
              <a:rPr lang="uk-UA" sz="1700" dirty="0"/>
              <a:t> взяла на себе безпечне управління бізнес-логікою та авторизацією. Клієнтська сторона, реалізована як </a:t>
            </a:r>
            <a:r>
              <a:rPr lang="uk-UA" sz="1700" dirty="0" err="1"/>
              <a:t>Single</a:t>
            </a:r>
            <a:r>
              <a:rPr lang="uk-UA" sz="1700" dirty="0"/>
              <a:t> </a:t>
            </a:r>
            <a:r>
              <a:rPr lang="uk-UA" sz="1700" dirty="0" err="1"/>
              <a:t>Page</a:t>
            </a:r>
            <a:r>
              <a:rPr lang="uk-UA" sz="1700" dirty="0"/>
              <a:t> </a:t>
            </a:r>
            <a:r>
              <a:rPr lang="uk-UA" sz="1700" dirty="0" err="1"/>
              <a:t>Application</a:t>
            </a:r>
            <a:r>
              <a:rPr lang="uk-UA" sz="1700" dirty="0"/>
              <a:t> за допомогою екосистеми </a:t>
            </a:r>
            <a:r>
              <a:rPr lang="uk-UA" sz="1700" dirty="0" err="1"/>
              <a:t>React</a:t>
            </a:r>
            <a:r>
              <a:rPr lang="uk-UA" sz="1700" dirty="0"/>
              <a:t> і </a:t>
            </a:r>
            <a:r>
              <a:rPr lang="uk-UA" sz="1700" dirty="0" err="1" smtClean="0"/>
              <a:t>TypeScript</a:t>
            </a:r>
            <a:r>
              <a:rPr lang="uk-UA" sz="1700" dirty="0" smtClean="0"/>
              <a:t>. </a:t>
            </a:r>
            <a:r>
              <a:rPr lang="uk-UA" sz="1700" dirty="0"/>
              <a:t>Завдяки інтеграції протоколу </a:t>
            </a:r>
            <a:r>
              <a:rPr lang="uk-UA" sz="1700" dirty="0" err="1"/>
              <a:t>WebSockets</a:t>
            </a:r>
            <a:r>
              <a:rPr lang="uk-UA" sz="1700" dirty="0"/>
              <a:t> вдалося налагодити </a:t>
            </a:r>
            <a:r>
              <a:rPr lang="uk-UA" sz="1700" dirty="0" smtClean="0"/>
              <a:t>роботу </a:t>
            </a:r>
            <a:r>
              <a:rPr lang="uk-UA" sz="1700" dirty="0"/>
              <a:t>кількох користувачів на одній дошці в реальному часі.</a:t>
            </a:r>
          </a:p>
          <a:p>
            <a:pPr marL="0" indent="0">
              <a:buNone/>
            </a:pPr>
            <a:r>
              <a:rPr lang="uk-UA" sz="1700" dirty="0"/>
              <a:t>Таким чином, поставлену мету роботи досягнуто в повному обсязі. Створена платформа </a:t>
            </a:r>
            <a:r>
              <a:rPr lang="uk-UA" sz="1700" dirty="0" err="1"/>
              <a:t>ObjectBoard</a:t>
            </a:r>
            <a:r>
              <a:rPr lang="uk-UA" sz="1700" dirty="0"/>
              <a:t> є не просто абстрактним концептом, а готовим та протестованим інструментом, здатним вирішити проблему розрізненості комунікацій і суттєво підвищити продуктивність планування та </a:t>
            </a:r>
            <a:r>
              <a:rPr lang="uk-UA" sz="1700" dirty="0" err="1"/>
              <a:t>проєктування</a:t>
            </a:r>
            <a:r>
              <a:rPr lang="uk-UA" sz="1700" dirty="0"/>
              <a:t> у сучасних бізнес-командах.</a:t>
            </a:r>
          </a:p>
        </p:txBody>
      </p:sp>
    </p:spTree>
    <p:extLst>
      <p:ext uri="{BB962C8B-B14F-4D97-AF65-F5344CB8AC3E}">
        <p14:creationId xmlns:p14="http://schemas.microsoft.com/office/powerpoint/2010/main" val="534723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Актуальність </a:t>
            </a:r>
            <a:r>
              <a:rPr lang="uk-UA" b="1" dirty="0" err="1"/>
              <a:t>проєкту</a:t>
            </a:r>
            <a:endParaRPr lang="uk-UA" b="1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>
          <a:xfrm>
            <a:off x="10571584" y="597159"/>
            <a:ext cx="1620415" cy="1390261"/>
          </a:xfrm>
        </p:spPr>
        <p:txBody>
          <a:bodyPr/>
          <a:lstStyle/>
          <a:p>
            <a:pPr algn="ctr"/>
            <a:fld id="{C7D4288D-C9C4-46A4-B810-992CCD24C4CD}" type="slidenum">
              <a:rPr lang="uk-UA" sz="2000" smtClean="0"/>
              <a:pPr algn="ctr"/>
              <a:t>2</a:t>
            </a:fld>
            <a:endParaRPr lang="uk-UA" sz="2000" dirty="0"/>
          </a:p>
        </p:txBody>
      </p:sp>
      <p:sp>
        <p:nvSpPr>
          <p:cNvPr id="8" name="Content Placeholder 4"/>
          <p:cNvSpPr>
            <a:spLocks noGrp="1"/>
          </p:cNvSpPr>
          <p:nvPr>
            <p:ph sz="half" idx="1"/>
          </p:nvPr>
        </p:nvSpPr>
        <p:spPr>
          <a:xfrm>
            <a:off x="680320" y="2873829"/>
            <a:ext cx="9613861" cy="3062360"/>
          </a:xfrm>
        </p:spPr>
        <p:txBody>
          <a:bodyPr>
            <a:normAutofit/>
          </a:bodyPr>
          <a:lstStyle/>
          <a:p>
            <a:r>
              <a:rPr lang="uk-UA" b="1" dirty="0"/>
              <a:t>Тенденції:</a:t>
            </a:r>
            <a:r>
              <a:rPr lang="uk-UA" dirty="0"/>
              <a:t> Домінування віддаленого та гібридного форматів роботи.</a:t>
            </a:r>
          </a:p>
          <a:p>
            <a:r>
              <a:rPr lang="uk-UA" b="1" dirty="0"/>
              <a:t>Проблема:</a:t>
            </a:r>
            <a:r>
              <a:rPr lang="uk-UA" dirty="0"/>
              <a:t> Роздробленість комунікації, відсутність «єдиного джерела істини», неефективність текстових чатів для візуалізації ідей.</a:t>
            </a:r>
          </a:p>
          <a:p>
            <a:r>
              <a:rPr lang="uk-UA" b="1" dirty="0"/>
              <a:t>Ключові запити:</a:t>
            </a:r>
            <a:r>
              <a:rPr lang="uk-UA" dirty="0"/>
              <a:t> Необхідність у швидкому, безпечному та лаконічному інструменті для спільного </a:t>
            </a:r>
            <a:r>
              <a:rPr lang="uk-UA" dirty="0" err="1"/>
              <a:t>проєктування</a:t>
            </a:r>
            <a:r>
              <a:rPr lang="uk-UA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64211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Порівняльний аналіз існуючих аналогів</a:t>
            </a:r>
            <a:endParaRPr lang="uk-UA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>
          <a:xfrm>
            <a:off x="10571584" y="597159"/>
            <a:ext cx="1620415" cy="1390261"/>
          </a:xfrm>
        </p:spPr>
        <p:txBody>
          <a:bodyPr/>
          <a:lstStyle/>
          <a:p>
            <a:pPr algn="ctr"/>
            <a:fld id="{C7D4288D-C9C4-46A4-B810-992CCD24C4CD}" type="slidenum">
              <a:rPr lang="uk-UA" sz="2000" smtClean="0"/>
              <a:pPr algn="ctr"/>
              <a:t>3</a:t>
            </a:fld>
            <a:endParaRPr lang="uk-UA" sz="20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t="13145"/>
          <a:stretch/>
        </p:blipFill>
        <p:spPr>
          <a:xfrm>
            <a:off x="165019" y="2463799"/>
            <a:ext cx="5826708" cy="3909487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 rotWithShape="1">
          <a:blip r:embed="rId3"/>
          <a:srcRect t="6590"/>
          <a:stretch/>
        </p:blipFill>
        <p:spPr>
          <a:xfrm>
            <a:off x="6160867" y="2463799"/>
            <a:ext cx="5844734" cy="3909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850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Технічне завдання</a:t>
            </a: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>
          <a:xfrm>
            <a:off x="10571584" y="597159"/>
            <a:ext cx="1620415" cy="1390261"/>
          </a:xfrm>
        </p:spPr>
        <p:txBody>
          <a:bodyPr/>
          <a:lstStyle/>
          <a:p>
            <a:pPr algn="ctr"/>
            <a:fld id="{C7D4288D-C9C4-46A4-B810-992CCD24C4CD}" type="slidenum">
              <a:rPr lang="uk-UA" sz="2000" smtClean="0"/>
              <a:pPr algn="ctr"/>
              <a:t>4</a:t>
            </a:fld>
            <a:endParaRPr lang="uk-UA" sz="2000" dirty="0"/>
          </a:p>
        </p:txBody>
      </p:sp>
      <p:sp>
        <p:nvSpPr>
          <p:cNvPr id="8" name="Content Placeholder 4"/>
          <p:cNvSpPr>
            <a:spLocks noGrp="1"/>
          </p:cNvSpPr>
          <p:nvPr>
            <p:ph sz="half" idx="1"/>
          </p:nvPr>
        </p:nvSpPr>
        <p:spPr>
          <a:xfrm>
            <a:off x="680320" y="3368351"/>
            <a:ext cx="4698358" cy="25678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200" b="1" dirty="0" smtClean="0"/>
              <a:t>Завдання</a:t>
            </a:r>
            <a:r>
              <a:rPr lang="uk-UA" sz="2200" b="1" dirty="0"/>
              <a:t>:</a:t>
            </a:r>
            <a:endParaRPr lang="uk-UA" sz="2200" dirty="0"/>
          </a:p>
          <a:p>
            <a:r>
              <a:rPr lang="uk-UA" sz="2200" dirty="0" smtClean="0"/>
              <a:t>Формалізація </a:t>
            </a:r>
            <a:r>
              <a:rPr lang="uk-UA" sz="2200" dirty="0"/>
              <a:t>процесів (</a:t>
            </a:r>
            <a:r>
              <a:rPr lang="en-US" sz="2200" dirty="0"/>
              <a:t>IDEF0, DFD, BPMN).</a:t>
            </a:r>
          </a:p>
          <a:p>
            <a:r>
              <a:rPr lang="uk-UA" sz="2200" dirty="0" err="1"/>
              <a:t>Проєктування</a:t>
            </a:r>
            <a:r>
              <a:rPr lang="uk-UA" sz="2200" dirty="0"/>
              <a:t> </a:t>
            </a:r>
            <a:r>
              <a:rPr lang="en-US" sz="2200" dirty="0"/>
              <a:t>UX/UI (UJM, CJM).</a:t>
            </a:r>
          </a:p>
          <a:p>
            <a:r>
              <a:rPr lang="uk-UA" sz="2200" dirty="0"/>
              <a:t>Розробка клієнт-серверної архітектури та структури БД.</a:t>
            </a:r>
          </a:p>
        </p:txBody>
      </p:sp>
      <p:sp>
        <p:nvSpPr>
          <p:cNvPr id="9" name="Content Placeholder 5"/>
          <p:cNvSpPr txBox="1">
            <a:spLocks/>
          </p:cNvSpPr>
          <p:nvPr/>
        </p:nvSpPr>
        <p:spPr>
          <a:xfrm>
            <a:off x="5594123" y="2336873"/>
            <a:ext cx="4700058" cy="35993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uk-UA" dirty="0"/>
          </a:p>
        </p:txBody>
      </p:sp>
      <p:sp>
        <p:nvSpPr>
          <p:cNvPr id="6" name="Content Placeholder 4"/>
          <p:cNvSpPr>
            <a:spLocks noGrp="1"/>
          </p:cNvSpPr>
          <p:nvPr>
            <p:ph sz="half" idx="1"/>
          </p:nvPr>
        </p:nvSpPr>
        <p:spPr>
          <a:xfrm>
            <a:off x="5595823" y="3368351"/>
            <a:ext cx="4698358" cy="25678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sz="2200" b="1" dirty="0"/>
              <a:t>Вимоги:</a:t>
            </a:r>
            <a:endParaRPr lang="uk-UA" sz="2200" dirty="0"/>
          </a:p>
          <a:p>
            <a:r>
              <a:rPr lang="uk-UA" sz="2200" dirty="0" err="1" smtClean="0"/>
              <a:t>Чотирирівнева</a:t>
            </a:r>
            <a:r>
              <a:rPr lang="uk-UA" sz="2200" dirty="0" smtClean="0"/>
              <a:t> </a:t>
            </a:r>
            <a:r>
              <a:rPr lang="uk-UA" sz="2200" dirty="0"/>
              <a:t>ієрархія доступу.</a:t>
            </a:r>
          </a:p>
          <a:p>
            <a:r>
              <a:rPr lang="uk-UA" sz="2200" dirty="0"/>
              <a:t>Безпечне керування даними (без </a:t>
            </a:r>
            <a:r>
              <a:rPr lang="uk-UA" sz="2200" dirty="0" smtClean="0"/>
              <a:t>залежності від </a:t>
            </a:r>
            <a:r>
              <a:rPr lang="uk-UA" sz="2200" dirty="0"/>
              <a:t>сторонніх</a:t>
            </a:r>
            <a:r>
              <a:rPr lang="uk-UA" sz="2200" dirty="0" smtClean="0"/>
              <a:t> </a:t>
            </a:r>
            <a:r>
              <a:rPr lang="uk-UA" sz="2200" dirty="0"/>
              <a:t>хмар).</a:t>
            </a:r>
          </a:p>
          <a:p>
            <a:r>
              <a:rPr lang="uk-UA" sz="2200" dirty="0"/>
              <a:t>Висока швидкодія при масштабуванні.</a:t>
            </a:r>
          </a:p>
        </p:txBody>
      </p:sp>
      <p:sp>
        <p:nvSpPr>
          <p:cNvPr id="7" name="Content Placeholder 4"/>
          <p:cNvSpPr>
            <a:spLocks noGrp="1"/>
          </p:cNvSpPr>
          <p:nvPr>
            <p:ph sz="half" idx="1"/>
          </p:nvPr>
        </p:nvSpPr>
        <p:spPr>
          <a:xfrm>
            <a:off x="680319" y="2239347"/>
            <a:ext cx="9613861" cy="8677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200" b="1" dirty="0" smtClean="0"/>
              <a:t>Мета:</a:t>
            </a:r>
            <a:r>
              <a:rPr lang="uk-UA" sz="2200" dirty="0" smtClean="0"/>
              <a:t> Розробка </a:t>
            </a:r>
            <a:r>
              <a:rPr lang="uk-UA" sz="2200" dirty="0" err="1" smtClean="0"/>
              <a:t>вебдодатку</a:t>
            </a:r>
            <a:r>
              <a:rPr lang="uk-UA" sz="2200" dirty="0" smtClean="0"/>
              <a:t> </a:t>
            </a:r>
            <a:r>
              <a:rPr lang="uk-UA" sz="2200" dirty="0"/>
              <a:t>для колективної візуальної організації даних у реальному часі.</a:t>
            </a:r>
          </a:p>
        </p:txBody>
      </p:sp>
    </p:spTree>
    <p:extLst>
      <p:ext uri="{BB962C8B-B14F-4D97-AF65-F5344CB8AC3E}">
        <p14:creationId xmlns:p14="http://schemas.microsoft.com/office/powerpoint/2010/main" val="828313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Процеси організації візуального простору</a:t>
            </a:r>
            <a:endParaRPr lang="uk-UA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>
          <a:xfrm>
            <a:off x="10571584" y="597159"/>
            <a:ext cx="1620415" cy="1390261"/>
          </a:xfrm>
        </p:spPr>
        <p:txBody>
          <a:bodyPr/>
          <a:lstStyle/>
          <a:p>
            <a:pPr algn="ctr"/>
            <a:fld id="{C7D4288D-C9C4-46A4-B810-992CCD24C4CD}" type="slidenum">
              <a:rPr lang="uk-UA" sz="2000" smtClean="0"/>
              <a:pPr algn="ctr"/>
              <a:t>5</a:t>
            </a:fld>
            <a:endParaRPr lang="uk-UA" sz="2000" dirty="0"/>
          </a:p>
        </p:txBody>
      </p:sp>
      <p:pic>
        <p:nvPicPr>
          <p:cNvPr id="7" name="Content Placeholder 4" descr="E:\OIL\4_year\2_sem\кп\діаграми\A0 декомпозиції.pn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321" y="2127379"/>
            <a:ext cx="10268247" cy="44987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0482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>
          <a:xfrm>
            <a:off x="10590245" y="615821"/>
            <a:ext cx="1601755" cy="1352938"/>
          </a:xfrm>
        </p:spPr>
        <p:txBody>
          <a:bodyPr/>
          <a:lstStyle/>
          <a:p>
            <a:pPr algn="ctr"/>
            <a:fld id="{C7D4288D-C9C4-46A4-B810-992CCD24C4CD}" type="slidenum">
              <a:rPr lang="uk-UA" sz="2000" smtClean="0"/>
              <a:pPr algn="ctr"/>
              <a:t>6</a:t>
            </a:fld>
            <a:endParaRPr lang="uk-UA" sz="2000" dirty="0"/>
          </a:p>
        </p:txBody>
      </p:sp>
      <p:sp>
        <p:nvSpPr>
          <p:cNvPr id="22" name="Title 21"/>
          <p:cNvSpPr>
            <a:spLocks noGrp="1"/>
          </p:cNvSpPr>
          <p:nvPr>
            <p:ph type="title" idx="4294967295"/>
          </p:nvPr>
        </p:nvSpPr>
        <p:spPr>
          <a:xfrm>
            <a:off x="8229601" y="2338922"/>
            <a:ext cx="3962400" cy="2180156"/>
          </a:xfrm>
          <a:solidFill>
            <a:schemeClr val="bg1">
              <a:lumMod val="85000"/>
              <a:lumOff val="15000"/>
            </a:schemeClr>
          </a:solidFill>
        </p:spPr>
        <p:txBody>
          <a:bodyPr/>
          <a:lstStyle/>
          <a:p>
            <a:pPr marL="360000"/>
            <a:r>
              <a:rPr lang="uk-UA" dirty="0"/>
              <a:t>Варіанти використання </a:t>
            </a:r>
          </a:p>
        </p:txBody>
      </p:sp>
      <p:pic>
        <p:nvPicPr>
          <p:cNvPr id="8" name="Content Placeholder 7" descr="E:\OIL\3_year\2_sem\КП\use case.png"/>
          <p:cNvPicPr>
            <a:picLocks noGrp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729" y="85351"/>
            <a:ext cx="6587413" cy="66430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48526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>
          <a:xfrm>
            <a:off x="10590245" y="615821"/>
            <a:ext cx="1601755" cy="1352938"/>
          </a:xfrm>
        </p:spPr>
        <p:txBody>
          <a:bodyPr/>
          <a:lstStyle/>
          <a:p>
            <a:pPr algn="ctr"/>
            <a:fld id="{C7D4288D-C9C4-46A4-B810-992CCD24C4CD}" type="slidenum">
              <a:rPr lang="uk-UA" sz="2000" smtClean="0"/>
              <a:pPr algn="ctr"/>
              <a:t>7</a:t>
            </a:fld>
            <a:endParaRPr lang="uk-UA" sz="2000" dirty="0"/>
          </a:p>
        </p:txBody>
      </p:sp>
      <p:sp>
        <p:nvSpPr>
          <p:cNvPr id="22" name="Title 21"/>
          <p:cNvSpPr>
            <a:spLocks noGrp="1"/>
          </p:cNvSpPr>
          <p:nvPr>
            <p:ph type="title" idx="4294967295"/>
          </p:nvPr>
        </p:nvSpPr>
        <p:spPr>
          <a:xfrm>
            <a:off x="8229601" y="2338922"/>
            <a:ext cx="3962400" cy="2180156"/>
          </a:xfrm>
          <a:solidFill>
            <a:schemeClr val="bg1">
              <a:lumMod val="85000"/>
              <a:lumOff val="15000"/>
            </a:schemeClr>
          </a:solidFill>
        </p:spPr>
        <p:txBody>
          <a:bodyPr/>
          <a:lstStyle/>
          <a:p>
            <a:pPr marL="360000"/>
            <a:r>
              <a:rPr lang="uk-UA" dirty="0"/>
              <a:t>База даних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803" y="91559"/>
            <a:ext cx="7119257" cy="6674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678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>
          <a:xfrm>
            <a:off x="10590245" y="615821"/>
            <a:ext cx="1601755" cy="1352938"/>
          </a:xfrm>
        </p:spPr>
        <p:txBody>
          <a:bodyPr/>
          <a:lstStyle/>
          <a:p>
            <a:pPr algn="ctr"/>
            <a:fld id="{C7D4288D-C9C4-46A4-B810-992CCD24C4CD}" type="slidenum">
              <a:rPr lang="uk-UA" sz="2000" smtClean="0"/>
              <a:pPr algn="ctr"/>
              <a:t>8</a:t>
            </a:fld>
            <a:endParaRPr lang="uk-UA" sz="2000" dirty="0"/>
          </a:p>
        </p:txBody>
      </p:sp>
      <p:sp>
        <p:nvSpPr>
          <p:cNvPr id="22" name="Title 21"/>
          <p:cNvSpPr>
            <a:spLocks noGrp="1"/>
          </p:cNvSpPr>
          <p:nvPr>
            <p:ph type="title" idx="4294967295"/>
          </p:nvPr>
        </p:nvSpPr>
        <p:spPr>
          <a:xfrm>
            <a:off x="8229601" y="2338922"/>
            <a:ext cx="3962400" cy="2180156"/>
          </a:xfrm>
          <a:solidFill>
            <a:schemeClr val="bg1">
              <a:lumMod val="85000"/>
              <a:lumOff val="15000"/>
            </a:schemeClr>
          </a:solidFill>
        </p:spPr>
        <p:txBody>
          <a:bodyPr/>
          <a:lstStyle/>
          <a:p>
            <a:pPr marL="360000"/>
            <a:r>
              <a:rPr lang="uk-UA" dirty="0" smtClean="0"/>
              <a:t>Архітектура</a:t>
            </a:r>
            <a:endParaRPr lang="uk-UA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952" y="189910"/>
            <a:ext cx="6272848" cy="6478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827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Головна сторінка</a:t>
            </a: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>
          <a:xfrm>
            <a:off x="10571584" y="597159"/>
            <a:ext cx="1620415" cy="1390261"/>
          </a:xfrm>
        </p:spPr>
        <p:txBody>
          <a:bodyPr/>
          <a:lstStyle/>
          <a:p>
            <a:pPr algn="ctr"/>
            <a:fld id="{C7D4288D-C9C4-46A4-B810-992CCD24C4CD}" type="slidenum">
              <a:rPr lang="uk-UA" sz="2000" smtClean="0"/>
              <a:pPr algn="ctr"/>
              <a:t>9</a:t>
            </a:fld>
            <a:endParaRPr lang="uk-UA" sz="20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l="5913" r="6162" b="12645"/>
          <a:stretch/>
        </p:blipFill>
        <p:spPr>
          <a:xfrm>
            <a:off x="680282" y="2457631"/>
            <a:ext cx="9608872" cy="3560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71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erlin">
  <a:themeElements>
    <a:clrScheme name="Orange Red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Berlin</Template>
  <TotalTime>297</TotalTime>
  <Words>391</Words>
  <Application>Microsoft Office PowerPoint</Application>
  <PresentationFormat>Widescreen</PresentationFormat>
  <Paragraphs>51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Montserrat Semi-Bold</vt:lpstr>
      <vt:lpstr>Trebuchet MS</vt:lpstr>
      <vt:lpstr>Berlin</vt:lpstr>
      <vt:lpstr>Розроблення інформаційної системи онлайн-сервісу візуальної організації інформації для колективної роботи</vt:lpstr>
      <vt:lpstr>Актуальність проєкту</vt:lpstr>
      <vt:lpstr>Порівняльний аналіз існуючих аналогів</vt:lpstr>
      <vt:lpstr>Технічне завдання</vt:lpstr>
      <vt:lpstr>Процеси організації візуального простору</vt:lpstr>
      <vt:lpstr>Варіанти використання </vt:lpstr>
      <vt:lpstr>База даних </vt:lpstr>
      <vt:lpstr>Архітектура</vt:lpstr>
      <vt:lpstr>Головна сторінка</vt:lpstr>
      <vt:lpstr>Профіль користувача</vt:lpstr>
      <vt:lpstr>Список запрошень</vt:lpstr>
      <vt:lpstr>Сторінка дошки</vt:lpstr>
      <vt:lpstr>Панель редагування ролі учасника</vt:lpstr>
      <vt:lpstr>Висновки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Розроблення інформаційної системи онлайн-сервісу візуальної організації інформації для колективної роботи</dc:title>
  <dc:creator>Nitro</dc:creator>
  <cp:lastModifiedBy>Nitro</cp:lastModifiedBy>
  <cp:revision>34</cp:revision>
  <dcterms:created xsi:type="dcterms:W3CDTF">2026-06-18T07:25:08Z</dcterms:created>
  <dcterms:modified xsi:type="dcterms:W3CDTF">2026-06-19T13:07:22Z</dcterms:modified>
</cp:coreProperties>
</file>