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86" r:id="rId4"/>
    <p:sldId id="294" r:id="rId5"/>
    <p:sldId id="288" r:id="rId6"/>
    <p:sldId id="289" r:id="rId7"/>
    <p:sldId id="290" r:id="rId8"/>
    <p:sldId id="291" r:id="rId9"/>
    <p:sldId id="292" r:id="rId10"/>
    <p:sldId id="293" r:id="rId11"/>
  </p:sldIdLst>
  <p:sldSz cx="9144000" cy="6858000" type="screen4x3"/>
  <p:notesSz cx="6735763" cy="9866313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4678" autoAdjust="0"/>
  </p:normalViewPr>
  <p:slideViewPr>
    <p:cSldViewPr>
      <p:cViewPr varScale="1">
        <p:scale>
          <a:sx n="82" d="100"/>
          <a:sy n="82" d="100"/>
        </p:scale>
        <p:origin x="1368" y="62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19C62-7F66-4090-8695-53A7C1C4A046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08CA6-EB0C-415D-9D9E-B727218C7F68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6B98B-7EE4-4B79-BD3C-420FE89D7C71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7784D-9204-4617-B720-77F9C79981D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F1645-748D-4818-9E4C-A2A0AFC2654A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98F25-7A13-4AEB-8764-E1358351970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064A2-AA1D-4352-929F-9095DD24D7D3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2FED9-4BAB-40CD-8C70-78A1FEAFB954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DC830-1EB2-4D2F-B096-035E59FD83D4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0762E-0283-47C7-AFE8-703276E9832F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BFDDF-30C1-4287-B3AC-A8FBDD560932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6C2D2-91F2-44AB-B210-178792543C13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ADACC-703E-4916-8724-C54424A7E567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4B9C8-2E60-4248-B2A8-165B88BBA653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92830-982C-47F4-8E74-C3FC0C05E9D6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E215C-FB72-48BD-80BD-EBE80E4DFF41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86BFB-01BC-4E4E-9A90-7BA8A46588E0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B3AC-F6BB-4CB0-A90A-A5D333BF7C24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D35F5-3211-4C1D-B715-9A743FDEB8BA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DE257-7605-4D40-8D90-5D4367CC6DF9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384C2-400B-4A02-84EE-CCC264144D22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7F551-2E44-410E-93F1-8EC90157520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272192-A6AA-4552-AEDC-91B4359406A7}" type="datetimeFigureOut">
              <a:rPr lang="uk-UA"/>
              <a:pPr>
                <a:defRPr/>
              </a:pPr>
              <a:t>22.06.2026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DAA797-C3D6-4F5D-922C-225BCAA3D36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Fon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6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4213" y="549275"/>
            <a:ext cx="7772400" cy="202246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uk-UA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Івано-Франківський національний технічний університет нафти і газу</a:t>
            </a:r>
            <a:br>
              <a:rPr lang="uk-UA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br>
              <a:rPr lang="uk-UA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uk-UA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обота бакалавра на тему</a:t>
            </a:r>
            <a:endParaRPr lang="uk-UA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55650" y="2643182"/>
            <a:ext cx="8031192" cy="3286148"/>
          </a:xfrm>
        </p:spPr>
        <p:txBody>
          <a:bodyPr/>
          <a:lstStyle/>
          <a:p>
            <a:r>
              <a:rPr lang="uk-UA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Розроблення технологічного процесу складально-зварювальних робіт при виготовленні формувальної колони  </a:t>
            </a:r>
          </a:p>
          <a:p>
            <a:endParaRPr lang="uk-UA" sz="2000" i="1" dirty="0">
              <a:solidFill>
                <a:schemeClr val="tx1"/>
              </a:solidFill>
              <a:latin typeface="Times New Roman" panose="02020603050405020304" pitchFamily="18" charset="0"/>
              <a:ea typeface="Tahoma" pitchFamily="34" charset="0"/>
              <a:cs typeface="Times New Roman" panose="02020603050405020304" pitchFamily="18" charset="0"/>
            </a:endParaRPr>
          </a:p>
          <a:p>
            <a:r>
              <a:rPr lang="uk-UA" sz="2000" i="1" dirty="0">
                <a:solidFill>
                  <a:schemeClr val="tx1"/>
                </a:solidFill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                                                       </a:t>
            </a:r>
          </a:p>
          <a:p>
            <a:r>
              <a:rPr lang="uk-UA" sz="2000" i="1" dirty="0">
                <a:solidFill>
                  <a:schemeClr val="tx1"/>
                </a:solidFill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                        </a:t>
            </a:r>
            <a:r>
              <a:rPr lang="uk-UA" sz="2000" i="1" dirty="0" err="1">
                <a:solidFill>
                  <a:schemeClr val="tx1"/>
                </a:solidFill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Виконав:ст</a:t>
            </a:r>
            <a:r>
              <a:rPr lang="uk-UA" sz="2000" i="1" dirty="0">
                <a:solidFill>
                  <a:schemeClr val="tx1"/>
                </a:solidFill>
                <a:latin typeface="Times New Roman" panose="02020603050405020304" pitchFamily="18" charset="0"/>
                <a:ea typeface="Tahoma" pitchFamily="34" charset="0"/>
                <a:cs typeface="Times New Roman" panose="02020603050405020304" pitchFamily="18" charset="0"/>
              </a:rPr>
              <a:t>. гр</a:t>
            </a:r>
            <a:r>
              <a:rPr lang="uk-UA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ahoma" pitchFamily="34" charset="0"/>
              </a:rPr>
              <a:t> ЗТ</a:t>
            </a:r>
            <a:r>
              <a:rPr lang="uk-UA" sz="2000" i="1" dirty="0">
                <a:solidFill>
                  <a:schemeClr val="tx1"/>
                </a:solidFill>
                <a:latin typeface="Times New Roman" pitchFamily="18" charset="0"/>
              </a:rPr>
              <a:t>-23-1-К</a:t>
            </a: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Павло БУРЯНИК</a:t>
            </a:r>
          </a:p>
          <a:p>
            <a:r>
              <a:rPr lang="uk-UA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Керівник</a:t>
            </a:r>
            <a:r>
              <a:rPr lang="en-US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Мирослав ПАНЧУК</a:t>
            </a:r>
            <a:endParaRPr lang="uk-UA" sz="2000" i="1" dirty="0">
              <a:solidFill>
                <a:schemeClr val="tx1"/>
              </a:solidFill>
              <a:latin typeface="Times New Roman" pitchFamily="18" charset="0"/>
              <a:cs typeface="Tahoma" pitchFamily="34" charset="0"/>
            </a:endParaRPr>
          </a:p>
          <a:p>
            <a:pPr algn="r" eaLnBrk="1" hangingPunct="1">
              <a:lnSpc>
                <a:spcPct val="80000"/>
              </a:lnSpc>
            </a:pP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ahoma" pitchFamily="34" charset="0"/>
              </a:rPr>
              <a:t> </a:t>
            </a:r>
            <a:endParaRPr lang="uk-UA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</a:pPr>
            <a:r>
              <a:rPr lang="uk-UA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68538" y="6092825"/>
            <a:ext cx="4572000" cy="581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16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Івано-Франківськ</a:t>
            </a:r>
          </a:p>
          <a:p>
            <a:pPr algn="ctr">
              <a:defRPr/>
            </a:pPr>
            <a:r>
              <a:rPr lang="uk-UA" sz="16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 2026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B07890-7000-47A1-B61E-3985CA256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Висновки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405A059-C9C8-4CEB-9ECF-35F64FE10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вдосконалений технологічний процес виконання складально-зварювальних робіт при виготовленні формувальної колони,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основу яко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поставлено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мікроплазмовий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спосіб зварювання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технологічного процесу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вибрано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технологічне та механічне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обладнання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яке дозволяє механізувати та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атоматизувати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виробничі операції.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да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високий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складальн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зварювальних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отримувати готову продукцію з високими технічними характеристиками 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показниками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06717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Fon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73100" y="546101"/>
            <a:ext cx="7772400" cy="1239826"/>
          </a:xfrm>
        </p:spPr>
        <p:txBody>
          <a:bodyPr/>
          <a:lstStyle/>
          <a:p>
            <a:pPr algn="just" eaLnBrk="1" hangingPunct="1"/>
            <a:br>
              <a:rPr lang="en-US" sz="2000" b="1" i="1" dirty="0">
                <a:latin typeface="Arial" charset="0"/>
              </a:rPr>
            </a:br>
            <a:r>
              <a:rPr lang="uk-UA" sz="2000" b="1" i="1" dirty="0">
                <a:latin typeface="Arial" charset="0"/>
              </a:rPr>
              <a:t>Метою роботи є</a:t>
            </a:r>
            <a:r>
              <a:rPr lang="en-US" sz="2000" b="1" i="1" dirty="0">
                <a:latin typeface="Arial" charset="0"/>
              </a:rPr>
              <a:t>:</a:t>
            </a:r>
            <a:r>
              <a:rPr lang="ru-RU" sz="2000" i="1" dirty="0"/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досконалення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чного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процесу виконання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складальних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зварювальних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 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виготовленні  формувальної колони</a:t>
            </a:r>
            <a:endParaRPr lang="uk-UA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Заголовок 1"/>
          <p:cNvSpPr>
            <a:spLocks/>
          </p:cNvSpPr>
          <p:nvPr/>
        </p:nvSpPr>
        <p:spPr bwMode="auto">
          <a:xfrm>
            <a:off x="611188" y="2060575"/>
            <a:ext cx="813752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uk-UA" sz="2000" i="1" dirty="0"/>
          </a:p>
          <a:p>
            <a:endParaRPr lang="uk-UA" sz="2000" i="1" dirty="0"/>
          </a:p>
          <a:p>
            <a:r>
              <a:rPr lang="uk-UA" sz="2000" b="1" i="1" dirty="0"/>
              <a:t> </a:t>
            </a:r>
            <a:endParaRPr lang="uk-UA" sz="2000" i="1" dirty="0"/>
          </a:p>
          <a:p>
            <a:r>
              <a:rPr lang="uk-UA" sz="2000" b="1" i="1" dirty="0"/>
              <a:t>завдання</a:t>
            </a:r>
            <a:r>
              <a:rPr lang="uk-UA" sz="2000" i="1" dirty="0"/>
              <a:t>:</a:t>
            </a:r>
          </a:p>
          <a:p>
            <a:pPr marL="342900" indent="-342900">
              <a:buFontTx/>
              <a:buChar char="-"/>
            </a:pP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Запровадити технологію  автоматичного зварювання, що збільшить продуктивність робіт;</a:t>
            </a:r>
          </a:p>
          <a:p>
            <a:pPr marL="342900" indent="-342900"/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-    Зварювальні матеріали  застосовувати у  відповідності до матеріалів деталей формувальної колони та відповідного способу зварювання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uk-UA" sz="2000" i="1" dirty="0"/>
              <a:t>Підібрати технологічне обладнання</a:t>
            </a:r>
            <a:r>
              <a:rPr lang="en-US" sz="2000" i="1" dirty="0"/>
              <a:t>,</a:t>
            </a:r>
            <a:r>
              <a:rPr lang="uk-UA" sz="2000" i="1" dirty="0"/>
              <a:t>що передбачає використання сучасних платформ керування   процесом зварювання</a:t>
            </a:r>
            <a:r>
              <a:rPr lang="uk-UA" sz="2000" i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buFontTx/>
              <a:buChar char="-"/>
            </a:pPr>
            <a:r>
              <a:rPr lang="uk-UA" sz="2000" i="1" dirty="0"/>
              <a:t>  Для </a:t>
            </a:r>
            <a:r>
              <a:rPr lang="uk-UA" sz="2000" i="1"/>
              <a:t>складання   формувальної колони </a:t>
            </a:r>
            <a:r>
              <a:rPr lang="uk-UA" sz="2000" i="1" dirty="0"/>
              <a:t>застосувати механізовану складально-зварювальну оснастку.</a:t>
            </a:r>
            <a:endParaRPr lang="uk-UA" sz="2000" dirty="0"/>
          </a:p>
          <a:p>
            <a:pPr marL="342900" indent="-342900">
              <a:buFontTx/>
              <a:buChar char="-"/>
            </a:pPr>
            <a:r>
              <a:rPr lang="uk-UA" sz="2000" i="1" dirty="0"/>
              <a:t>.</a:t>
            </a:r>
            <a:endParaRPr lang="en-US" sz="2000" i="1" dirty="0"/>
          </a:p>
          <a:p>
            <a:pPr marL="342900" indent="-342900">
              <a:buFontTx/>
              <a:buChar char="-"/>
            </a:pPr>
            <a:endParaRPr lang="uk-UA" sz="2000" i="1" dirty="0"/>
          </a:p>
          <a:p>
            <a:pPr>
              <a:buFontTx/>
              <a:buChar char="-"/>
            </a:pPr>
            <a:endParaRPr lang="uk-UA" sz="20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8A209C-C984-42E8-973A-342AF0E79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Формувальний апарат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A03AF3F-B57C-45F9-846B-EABF122C9D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1771E6-D3B1-463B-9C41-7CF6077D3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600200"/>
            <a:ext cx="8064896" cy="510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462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3D808F-FBDE-4BA3-B66C-31CF7AB9E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Формувальна колона</a:t>
            </a:r>
          </a:p>
        </p:txBody>
      </p:sp>
      <p:sp>
        <p:nvSpPr>
          <p:cNvPr id="5" name="Місце для вмісту 4">
            <a:extLst>
              <a:ext uri="{FF2B5EF4-FFF2-40B4-BE49-F238E27FC236}">
                <a16:creationId xmlns:a16="http://schemas.microsoft.com/office/drawing/2014/main" id="{F0E95D0A-0D05-4056-B175-DD86A7732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221B15-8F75-4ABA-B7BB-BA21DC70A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8229600" cy="470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330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E00214-58D0-4EEC-A189-5761CD2A2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Установка для зварювання поздовжніх та поперечних швів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4D82D4A-EB3D-4912-AC2A-B7C2487EA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794819-6129-4093-B8E1-929EE767B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600201"/>
            <a:ext cx="8064896" cy="50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33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D2FA28-DCD6-416B-BBD7-BBA97DFD4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uk-UA" sz="3600" dirty="0"/>
              <a:t>Приварювання фланців та </a:t>
            </a:r>
            <a:r>
              <a:rPr lang="uk-UA" sz="3600" dirty="0" err="1"/>
              <a:t>кілець</a:t>
            </a:r>
            <a:r>
              <a:rPr lang="uk-UA" sz="3600" dirty="0"/>
              <a:t> збірника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E48966C-031C-4496-80B8-8B6558F76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24AAB3-78B0-45DC-80E5-8174C86F9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18017"/>
            <a:ext cx="8229600" cy="509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468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03981-191D-4E8B-8EBD-00784FEB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Приварювання патрубків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780BAB6-4F93-4CEF-AC13-343373462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AAB15E-91B5-4EA5-A839-6BD205A29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600200"/>
            <a:ext cx="8147248" cy="48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627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C86EE-37F0-4D51-8D4E-2DB478956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технологічного процесу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6E61620-9446-44F4-BE50-AFCC83570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475C0A-E420-4354-9501-A08A38284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00808"/>
            <a:ext cx="8291264" cy="500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168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DD2AB5-EE28-42BE-9431-101BEE885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Планування складально-зварювальної дільниці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2C574E8-5C40-402E-B9BE-5E4681705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49D10AA-EBBB-4DAC-862D-F6DB8658E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541" y="1573831"/>
            <a:ext cx="8229600" cy="513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270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1837</TotalTime>
  <Words>187</Words>
  <Application>Microsoft Office PowerPoint</Application>
  <PresentationFormat>Екран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Tahoma</vt:lpstr>
      <vt:lpstr>Times New Roman</vt:lpstr>
      <vt:lpstr>Тема Office</vt:lpstr>
      <vt:lpstr>Івано-Франківський національний технічний університет нафти і газу  Робота бакалавра на тему</vt:lpstr>
      <vt:lpstr> Метою роботи є: Удосконалення технологічного процесу виконання складальних  та зварювальних робіт   при  виготовленні  формувальної колони</vt:lpstr>
      <vt:lpstr>Формувальний апарат</vt:lpstr>
      <vt:lpstr>Формувальна колона</vt:lpstr>
      <vt:lpstr>Установка для зварювання поздовжніх та поперечних швів</vt:lpstr>
      <vt:lpstr>Приварювання фланців та кілець збірника</vt:lpstr>
      <vt:lpstr>Приварювання патрубків</vt:lpstr>
      <vt:lpstr>Схема технологічного процесу</vt:lpstr>
      <vt:lpstr>Планування складально-зварювальної дільниці</vt:lpstr>
      <vt:lpstr>Висновки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Івано-Франківський національний технічний університет нафти і газу   ЄНАЛЬ ІВАН ЯРОСЛАВОВИЧ  КУЗИК ІГОР ВАСИЛЬОВИЧ</dc:title>
  <dc:creator>Ігор</dc:creator>
  <cp:lastModifiedBy>Myroslaw</cp:lastModifiedBy>
  <cp:revision>119</cp:revision>
  <cp:lastPrinted>2026-06-19T07:30:20Z</cp:lastPrinted>
  <dcterms:created xsi:type="dcterms:W3CDTF">2016-03-15T17:45:00Z</dcterms:created>
  <dcterms:modified xsi:type="dcterms:W3CDTF">2026-06-22T02:03:27Z</dcterms:modified>
</cp:coreProperties>
</file>