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7559675" cy="10691813"/>
  <p:embeddedFontLst>
    <p:embeddedFont>
      <p:font typeface="Century Gothic"/>
      <p:regular r:id="rId14"/>
      <p:bold r:id="rId15"/>
      <p:italic r:id="rId16"/>
      <p:boldItalic r:id="rId17"/>
    </p:embeddedFont>
    <p:embeddedFont>
      <p:font typeface="Microsoft YaHei"/>
      <p:regular r:id="rId18"/>
    </p:embeddedFont>
    <p:embeddedFont>
      <p:font typeface="Arial Unicode MS"/>
      <p:regular r:id="rId19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font" Target="fonts/Font_1_Century_Gothic_Regular.fntdata"/><Relationship Id="rId15" Type="http://schemas.openxmlformats.org/officeDocument/2006/relationships/font" Target="fonts/Font_2_Century_Gothic_Bold.fntdata"/><Relationship Id="rId16" Type="http://schemas.openxmlformats.org/officeDocument/2006/relationships/font" Target="fonts/Font_3_Century_Gothic_Italic.fntdata"/><Relationship Id="rId17" Type="http://schemas.openxmlformats.org/officeDocument/2006/relationships/font" Target="fonts/Font_4_Century_Gothic_BoldItalic.fntdata"/><Relationship Id="rId18" Type="http://schemas.openxmlformats.org/officeDocument/2006/relationships/font" Target="fonts/Font_5_Microsoft_YaHei_Regular.fntdata"/><Relationship Id="rId19" Type="http://schemas.openxmlformats.org/officeDocument/2006/relationships/font" Target="fonts/Font_6_Arial_Unicode_MS_Regular.fntdata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5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 rot="5400000">
            <a:off x="6268320" y="2467080"/>
            <a:ext cx="5825520" cy="1751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 rot="5400000">
            <a:off x="1680120" y="-139680"/>
            <a:ext cx="5368320" cy="7422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1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2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3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168AF3C0-9F9E-462C-B46A-F1DF35105A9F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000" cy="4194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4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5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6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0D6CE19A-3E2C-4728-99C6-17358D970405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7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103400" y="2060640"/>
            <a:ext cx="4395600" cy="4195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654520" y="2055960"/>
            <a:ext cx="4395600" cy="41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dt" idx="7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ftr" idx="8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sldNum" idx="9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642CFB4-8531-4DFC-82AF-92FF680282F5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39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154880" y="2861640"/>
            <a:ext cx="8825040" cy="191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040" cy="85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10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 idx="11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 idx="12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1989DD46-B1AA-4475-83E1-524AF539CBFF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50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103400" y="1905120"/>
            <a:ext cx="439560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103400" y="2514600"/>
            <a:ext cx="4395600" cy="374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654520" y="1905120"/>
            <a:ext cx="439560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5654520" y="2514600"/>
            <a:ext cx="4395600" cy="374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dt" idx="13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ftr" idx="14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sldNum" idx="15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4EFA2DA2-E116-4606-983A-BF760B7BBB55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64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dt" idx="16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17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18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BF9DCB32-BD23-4FC6-8182-56FBB470D4F4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74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dt" idx="19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ftr" idx="20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sldNum" idx="21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50CCA136-2E09-4C30-8C2A-AB841D37FBE1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83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3400200" cy="1447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784760" y="1447920"/>
            <a:ext cx="5195160" cy="4571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1154880" y="3129120"/>
            <a:ext cx="3400200" cy="289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dt" idx="22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ftr" idx="23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6"/>
          <p:cNvSpPr>
            <a:spLocks noGrp="1"/>
          </p:cNvSpPr>
          <p:nvPr>
            <p:ph type="sldNum" idx="24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A394C0F-ED47-4EFC-9F72-B513B7EE13AC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95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153800" y="1854360"/>
            <a:ext cx="5092200" cy="1573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949440" y="1143000"/>
            <a:ext cx="3199680" cy="457128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 fontScale="4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1154880" y="3657600"/>
            <a:ext cx="5084280" cy="1370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dt" idx="25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ftr" idx="26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PlaceHolder 6"/>
          <p:cNvSpPr>
            <a:spLocks noGrp="1"/>
          </p:cNvSpPr>
          <p:nvPr>
            <p:ph type="sldNum" idx="27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4FD79095-7DE4-41C8-B493-482F60C22DAE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07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040" cy="3328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7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7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dt" idx="28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ftr" idx="29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sldNum" idx="30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B93BE471-E729-4D8C-AF95-315193B71CBA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анорамная фотография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18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154880" y="4800600"/>
            <a:ext cx="8825040" cy="565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1154880" y="685800"/>
            <a:ext cx="8825040" cy="363996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1154880" y="5367240"/>
            <a:ext cx="8825040" cy="492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dt" idx="31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ftr" idx="32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sldNum" idx="33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9090D089-4BD4-4F3C-91B5-2B4F761F510D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подпись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30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040" cy="198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1154880" y="3657600"/>
            <a:ext cx="8825040" cy="236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dt" idx="34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ftr" idx="35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sldNum" idx="36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788ABA8D-EFEE-413D-95CF-E274CADE2E37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41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574640" y="1447920"/>
            <a:ext cx="7998480" cy="2322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1930320" y="3771000"/>
            <a:ext cx="7278840" cy="341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1154880" y="4350600"/>
            <a:ext cx="8825040" cy="167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dt" idx="37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ftr" idx="38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PlaceHolder 6"/>
          <p:cNvSpPr>
            <a:spLocks noGrp="1"/>
          </p:cNvSpPr>
          <p:nvPr>
            <p:ph type="sldNum" idx="39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8AD5B5AB-4694-4EE2-B85A-A7B4308611A0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Google Shape;94;p13"/>
          <p:cNvSpPr/>
          <p:nvPr/>
        </p:nvSpPr>
        <p:spPr>
          <a:xfrm>
            <a:off x="898200" y="971280"/>
            <a:ext cx="801360" cy="196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lang="uk-UA" sz="12200" b="0" u="none" strike="noStrike">
                <a:solidFill>
                  <a:srgbClr val="86d1d8"/>
                </a:solidFill>
                <a:effectLst/>
                <a:uFillTx/>
                <a:latin typeface="Arial"/>
                <a:ea typeface="Arial"/>
              </a:rPr>
              <a:t>“</a:t>
            </a:r>
            <a:endParaRPr lang="uk-UA" sz="1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Google Shape;95;p13"/>
          <p:cNvSpPr/>
          <p:nvPr/>
        </p:nvSpPr>
        <p:spPr>
          <a:xfrm>
            <a:off x="9330480" y="2613960"/>
            <a:ext cx="801360" cy="196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lang="uk-UA" sz="12200" b="0" u="none" strike="noStrike">
                <a:solidFill>
                  <a:srgbClr val="86d1d8"/>
                </a:solidFill>
                <a:effectLst/>
                <a:uFillTx/>
                <a:latin typeface="Arial"/>
                <a:ea typeface="Arial"/>
              </a:rPr>
              <a:t>”</a:t>
            </a:r>
            <a:endParaRPr lang="uk-UA" sz="1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арточка имени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3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4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55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154880" y="3124080"/>
            <a:ext cx="8825040" cy="165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040" cy="85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dt" idx="40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ftr" idx="41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sldNum" idx="42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62AC4F94-8EEB-4C3C-B36B-D33B256D2F79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ри колонки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66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632880" y="1981080"/>
            <a:ext cx="294624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652320" y="2666880"/>
            <a:ext cx="2926800" cy="3588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40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3883680" y="1981080"/>
            <a:ext cx="293544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body"/>
          </p:nvPr>
        </p:nvSpPr>
        <p:spPr>
          <a:xfrm>
            <a:off x="3873240" y="2666880"/>
            <a:ext cx="2946240" cy="3588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40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6"/>
          <p:cNvSpPr>
            <a:spLocks noGrp="1"/>
          </p:cNvSpPr>
          <p:nvPr>
            <p:ph type="body"/>
          </p:nvPr>
        </p:nvSpPr>
        <p:spPr>
          <a:xfrm>
            <a:off x="7124760" y="1981080"/>
            <a:ext cx="293148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7"/>
          <p:cNvSpPr>
            <a:spLocks noGrp="1"/>
          </p:cNvSpPr>
          <p:nvPr>
            <p:ph type="body"/>
          </p:nvPr>
        </p:nvSpPr>
        <p:spPr>
          <a:xfrm>
            <a:off x="7124760" y="2666880"/>
            <a:ext cx="2931480" cy="3588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40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cxnSp>
        <p:nvCxnSpPr>
          <p:cNvPr id="176" name="Google Shape;110;p15"/>
          <p:cNvCxnSpPr/>
          <p:nvPr/>
        </p:nvCxnSpPr>
        <p:spPr>
          <a:xfrm>
            <a:off x="3726000" y="2133360"/>
            <a:ext cx="720" cy="3963240"/>
          </a:xfrm>
          <a:prstGeom prst="straightConnector1">
            <a:avLst/>
          </a:prstGeom>
          <a:ln w="12700">
            <a:solidFill>
              <a:srgbClr val="86d1d8">
                <a:alpha val="40000"/>
              </a:srgbClr>
            </a:solidFill>
            <a:round/>
          </a:ln>
        </p:spPr>
      </p:cxnSp>
      <p:cxnSp>
        <p:nvCxnSpPr>
          <p:cNvPr id="177" name="Google Shape;111;p15"/>
          <p:cNvCxnSpPr/>
          <p:nvPr/>
        </p:nvCxnSpPr>
        <p:spPr>
          <a:xfrm>
            <a:off x="6962040" y="2133360"/>
            <a:ext cx="720" cy="3967560"/>
          </a:xfrm>
          <a:prstGeom prst="straightConnector1">
            <a:avLst/>
          </a:prstGeom>
          <a:ln w="12700">
            <a:solidFill>
              <a:srgbClr val="86d1d8">
                <a:alpha val="40000"/>
              </a:srgbClr>
            </a:solidFill>
            <a:round/>
          </a:ln>
        </p:spPr>
      </p:cxnSp>
      <p:sp>
        <p:nvSpPr>
          <p:cNvPr id="178" name="PlaceHolder 8"/>
          <p:cNvSpPr>
            <a:spLocks noGrp="1"/>
          </p:cNvSpPr>
          <p:nvPr>
            <p:ph type="dt" idx="43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PlaceHolder 9"/>
          <p:cNvSpPr>
            <a:spLocks noGrp="1"/>
          </p:cNvSpPr>
          <p:nvPr>
            <p:ph type="ftr" idx="44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PlaceHolder 10"/>
          <p:cNvSpPr>
            <a:spLocks noGrp="1"/>
          </p:cNvSpPr>
          <p:nvPr>
            <p:ph type="sldNum" idx="45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59B42A6A-5A77-4427-8748-7EFDD7E0B7D4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толбец с тремя рисунками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3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184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5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52320" y="4250880"/>
            <a:ext cx="293940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52320" y="2209680"/>
            <a:ext cx="2939400" cy="152316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652320" y="4827240"/>
            <a:ext cx="2939400" cy="65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body"/>
          </p:nvPr>
        </p:nvSpPr>
        <p:spPr>
          <a:xfrm>
            <a:off x="3889440" y="4250880"/>
            <a:ext cx="292968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6"/>
          <p:cNvSpPr>
            <a:spLocks noGrp="1"/>
          </p:cNvSpPr>
          <p:nvPr>
            <p:ph type="body"/>
          </p:nvPr>
        </p:nvSpPr>
        <p:spPr>
          <a:xfrm>
            <a:off x="3889440" y="2209680"/>
            <a:ext cx="2929680" cy="152316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PlaceHolder 7"/>
          <p:cNvSpPr>
            <a:spLocks noGrp="1"/>
          </p:cNvSpPr>
          <p:nvPr>
            <p:ph type="body"/>
          </p:nvPr>
        </p:nvSpPr>
        <p:spPr>
          <a:xfrm>
            <a:off x="3888000" y="4827240"/>
            <a:ext cx="2933640" cy="65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PlaceHolder 8"/>
          <p:cNvSpPr>
            <a:spLocks noGrp="1"/>
          </p:cNvSpPr>
          <p:nvPr>
            <p:ph type="body"/>
          </p:nvPr>
        </p:nvSpPr>
        <p:spPr>
          <a:xfrm>
            <a:off x="7124760" y="4250880"/>
            <a:ext cx="2931480" cy="575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9"/>
          <p:cNvSpPr>
            <a:spLocks noGrp="1"/>
          </p:cNvSpPr>
          <p:nvPr>
            <p:ph type="body"/>
          </p:nvPr>
        </p:nvSpPr>
        <p:spPr>
          <a:xfrm>
            <a:off x="7124760" y="2209680"/>
            <a:ext cx="2931480" cy="152316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PlaceHolder 10"/>
          <p:cNvSpPr>
            <a:spLocks noGrp="1"/>
          </p:cNvSpPr>
          <p:nvPr>
            <p:ph type="body"/>
          </p:nvPr>
        </p:nvSpPr>
        <p:spPr>
          <a:xfrm>
            <a:off x="7124400" y="4827240"/>
            <a:ext cx="2935440" cy="65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cxnSp>
        <p:nvCxnSpPr>
          <p:cNvPr id="197" name="Google Shape;126;p16"/>
          <p:cNvCxnSpPr/>
          <p:nvPr/>
        </p:nvCxnSpPr>
        <p:spPr>
          <a:xfrm>
            <a:off x="3726000" y="2133360"/>
            <a:ext cx="720" cy="3963240"/>
          </a:xfrm>
          <a:prstGeom prst="straightConnector1">
            <a:avLst/>
          </a:prstGeom>
          <a:ln w="12700">
            <a:solidFill>
              <a:srgbClr val="86d1d8">
                <a:alpha val="40000"/>
              </a:srgbClr>
            </a:solidFill>
            <a:round/>
          </a:ln>
        </p:spPr>
      </p:cxnSp>
      <p:cxnSp>
        <p:nvCxnSpPr>
          <p:cNvPr id="198" name="Google Shape;127;p16"/>
          <p:cNvCxnSpPr/>
          <p:nvPr/>
        </p:nvCxnSpPr>
        <p:spPr>
          <a:xfrm>
            <a:off x="6962040" y="2133360"/>
            <a:ext cx="720" cy="3967560"/>
          </a:xfrm>
          <a:prstGeom prst="straightConnector1">
            <a:avLst/>
          </a:prstGeom>
          <a:ln w="12700">
            <a:solidFill>
              <a:srgbClr val="86d1d8">
                <a:alpha val="40000"/>
              </a:srgbClr>
            </a:solidFill>
            <a:round/>
          </a:ln>
        </p:spPr>
      </p:cxnSp>
      <p:sp>
        <p:nvSpPr>
          <p:cNvPr id="199" name="PlaceHolder 11"/>
          <p:cNvSpPr>
            <a:spLocks noGrp="1"/>
          </p:cNvSpPr>
          <p:nvPr>
            <p:ph type="dt" idx="46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PlaceHolder 12"/>
          <p:cNvSpPr>
            <a:spLocks noGrp="1"/>
          </p:cNvSpPr>
          <p:nvPr>
            <p:ph type="ftr" idx="47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PlaceHolder 13"/>
          <p:cNvSpPr>
            <a:spLocks noGrp="1"/>
          </p:cNvSpPr>
          <p:nvPr>
            <p:ph type="sldNum" idx="48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FEDD2EA3-69F0-4380-BDAC-335F156505ED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6;p1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320" cy="418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3" name="Google Shape;7;p1"/>
          <p:cNvPicPr/>
          <p:nvPr/>
        </p:nvPicPr>
        <p:blipFill>
          <a:blip r:embed="rId4"/>
          <a:srcRect l="35639" t="0" r="0" b="0"/>
          <a:stretch/>
        </p:blipFill>
        <p:spPr>
          <a:xfrm>
            <a:off x="0" y="2892240"/>
            <a:ext cx="1521720" cy="236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Google Shape;8;p1"/>
          <p:cNvSpPr/>
          <p:nvPr/>
        </p:nvSpPr>
        <p:spPr>
          <a:xfrm>
            <a:off x="8609040" y="1676520"/>
            <a:ext cx="2818800" cy="2818800"/>
          </a:xfrm>
          <a:prstGeom prst="ellipse">
            <a:avLst/>
          </a:prstGeom>
          <a:gradFill rotWithShape="0">
            <a:gsLst>
              <a:gs pos="0">
                <a:srgbClr val="4cb9c3">
                  <a:alpha val="7000"/>
                </a:srgbClr>
              </a:gs>
              <a:gs pos="36000">
                <a:srgbClr val="4cb9c3">
                  <a:alpha val="600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05" name="Google Shape;9;p1"/>
          <p:cNvPicPr/>
          <p:nvPr/>
        </p:nvPicPr>
        <p:blipFill>
          <a:blip r:embed="rId5"/>
          <a:srcRect l="0" t="28813" r="0" b="0"/>
          <a:stretch/>
        </p:blipFill>
        <p:spPr>
          <a:xfrm>
            <a:off x="7999560" y="0"/>
            <a:ext cx="1602720" cy="11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6" name="Google Shape;10;p1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2880" cy="76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7" name="Google Shape;11;p1"/>
          <p:cNvSpPr/>
          <p:nvPr/>
        </p:nvSpPr>
        <p:spPr>
          <a:xfrm>
            <a:off x="10437840" y="0"/>
            <a:ext cx="685080" cy="114228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392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тексту заголовка клацніть мишею</a:t>
            </a:r>
            <a:endParaRPr lang="uk-UA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 rot="5400000">
            <a:off x="3479400" y="-322560"/>
            <a:ext cx="4194720" cy="894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редагування структури клацніть мишею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Другий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Третій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Четвертий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П'ятий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Шостий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Сьомий рівень структури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dt" idx="49"/>
          </p:nvPr>
        </p:nvSpPr>
        <p:spPr>
          <a:xfrm rot="5400000">
            <a:off x="10155960" y="1790640"/>
            <a:ext cx="9900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&lt;дата/час&gt;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ftr" idx="50"/>
          </p:nvPr>
        </p:nvSpPr>
        <p:spPr>
          <a:xfrm rot="5400000">
            <a:off x="8952120" y="3225240"/>
            <a:ext cx="3859200" cy="30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&lt;нижній колонтитул&gt;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sldNum" idx="51"/>
          </p:nvPr>
        </p:nvSpPr>
        <p:spPr>
          <a:xfrm>
            <a:off x="10352520" y="295560"/>
            <a:ext cx="837360" cy="76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2739C3C3-FEC1-4914-B371-9F3299C83D11}" type="slidenum">
              <a:rPr lang="uk-UA" sz="2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Century Gothic"/>
              </a:rPr>
              <a:t>&lt;номер&gt;</a:t>
            </a:fld>
            <a:endParaRPr lang="uk-UA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911520" y="801720"/>
            <a:ext cx="8825040" cy="857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5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Century Gothic"/>
              </a:rPr>
              <a:t>Бакалаврська робота</a:t>
            </a:r>
            <a:endParaRPr lang="uk-UA" sz="5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520560" y="2061000"/>
            <a:ext cx="10229760" cy="268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57200" indent="-33012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3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Century Gothic"/>
              </a:rPr>
              <a:t>Тема: «Розроблення автоматизованої системи для виготовлення пластикових пляшок методом видувного формування»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Google Shape;149;p19"/>
          <p:cNvSpPr/>
          <p:nvPr/>
        </p:nvSpPr>
        <p:spPr>
          <a:xfrm>
            <a:off x="7513560" y="4743000"/>
            <a:ext cx="4157280" cy="204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lang="uk-UA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Century Gothic"/>
              </a:rPr>
              <a:t>СТУДЕНТА ГРУПИ СІ-22-1:</a:t>
            </a:r>
            <a:endParaRPr lang="uk-UA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                  </a:t>
            </a:r>
            <a:r>
              <a:rPr lang="uk-UA" sz="2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Кицманюка Романа        </a:t>
            </a:r>
            <a:r>
              <a:rPr lang="uk-UA" sz="2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	</a:t>
            </a:r>
            <a:r>
              <a:rPr lang="uk-UA" sz="2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	</a:t>
            </a:r>
            <a:r>
              <a:rPr lang="uk-UA" sz="2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Михайловича</a:t>
            </a:r>
            <a:endParaRPr lang="uk-UA" sz="2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1"/>
          <p:cNvSpPr/>
          <p:nvPr/>
        </p:nvSpPr>
        <p:spPr>
          <a:xfrm>
            <a:off x="11380680" y="435960"/>
            <a:ext cx="6343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/>
          </p:nvPr>
        </p:nvSpPr>
        <p:spPr>
          <a:xfrm>
            <a:off x="646200" y="487800"/>
            <a:ext cx="10255680" cy="57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Мета роботи</a:t>
            </a: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: </a:t>
            </a: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 розроблення ефективної автоматизованої системи керування для машини видувного формування, що забезпечить стабільну підтримку технологічних режимів та підвищення якості тари.</a:t>
            </a: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 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0" algn="just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lang="uk-UA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Задачі: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86d1d8"/>
              </a:buClr>
              <a:buFont typeface="Times New Roman"/>
              <a:buChar char="–"/>
              <a:tabLst>
                <a:tab algn="l" pos="0"/>
              </a:tabLst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проаналізувати процес видувного формування та існуючі системи; 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86d1d8"/>
              </a:buClr>
              <a:buFont typeface="Times New Roman"/>
              <a:buChar char="–"/>
              <a:tabLst>
                <a:tab algn="l" pos="0"/>
              </a:tabLst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розробити структурну схему та обрати апаратну базу; 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86d1d8"/>
              </a:buClr>
              <a:buFont typeface="Times New Roman"/>
              <a:buChar char="–"/>
              <a:tabLst>
                <a:tab algn="l" pos="0"/>
              </a:tabLst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спроектувати логіку керування пневматикою та ПІД-регулятор; 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86d1d8"/>
              </a:buClr>
              <a:buFont typeface="Times New Roman"/>
              <a:buChar char="–"/>
              <a:tabLst>
                <a:tab algn="l" pos="0"/>
              </a:tabLst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розробити людино-машинний інтерфейс (HMI);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1001"/>
              </a:spcBef>
              <a:buClr>
                <a:srgbClr val="86d1d8"/>
              </a:buClr>
              <a:buFont typeface="Times New Roman"/>
              <a:buChar char="–"/>
              <a:tabLst>
                <a:tab algn="l" pos="0"/>
              </a:tabLst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зробити висновки та перспективи подальших досліджень у цій сфері.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2412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Box 2"/>
          <p:cNvSpPr/>
          <p:nvPr/>
        </p:nvSpPr>
        <p:spPr>
          <a:xfrm>
            <a:off x="11380680" y="435960"/>
            <a:ext cx="6343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Box 6"/>
          <p:cNvSpPr/>
          <p:nvPr/>
        </p:nvSpPr>
        <p:spPr>
          <a:xfrm>
            <a:off x="569160" y="500760"/>
            <a:ext cx="11052720" cy="605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endParaRPr lang="uk-UA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lang="uk-UA" sz="1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Практичне застосування роботи</a:t>
            </a:r>
            <a:r>
              <a:rPr lang="uk-UA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 полягає у створенні та впровадженні високоефективної автоматизованої системи керування на базі сучасного промислового ПЛК Siemens S7-1200. Розроблене програмно-апаратне забезпечення дозволяє замінити застарілі релейні схеми, забезпечуючи прецизійну стабілізацію температурних режимів нагріву та жорстку часову координацію швидкісних пневматичних приводів видувної машини.</a:t>
            </a:r>
            <a:endParaRPr lang="uk-UA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lang="uk-UA" sz="1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Галузь застосування спроектованої системи</a:t>
            </a:r>
            <a:r>
              <a:rPr lang="uk-UA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 підприємства пакувальної галузі, харчової та хімічної промисловості, які зосереджені на випуску ПЕТ-тари об'ємом 1,0 л та розливі рідкої продукції (напоїв, олій, побутової хімії), а також машинобудівні підприємства, що розробляють нове вітчизняне пакувальне обладнання.</a:t>
            </a:r>
            <a:endParaRPr lang="uk-UA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r>
              <a:rPr lang="uk-UA" sz="1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Науково-технічна новизна розробки</a:t>
            </a:r>
            <a:r>
              <a:rPr lang="uk-UA" sz="1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 полягає у реалізації інтегрованого підходу до автоматизації двостадійного видувного формування в єдиному середовищі TIA Portal. Застосування алгоритму PID_Compact в організаційному блоці циклічних переривань OB30 дозволило компенсувати інерційність нагріву печі й знизити енергоспоживання на 10-15%. Одночасне впровадження програмних взаємних блокувань (Interlocks) повністю унеможливило логічні помилки при подачі високого тиску (38 бар).</a:t>
            </a:r>
            <a:endParaRPr lang="uk-UA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tabLst>
                <a:tab algn="l" pos="0"/>
              </a:tabLst>
            </a:pPr>
            <a:endParaRPr lang="uk-UA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7"/>
          <p:cNvSpPr/>
          <p:nvPr/>
        </p:nvSpPr>
        <p:spPr>
          <a:xfrm>
            <a:off x="11425320" y="360000"/>
            <a:ext cx="63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1169000" cy="139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anchorCtr="1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000" b="1" u="none" strike="noStrike">
                <a:solidFill>
                  <a:schemeClr val="lt2"/>
                </a:solidFill>
                <a:effectLst/>
                <a:uFillTx/>
                <a:latin typeface="Times New Roman"/>
                <a:ea typeface="Century Gothic"/>
              </a:rPr>
              <a:t>     </a:t>
            </a:r>
            <a:r>
              <a:rPr lang="uk-UA" sz="4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 Дослідження існуючих аналогів</a:t>
            </a:r>
            <a:endParaRPr lang="uk-UA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Box 7"/>
          <p:cNvSpPr/>
          <p:nvPr/>
        </p:nvSpPr>
        <p:spPr>
          <a:xfrm>
            <a:off x="11380680" y="435960"/>
            <a:ext cx="63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3" name=""/>
          <p:cNvPicPr/>
          <p:nvPr/>
        </p:nvPicPr>
        <p:blipFill>
          <a:blip r:embed="rId1"/>
          <a:stretch/>
        </p:blipFill>
        <p:spPr>
          <a:xfrm>
            <a:off x="3240000" y="720000"/>
            <a:ext cx="5557680" cy="613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Box 3"/>
          <p:cNvSpPr/>
          <p:nvPr/>
        </p:nvSpPr>
        <p:spPr>
          <a:xfrm>
            <a:off x="11380680" y="435960"/>
            <a:ext cx="6343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9"/>
          <p:cNvSpPr/>
          <p:nvPr/>
        </p:nvSpPr>
        <p:spPr>
          <a:xfrm>
            <a:off x="657720" y="266760"/>
            <a:ext cx="9737640" cy="57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uk-UA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Апаратна конфігурація системи. Вигляд загальний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Rectangle 2"/>
          <p:cNvSpPr/>
          <p:nvPr/>
        </p:nvSpPr>
        <p:spPr>
          <a:xfrm>
            <a:off x="176400" y="956520"/>
            <a:ext cx="12191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7" name="Rectangle 5"/>
          <p:cNvSpPr/>
          <p:nvPr/>
        </p:nvSpPr>
        <p:spPr>
          <a:xfrm>
            <a:off x="6095880" y="2461680"/>
            <a:ext cx="121914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wrap="none" lIns="90000" rIns="90000" tIns="45000" bIns="45000" anchor="ctr">
            <a:spAutoFit/>
          </a:bodyPr>
          <a:p>
            <a:pPr>
              <a:lnSpc>
                <a:spcPct val="100000"/>
              </a:lnSpc>
            </a:pPr>
            <a:endParaRPr lang="uk-UA" sz="14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28" name=""/>
          <p:cNvPicPr/>
          <p:nvPr/>
        </p:nvPicPr>
        <p:blipFill>
          <a:blip r:embed="rId1"/>
          <a:stretch/>
        </p:blipFill>
        <p:spPr>
          <a:xfrm>
            <a:off x="733320" y="1176840"/>
            <a:ext cx="9886320" cy="4942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Box 4"/>
          <p:cNvSpPr/>
          <p:nvPr/>
        </p:nvSpPr>
        <p:spPr>
          <a:xfrm>
            <a:off x="11380680" y="435960"/>
            <a:ext cx="6343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>
            <a:off x="180000" y="180000"/>
            <a:ext cx="10079640" cy="125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uk-UA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Програмна реалізація циклограми видуву. Вигляд загальний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1" name=""/>
          <p:cNvPicPr/>
          <p:nvPr/>
        </p:nvPicPr>
        <p:blipFill>
          <a:blip r:embed="rId1"/>
          <a:stretch/>
        </p:blipFill>
        <p:spPr>
          <a:xfrm>
            <a:off x="536400" y="1080000"/>
            <a:ext cx="5763240" cy="577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"/>
          <p:cNvSpPr/>
          <p:nvPr/>
        </p:nvSpPr>
        <p:spPr>
          <a:xfrm>
            <a:off x="6524280" y="1260000"/>
            <a:ext cx="5355360" cy="53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– Використано організаційний блок Main (OB1);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– Написано мовою LAD (Ladder Diagram);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– Реалізовано автомат станів та взаємне блокування клапанів.</a:t>
            </a:r>
            <a:endParaRPr lang="uk-UA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Box 5"/>
          <p:cNvSpPr/>
          <p:nvPr/>
        </p:nvSpPr>
        <p:spPr>
          <a:xfrm>
            <a:off x="11380680" y="435960"/>
            <a:ext cx="6343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7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6"/>
          <p:cNvSpPr/>
          <p:nvPr/>
        </p:nvSpPr>
        <p:spPr>
          <a:xfrm>
            <a:off x="424080" y="174600"/>
            <a:ext cx="1006128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uk-UA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alibri"/>
              </a:rPr>
              <a:t>Блок терморегулювання PID_Compact. Вигляд загальний 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>
            <a:off x="8232120" y="2680200"/>
            <a:ext cx="3959640" cy="289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– Викликається в циклічному перериванні Cyclic Interrupt (OB30) кожні 100 мс;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– Автоматично розраховує ПІД-закон;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– Керує нагрівачами через транзисторний ШІМ-вихід (PWM).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"/>
          <p:cNvPicPr/>
          <p:nvPr/>
        </p:nvPicPr>
        <p:blipFill>
          <a:blip r:embed="rId1"/>
          <a:stretch/>
        </p:blipFill>
        <p:spPr>
          <a:xfrm>
            <a:off x="180000" y="1239840"/>
            <a:ext cx="7817040" cy="5617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8"/>
          <p:cNvSpPr/>
          <p:nvPr/>
        </p:nvSpPr>
        <p:spPr>
          <a:xfrm>
            <a:off x="11381040" y="435960"/>
            <a:ext cx="63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8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>
            <a:off x="556920" y="360000"/>
            <a:ext cx="9702720" cy="7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Математичне моделювання зони нагріву печі 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9" name=""/>
          <p:cNvPicPr/>
          <p:nvPr/>
        </p:nvPicPr>
        <p:blipFill>
          <a:blip r:embed="rId1"/>
          <a:stretch/>
        </p:blipFill>
        <p:spPr>
          <a:xfrm>
            <a:off x="180000" y="1260000"/>
            <a:ext cx="11609280" cy="560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Box 3"/>
          <p:cNvSpPr/>
          <p:nvPr/>
        </p:nvSpPr>
        <p:spPr>
          <a:xfrm>
            <a:off x="11380680" y="435960"/>
            <a:ext cx="63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>
            <a:off x="360000" y="180000"/>
            <a:ext cx="9719640" cy="10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uk-UA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Головний екран панелі оператора. Вигляд загальний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"/>
          <p:cNvPicPr/>
          <p:nvPr/>
        </p:nvPicPr>
        <p:blipFill>
          <a:blip r:embed="rId1"/>
          <a:stretch/>
        </p:blipFill>
        <p:spPr>
          <a:xfrm>
            <a:off x="360000" y="1259640"/>
            <a:ext cx="7202160" cy="559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"/>
          <p:cNvSpPr/>
          <p:nvPr/>
        </p:nvSpPr>
        <p:spPr>
          <a:xfrm>
            <a:off x="7920000" y="2752200"/>
            <a:ext cx="4679640" cy="21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Зліва – графік температури;</a:t>
            </a:r>
            <a:endParaRPr lang="uk-UA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По центру – керування;</a:t>
            </a:r>
            <a:endParaRPr lang="uk-UA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2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Cправа – індикація роботи клапанів. </a:t>
            </a:r>
            <a:endParaRPr lang="uk-UA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Box 10"/>
          <p:cNvSpPr/>
          <p:nvPr/>
        </p:nvSpPr>
        <p:spPr>
          <a:xfrm>
            <a:off x="11381040" y="435960"/>
            <a:ext cx="63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10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>
            <a:off x="360000" y="352440"/>
            <a:ext cx="9899640" cy="72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uk-UA" sz="3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Апробація результатів роботи 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6" name=""/>
          <p:cNvPicPr/>
          <p:nvPr/>
        </p:nvPicPr>
        <p:blipFill>
          <a:blip r:embed="rId1"/>
          <a:stretch/>
        </p:blipFill>
        <p:spPr>
          <a:xfrm>
            <a:off x="180000" y="1260000"/>
            <a:ext cx="7701480" cy="547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7" name=""/>
          <p:cNvSpPr/>
          <p:nvPr/>
        </p:nvSpPr>
        <p:spPr>
          <a:xfrm>
            <a:off x="8020800" y="1383840"/>
            <a:ext cx="4038840" cy="527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</a:pPr>
            <a:r>
              <a:rPr lang="uk-UA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Основні теоретичні положення опубліковані у матеріалах VII Міжнародної наукової конференції «Наукові орієнтири: теорія та практика досліджень» (м. Умань, 2026 р.).</a:t>
            </a:r>
            <a:endParaRPr lang="uk-UA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/>
          </p:nvPr>
        </p:nvSpPr>
        <p:spPr>
          <a:xfrm>
            <a:off x="139680" y="1260000"/>
            <a:ext cx="11919960" cy="521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2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– Спроектовано автоматизовану систему керування видувним формуванням ПЕТ-тари.</a:t>
            </a:r>
            <a:endParaRPr lang="uk-UA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2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– Розроблено апаратну конфігурацію на базі ПЛК Siemens S7-1200 та панелі KTP700.</a:t>
            </a:r>
            <a:endParaRPr lang="uk-UA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2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– Написано програмне забезпечення (циклограма пневматики в OB1, терморегулювання в OB30).</a:t>
            </a:r>
            <a:endParaRPr lang="uk-UA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2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– Створено інтуїтивний HMI-інтерфейс, що мінімізує вплив людського фактора.</a:t>
            </a:r>
            <a:endParaRPr lang="uk-UA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uk-UA" sz="2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– Застосування системи дозволить знизити відсоток браку та оптимізувати енергоспоживання печі. </a:t>
            </a:r>
            <a:endParaRPr lang="uk-UA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title"/>
          </p:nvPr>
        </p:nvSpPr>
        <p:spPr>
          <a:xfrm>
            <a:off x="645120" y="548640"/>
            <a:ext cx="9403920" cy="972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anchorCtr="1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uk-UA" sz="4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Century Gothic"/>
              </a:rPr>
              <a:t>Висновки</a:t>
            </a:r>
            <a:endParaRPr lang="uk-UA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11"/>
          <p:cNvSpPr/>
          <p:nvPr/>
        </p:nvSpPr>
        <p:spPr>
          <a:xfrm>
            <a:off x="11381400" y="435960"/>
            <a:ext cx="634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uk-UA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11</a:t>
            </a:r>
            <a:endParaRPr lang="uk-UA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Ион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Application>LibreOffice/25.8.6.2$Windows_X86_64 LibreOffice_project/b4b39682cd9868fa725bc664aff94278d315bd04</Application>
  <AppVersion>15.0000</AppVersion>
  <Words>506</Words>
  <Paragraphs>58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Oksana</dc:creator>
  <dc:description/>
  <dc:language>uk-UA</dc:language>
  <cp:lastModifiedBy/>
  <dcterms:modified xsi:type="dcterms:W3CDTF">2026-05-22T20:20:35Z</dcterms:modified>
  <cp:revision>30</cp:revision>
  <dc:subject/>
  <dc:title>Магістерська Робота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12</vt:i4>
  </property>
  <property fmtid="{D5CDD505-2E9C-101B-9397-08002B2CF9AE}" pid="3" name="PresentationFormat">
    <vt:lpwstr>Широкий екран</vt:lpwstr>
  </property>
  <property fmtid="{D5CDD505-2E9C-101B-9397-08002B2CF9AE}" pid="4" name="Slides">
    <vt:i4>13</vt:i4>
  </property>
</Properties>
</file>