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57" r:id="rId3"/>
    <p:sldId id="312" r:id="rId4"/>
    <p:sldId id="314" r:id="rId5"/>
    <p:sldId id="304" r:id="rId6"/>
    <p:sldId id="313" r:id="rId7"/>
    <p:sldId id="308" r:id="rId8"/>
    <p:sldId id="293" r:id="rId9"/>
    <p:sldId id="309" r:id="rId10"/>
    <p:sldId id="327" r:id="rId11"/>
    <p:sldId id="321" r:id="rId12"/>
    <p:sldId id="330" r:id="rId13"/>
    <p:sldId id="324" r:id="rId14"/>
    <p:sldId id="331" r:id="rId15"/>
    <p:sldId id="329" r:id="rId16"/>
    <p:sldId id="320" r:id="rId17"/>
    <p:sldId id="332" r:id="rId18"/>
    <p:sldId id="310" r:id="rId19"/>
    <p:sldId id="323" r:id="rId20"/>
    <p:sldId id="318"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7" d="100"/>
          <a:sy n="117" d="100"/>
        </p:scale>
        <p:origin x="-1464" y="-1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5C1851D-5F1E-4062-AC30-2AB9C4B1625D}" type="datetimeFigureOut">
              <a:rPr lang="uk-UA" smtClean="0"/>
              <a:pPr/>
              <a:t>26.12.2025</a:t>
            </a:fld>
            <a:endParaRPr lang="uk-UA"/>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570601-925E-4187-899E-6C148E5BD7C2}" type="slidenum">
              <a:rPr lang="uk-UA" smtClean="0"/>
              <a:pPr/>
              <a:t>‹№›</a:t>
            </a:fld>
            <a:endParaRPr lang="uk-UA"/>
          </a:p>
        </p:txBody>
      </p:sp>
    </p:spTree>
    <p:extLst>
      <p:ext uri="{BB962C8B-B14F-4D97-AF65-F5344CB8AC3E}">
        <p14:creationId xmlns:p14="http://schemas.microsoft.com/office/powerpoint/2010/main" val="11689652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uk-UA" dirty="0"/>
          </a:p>
        </p:txBody>
      </p:sp>
      <p:sp>
        <p:nvSpPr>
          <p:cNvPr id="4" name="Місце для номера слайда 3"/>
          <p:cNvSpPr>
            <a:spLocks noGrp="1"/>
          </p:cNvSpPr>
          <p:nvPr>
            <p:ph type="sldNum" sz="quarter" idx="5"/>
          </p:nvPr>
        </p:nvSpPr>
        <p:spPr/>
        <p:txBody>
          <a:bodyPr/>
          <a:lstStyle/>
          <a:p>
            <a:fld id="{E9570601-925E-4187-899E-6C148E5BD7C2}" type="slidenum">
              <a:rPr lang="uk-UA" smtClean="0"/>
              <a:pPr/>
              <a:t>9</a:t>
            </a:fld>
            <a:endParaRPr lang="uk-UA"/>
          </a:p>
        </p:txBody>
      </p:sp>
    </p:spTree>
    <p:extLst>
      <p:ext uri="{BB962C8B-B14F-4D97-AF65-F5344CB8AC3E}">
        <p14:creationId xmlns:p14="http://schemas.microsoft.com/office/powerpoint/2010/main" val="40559690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uk-UA" dirty="0"/>
          </a:p>
        </p:txBody>
      </p:sp>
      <p:sp>
        <p:nvSpPr>
          <p:cNvPr id="4" name="Місце для номера слайда 3"/>
          <p:cNvSpPr>
            <a:spLocks noGrp="1"/>
          </p:cNvSpPr>
          <p:nvPr>
            <p:ph type="sldNum" sz="quarter" idx="5"/>
          </p:nvPr>
        </p:nvSpPr>
        <p:spPr/>
        <p:txBody>
          <a:bodyPr/>
          <a:lstStyle/>
          <a:p>
            <a:fld id="{E9570601-925E-4187-899E-6C148E5BD7C2}" type="slidenum">
              <a:rPr lang="uk-UA" smtClean="0"/>
              <a:pPr/>
              <a:t>11</a:t>
            </a:fld>
            <a:endParaRPr lang="uk-UA"/>
          </a:p>
        </p:txBody>
      </p:sp>
    </p:spTree>
    <p:extLst>
      <p:ext uri="{BB962C8B-B14F-4D97-AF65-F5344CB8AC3E}">
        <p14:creationId xmlns:p14="http://schemas.microsoft.com/office/powerpoint/2010/main" val="31068506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D632AAFB-A7FF-40FE-BECC-670492DC71E8}" type="datetimeFigureOut">
              <a:rPr lang="ru-RU" smtClean="0"/>
              <a:pPr/>
              <a:t>26.12.2025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ED3DC2E-0D99-40FC-8DC2-2899983C03C4}" type="slidenum">
              <a:rPr lang="ru-RU" smtClean="0"/>
              <a:pPr/>
              <a:t>‹№›</a:t>
            </a:fld>
            <a:endParaRPr lang="ru-RU"/>
          </a:p>
        </p:txBody>
      </p:sp>
    </p:spTree>
    <p:extLst>
      <p:ext uri="{BB962C8B-B14F-4D97-AF65-F5344CB8AC3E}">
        <p14:creationId xmlns:p14="http://schemas.microsoft.com/office/powerpoint/2010/main" val="25288886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D632AAFB-A7FF-40FE-BECC-670492DC71E8}" type="datetimeFigureOut">
              <a:rPr lang="ru-RU" smtClean="0"/>
              <a:pPr/>
              <a:t>26.12.2025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ED3DC2E-0D99-40FC-8DC2-2899983C03C4}" type="slidenum">
              <a:rPr lang="ru-RU" smtClean="0"/>
              <a:pPr/>
              <a:t>‹№›</a:t>
            </a:fld>
            <a:endParaRPr lang="ru-RU"/>
          </a:p>
        </p:txBody>
      </p:sp>
    </p:spTree>
    <p:extLst>
      <p:ext uri="{BB962C8B-B14F-4D97-AF65-F5344CB8AC3E}">
        <p14:creationId xmlns:p14="http://schemas.microsoft.com/office/powerpoint/2010/main" val="41698885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D632AAFB-A7FF-40FE-BECC-670492DC71E8}" type="datetimeFigureOut">
              <a:rPr lang="ru-RU" smtClean="0"/>
              <a:pPr/>
              <a:t>26.12.2025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ED3DC2E-0D99-40FC-8DC2-2899983C03C4}" type="slidenum">
              <a:rPr lang="ru-RU" smtClean="0"/>
              <a:pPr/>
              <a:t>‹№›</a:t>
            </a:fld>
            <a:endParaRPr lang="ru-RU"/>
          </a:p>
        </p:txBody>
      </p:sp>
    </p:spTree>
    <p:extLst>
      <p:ext uri="{BB962C8B-B14F-4D97-AF65-F5344CB8AC3E}">
        <p14:creationId xmlns:p14="http://schemas.microsoft.com/office/powerpoint/2010/main" val="22577001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D632AAFB-A7FF-40FE-BECC-670492DC71E8}" type="datetimeFigureOut">
              <a:rPr lang="ru-RU" smtClean="0"/>
              <a:pPr/>
              <a:t>26.12.2025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ED3DC2E-0D99-40FC-8DC2-2899983C03C4}" type="slidenum">
              <a:rPr lang="ru-RU" smtClean="0"/>
              <a:pPr/>
              <a:t>‹№›</a:t>
            </a:fld>
            <a:endParaRPr lang="ru-RU"/>
          </a:p>
        </p:txBody>
      </p:sp>
    </p:spTree>
    <p:extLst>
      <p:ext uri="{BB962C8B-B14F-4D97-AF65-F5344CB8AC3E}">
        <p14:creationId xmlns:p14="http://schemas.microsoft.com/office/powerpoint/2010/main" val="15734944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D632AAFB-A7FF-40FE-BECC-670492DC71E8}" type="datetimeFigureOut">
              <a:rPr lang="ru-RU" smtClean="0"/>
              <a:pPr/>
              <a:t>26.12.2025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ED3DC2E-0D99-40FC-8DC2-2899983C03C4}" type="slidenum">
              <a:rPr lang="ru-RU" smtClean="0"/>
              <a:pPr/>
              <a:t>‹№›</a:t>
            </a:fld>
            <a:endParaRPr lang="ru-RU"/>
          </a:p>
        </p:txBody>
      </p:sp>
    </p:spTree>
    <p:extLst>
      <p:ext uri="{BB962C8B-B14F-4D97-AF65-F5344CB8AC3E}">
        <p14:creationId xmlns:p14="http://schemas.microsoft.com/office/powerpoint/2010/main" val="5507611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D632AAFB-A7FF-40FE-BECC-670492DC71E8}" type="datetimeFigureOut">
              <a:rPr lang="ru-RU" smtClean="0"/>
              <a:pPr/>
              <a:t>26.12.2025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ED3DC2E-0D99-40FC-8DC2-2899983C03C4}" type="slidenum">
              <a:rPr lang="ru-RU" smtClean="0"/>
              <a:pPr/>
              <a:t>‹№›</a:t>
            </a:fld>
            <a:endParaRPr lang="ru-RU"/>
          </a:p>
        </p:txBody>
      </p:sp>
    </p:spTree>
    <p:extLst>
      <p:ext uri="{BB962C8B-B14F-4D97-AF65-F5344CB8AC3E}">
        <p14:creationId xmlns:p14="http://schemas.microsoft.com/office/powerpoint/2010/main" val="2488855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D632AAFB-A7FF-40FE-BECC-670492DC71E8}" type="datetimeFigureOut">
              <a:rPr lang="ru-RU" smtClean="0"/>
              <a:pPr/>
              <a:t>26.12.2025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ED3DC2E-0D99-40FC-8DC2-2899983C03C4}" type="slidenum">
              <a:rPr lang="ru-RU" smtClean="0"/>
              <a:pPr/>
              <a:t>‹№›</a:t>
            </a:fld>
            <a:endParaRPr lang="ru-RU"/>
          </a:p>
        </p:txBody>
      </p:sp>
    </p:spTree>
    <p:extLst>
      <p:ext uri="{BB962C8B-B14F-4D97-AF65-F5344CB8AC3E}">
        <p14:creationId xmlns:p14="http://schemas.microsoft.com/office/powerpoint/2010/main" val="2393241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D632AAFB-A7FF-40FE-BECC-670492DC71E8}" type="datetimeFigureOut">
              <a:rPr lang="ru-RU" smtClean="0"/>
              <a:pPr/>
              <a:t>26.12.2025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ED3DC2E-0D99-40FC-8DC2-2899983C03C4}" type="slidenum">
              <a:rPr lang="ru-RU" smtClean="0"/>
              <a:pPr/>
              <a:t>‹№›</a:t>
            </a:fld>
            <a:endParaRPr lang="ru-RU"/>
          </a:p>
        </p:txBody>
      </p:sp>
    </p:spTree>
    <p:extLst>
      <p:ext uri="{BB962C8B-B14F-4D97-AF65-F5344CB8AC3E}">
        <p14:creationId xmlns:p14="http://schemas.microsoft.com/office/powerpoint/2010/main" val="24831991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632AAFB-A7FF-40FE-BECC-670492DC71E8}" type="datetimeFigureOut">
              <a:rPr lang="ru-RU" smtClean="0"/>
              <a:pPr/>
              <a:t>26.12.2025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ED3DC2E-0D99-40FC-8DC2-2899983C03C4}" type="slidenum">
              <a:rPr lang="ru-RU" smtClean="0"/>
              <a:pPr/>
              <a:t>‹№›</a:t>
            </a:fld>
            <a:endParaRPr lang="ru-RU"/>
          </a:p>
        </p:txBody>
      </p:sp>
    </p:spTree>
    <p:extLst>
      <p:ext uri="{BB962C8B-B14F-4D97-AF65-F5344CB8AC3E}">
        <p14:creationId xmlns:p14="http://schemas.microsoft.com/office/powerpoint/2010/main" val="1037854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D632AAFB-A7FF-40FE-BECC-670492DC71E8}" type="datetimeFigureOut">
              <a:rPr lang="ru-RU" smtClean="0"/>
              <a:pPr/>
              <a:t>26.12.2025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ED3DC2E-0D99-40FC-8DC2-2899983C03C4}" type="slidenum">
              <a:rPr lang="ru-RU" smtClean="0"/>
              <a:pPr/>
              <a:t>‹№›</a:t>
            </a:fld>
            <a:endParaRPr lang="ru-RU"/>
          </a:p>
        </p:txBody>
      </p:sp>
    </p:spTree>
    <p:extLst>
      <p:ext uri="{BB962C8B-B14F-4D97-AF65-F5344CB8AC3E}">
        <p14:creationId xmlns:p14="http://schemas.microsoft.com/office/powerpoint/2010/main" val="14692333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D632AAFB-A7FF-40FE-BECC-670492DC71E8}" type="datetimeFigureOut">
              <a:rPr lang="ru-RU" smtClean="0"/>
              <a:pPr/>
              <a:t>26.12.2025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ED3DC2E-0D99-40FC-8DC2-2899983C03C4}" type="slidenum">
              <a:rPr lang="ru-RU" smtClean="0"/>
              <a:pPr/>
              <a:t>‹№›</a:t>
            </a:fld>
            <a:endParaRPr lang="ru-RU"/>
          </a:p>
        </p:txBody>
      </p:sp>
    </p:spTree>
    <p:extLst>
      <p:ext uri="{BB962C8B-B14F-4D97-AF65-F5344CB8AC3E}">
        <p14:creationId xmlns:p14="http://schemas.microsoft.com/office/powerpoint/2010/main" val="9214857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632AAFB-A7FF-40FE-BECC-670492DC71E8}" type="datetimeFigureOut">
              <a:rPr lang="ru-RU" smtClean="0"/>
              <a:pPr/>
              <a:t>26.12.2025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D3DC2E-0D99-40FC-8DC2-2899983C03C4}" type="slidenum">
              <a:rPr lang="ru-RU" smtClean="0"/>
              <a:pPr/>
              <a:t>‹№›</a:t>
            </a:fld>
            <a:endParaRPr lang="ru-RU"/>
          </a:p>
        </p:txBody>
      </p:sp>
    </p:spTree>
    <p:extLst>
      <p:ext uri="{BB962C8B-B14F-4D97-AF65-F5344CB8AC3E}">
        <p14:creationId xmlns:p14="http://schemas.microsoft.com/office/powerpoint/2010/main" val="28147712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2.emf"/><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4" name="Picture 3" descr="Fon_02"/>
          <p:cNvPicPr>
            <a:picLocks noChangeAspect="1" noChangeArrowheads="1"/>
          </p:cNvPicPr>
          <p:nvPr/>
        </p:nvPicPr>
        <p:blipFill>
          <a:blip r:embed="rId2" cstate="print"/>
          <a:srcRect/>
          <a:stretch>
            <a:fillRect/>
          </a:stretch>
        </p:blipFill>
        <p:spPr bwMode="auto">
          <a:xfrm>
            <a:off x="879" y="0"/>
            <a:ext cx="9144000" cy="6858000"/>
          </a:xfrm>
          <a:prstGeom prst="rect">
            <a:avLst/>
          </a:prstGeom>
          <a:noFill/>
          <a:ln w="9525">
            <a:noFill/>
            <a:miter lim="800000"/>
            <a:headEnd/>
            <a:tailEnd/>
          </a:ln>
        </p:spPr>
      </p:pic>
      <p:sp>
        <p:nvSpPr>
          <p:cNvPr id="5" name="Прямоугольник 4"/>
          <p:cNvSpPr/>
          <p:nvPr/>
        </p:nvSpPr>
        <p:spPr>
          <a:xfrm>
            <a:off x="1142976" y="785794"/>
            <a:ext cx="7500990" cy="4216539"/>
          </a:xfrm>
          <a:prstGeom prst="rect">
            <a:avLst/>
          </a:prstGeom>
        </p:spPr>
        <p:txBody>
          <a:bodyPr wrap="square">
            <a:spAutoFit/>
          </a:bodyPr>
          <a:lstStyle/>
          <a:p>
            <a:endParaRPr lang="uk-UA" sz="3200" dirty="0">
              <a:latin typeface="Times New Roman" pitchFamily="18" charset="0"/>
              <a:cs typeface="Times New Roman" pitchFamily="18" charset="0"/>
            </a:endParaRPr>
          </a:p>
          <a:p>
            <a:pPr algn="ctr"/>
            <a:r>
              <a:rPr lang="ru-RU" sz="3200" dirty="0" err="1">
                <a:latin typeface="Times New Roman" pitchFamily="18" charset="0"/>
                <a:cs typeface="Times New Roman" pitchFamily="18" charset="0"/>
              </a:rPr>
              <a:t>Дослідження</a:t>
            </a:r>
            <a:r>
              <a:rPr lang="ru-RU" sz="3200" dirty="0">
                <a:latin typeface="Times New Roman" pitchFamily="18" charset="0"/>
                <a:cs typeface="Times New Roman" pitchFamily="18" charset="0"/>
              </a:rPr>
              <a:t>  </a:t>
            </a:r>
            <a:r>
              <a:rPr lang="ru-RU" sz="3200" dirty="0" err="1">
                <a:latin typeface="Times New Roman" pitchFamily="18" charset="0"/>
                <a:cs typeface="Times New Roman" pitchFamily="18" charset="0"/>
              </a:rPr>
              <a:t>процесу</a:t>
            </a:r>
            <a:r>
              <a:rPr lang="ru-RU" sz="3200" dirty="0">
                <a:latin typeface="Times New Roman" pitchFamily="18" charset="0"/>
                <a:cs typeface="Times New Roman" pitchFamily="18" charset="0"/>
              </a:rPr>
              <a:t> </a:t>
            </a:r>
            <a:r>
              <a:rPr lang="ru-RU" sz="3200" dirty="0" err="1">
                <a:latin typeface="Times New Roman" pitchFamily="18" charset="0"/>
                <a:cs typeface="Times New Roman" pitchFamily="18" charset="0"/>
              </a:rPr>
              <a:t>зварювання</a:t>
            </a:r>
            <a:r>
              <a:rPr lang="ru-RU" sz="3200" dirty="0">
                <a:latin typeface="Times New Roman" pitchFamily="18" charset="0"/>
                <a:cs typeface="Times New Roman" pitchFamily="18" charset="0"/>
              </a:rPr>
              <a:t> </a:t>
            </a:r>
            <a:r>
              <a:rPr lang="ru-RU" sz="3200" dirty="0" err="1">
                <a:latin typeface="Times New Roman" pitchFamily="18" charset="0"/>
                <a:cs typeface="Times New Roman" pitchFamily="18" charset="0"/>
              </a:rPr>
              <a:t>різнорідних</a:t>
            </a:r>
            <a:r>
              <a:rPr lang="ru-RU" sz="3200" dirty="0">
                <a:latin typeface="Times New Roman" pitchFamily="18" charset="0"/>
                <a:cs typeface="Times New Roman" pitchFamily="18" charset="0"/>
              </a:rPr>
              <a:t>  </a:t>
            </a:r>
            <a:r>
              <a:rPr lang="ru-RU" sz="3200" dirty="0" err="1">
                <a:latin typeface="Times New Roman" pitchFamily="18" charset="0"/>
                <a:cs typeface="Times New Roman" pitchFamily="18" charset="0"/>
              </a:rPr>
              <a:t>полімерних</a:t>
            </a:r>
            <a:r>
              <a:rPr lang="ru-RU" sz="3200" dirty="0">
                <a:latin typeface="Times New Roman" pitchFamily="18" charset="0"/>
                <a:cs typeface="Times New Roman" pitchFamily="18" charset="0"/>
              </a:rPr>
              <a:t> </a:t>
            </a:r>
            <a:r>
              <a:rPr lang="ru-RU" sz="3200" dirty="0" err="1">
                <a:latin typeface="Times New Roman" pitchFamily="18" charset="0"/>
                <a:cs typeface="Times New Roman" pitchFamily="18" charset="0"/>
              </a:rPr>
              <a:t>матеріалів</a:t>
            </a:r>
            <a:endParaRPr lang="uk-UA" sz="2000" dirty="0">
              <a:latin typeface="Times New Roman" pitchFamily="18" charset="0"/>
              <a:cs typeface="Times New Roman" pitchFamily="18" charset="0"/>
            </a:endParaRPr>
          </a:p>
          <a:p>
            <a:r>
              <a:rPr lang="uk-UA" sz="2000" dirty="0">
                <a:latin typeface="Times New Roman" pitchFamily="18" charset="0"/>
                <a:cs typeface="Times New Roman" pitchFamily="18" charset="0"/>
              </a:rPr>
              <a:t>                                       </a:t>
            </a:r>
          </a:p>
          <a:p>
            <a:r>
              <a:rPr lang="uk-UA" sz="2000" dirty="0">
                <a:latin typeface="Times New Roman" pitchFamily="18" charset="0"/>
                <a:cs typeface="Times New Roman" pitchFamily="18" charset="0"/>
              </a:rPr>
              <a:t>                               </a:t>
            </a:r>
          </a:p>
          <a:p>
            <a:endParaRPr lang="uk-UA" sz="2000" dirty="0">
              <a:latin typeface="Times New Roman" pitchFamily="18" charset="0"/>
              <a:cs typeface="Times New Roman" pitchFamily="18" charset="0"/>
            </a:endParaRPr>
          </a:p>
          <a:p>
            <a:endParaRPr lang="uk-UA" sz="2000" dirty="0">
              <a:latin typeface="Times New Roman" pitchFamily="18" charset="0"/>
              <a:cs typeface="Times New Roman" pitchFamily="18" charset="0"/>
            </a:endParaRPr>
          </a:p>
          <a:p>
            <a:endParaRPr lang="uk-UA" sz="2000" dirty="0">
              <a:latin typeface="Times New Roman" pitchFamily="18" charset="0"/>
              <a:cs typeface="Times New Roman" pitchFamily="18" charset="0"/>
            </a:endParaRPr>
          </a:p>
          <a:p>
            <a:r>
              <a:rPr lang="uk-UA" sz="2000" dirty="0">
                <a:latin typeface="Times New Roman" pitchFamily="18" charset="0"/>
                <a:cs typeface="Times New Roman" pitchFamily="18" charset="0"/>
              </a:rPr>
              <a:t>             </a:t>
            </a:r>
            <a:r>
              <a:rPr lang="uk-UA" sz="3600" dirty="0">
                <a:latin typeface="Times New Roman" pitchFamily="18" charset="0"/>
                <a:cs typeface="Times New Roman" pitchFamily="18" charset="0"/>
              </a:rPr>
              <a:t>Виконав</a:t>
            </a:r>
            <a:r>
              <a:rPr lang="en-US" sz="3600" dirty="0">
                <a:latin typeface="Times New Roman" pitchFamily="18" charset="0"/>
                <a:cs typeface="Times New Roman" pitchFamily="18" charset="0"/>
              </a:rPr>
              <a:t>:</a:t>
            </a:r>
            <a:r>
              <a:rPr lang="uk-UA" sz="3600" dirty="0">
                <a:latin typeface="Times New Roman" pitchFamily="18" charset="0"/>
                <a:cs typeface="Times New Roman" pitchFamily="18" charset="0"/>
              </a:rPr>
              <a:t>  Володимир ВАСЬКІВ.  </a:t>
            </a:r>
            <a:br>
              <a:rPr lang="uk-UA" sz="3600" dirty="0">
                <a:latin typeface="Times New Roman" pitchFamily="18" charset="0"/>
                <a:cs typeface="Times New Roman" pitchFamily="18" charset="0"/>
              </a:rPr>
            </a:br>
            <a:r>
              <a:rPr lang="uk-UA" sz="3600" dirty="0">
                <a:latin typeface="Times New Roman" pitchFamily="18" charset="0"/>
                <a:cs typeface="Times New Roman" pitchFamily="18" charset="0"/>
              </a:rPr>
              <a:t>       Керівник</a:t>
            </a:r>
            <a:r>
              <a:rPr lang="en-US" sz="3600" dirty="0">
                <a:latin typeface="Times New Roman" pitchFamily="18" charset="0"/>
                <a:cs typeface="Times New Roman" pitchFamily="18" charset="0"/>
              </a:rPr>
              <a:t>:</a:t>
            </a:r>
            <a:r>
              <a:rPr lang="uk-UA" sz="3600" dirty="0">
                <a:latin typeface="Times New Roman" pitchFamily="18" charset="0"/>
                <a:cs typeface="Times New Roman" pitchFamily="18" charset="0"/>
              </a:rPr>
              <a:t> Мирослав ПАНЧУК</a:t>
            </a:r>
            <a:endParaRPr lang="uk-UA" sz="3600" dirty="0"/>
          </a:p>
        </p:txBody>
      </p:sp>
    </p:spTree>
    <p:extLst>
      <p:ext uri="{BB962C8B-B14F-4D97-AF65-F5344CB8AC3E}">
        <p14:creationId xmlns:p14="http://schemas.microsoft.com/office/powerpoint/2010/main" val="35961090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C82297AD-F6B0-485F-96C2-F00236E7FED8}"/>
              </a:ext>
            </a:extLst>
          </p:cNvPr>
          <p:cNvSpPr>
            <a:spLocks noGrp="1"/>
          </p:cNvSpPr>
          <p:nvPr>
            <p:ph type="title"/>
          </p:nvPr>
        </p:nvSpPr>
        <p:spPr/>
        <p:txBody>
          <a:bodyPr>
            <a:noAutofit/>
          </a:bodyPr>
          <a:lstStyle/>
          <a:p>
            <a:r>
              <a:rPr lang="uk-UA" sz="3600" dirty="0">
                <a:latin typeface="Times New Roman" panose="02020603050405020304" pitchFamily="18" charset="0"/>
                <a:cs typeface="Times New Roman" panose="02020603050405020304" pitchFamily="18" charset="0"/>
              </a:rPr>
              <a:t>Технологічні параметри виробництва деталей для зварювання</a:t>
            </a:r>
          </a:p>
        </p:txBody>
      </p:sp>
      <p:sp>
        <p:nvSpPr>
          <p:cNvPr id="3" name="Місце для вмісту 2">
            <a:extLst>
              <a:ext uri="{FF2B5EF4-FFF2-40B4-BE49-F238E27FC236}">
                <a16:creationId xmlns="" xmlns:a16="http://schemas.microsoft.com/office/drawing/2014/main" id="{A5170C9C-2911-4D06-B5A6-C277FB3AA7C6}"/>
              </a:ext>
            </a:extLst>
          </p:cNvPr>
          <p:cNvSpPr>
            <a:spLocks noGrp="1"/>
          </p:cNvSpPr>
          <p:nvPr>
            <p:ph idx="1"/>
          </p:nvPr>
        </p:nvSpPr>
        <p:spPr>
          <a:xfrm>
            <a:off x="457200" y="1556792"/>
            <a:ext cx="8229600" cy="5026570"/>
          </a:xfrm>
        </p:spPr>
        <p:txBody>
          <a:bodyPr/>
          <a:lstStyle/>
          <a:p>
            <a:r>
              <a:rPr lang="ru-RU" sz="1600" dirty="0" err="1">
                <a:latin typeface="Times New Roman" panose="02020603050405020304" pitchFamily="18" charset="0"/>
                <a:cs typeface="Times New Roman" panose="02020603050405020304" pitchFamily="18" charset="0"/>
              </a:rPr>
              <a:t>Технологічні</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параметри</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виготовлення</a:t>
            </a:r>
            <a:r>
              <a:rPr lang="ru-RU" sz="1600" dirty="0">
                <a:latin typeface="Times New Roman" panose="02020603050405020304" pitchFamily="18" charset="0"/>
                <a:cs typeface="Times New Roman" panose="02020603050405020304" pitchFamily="18" charset="0"/>
              </a:rPr>
              <a:t> деталей для </a:t>
            </a:r>
            <a:r>
              <a:rPr lang="ru-RU" sz="1600" dirty="0" err="1">
                <a:latin typeface="Times New Roman" panose="02020603050405020304" pitchFamily="18" charset="0"/>
                <a:cs typeface="Times New Roman" panose="02020603050405020304" pitchFamily="18" charset="0"/>
              </a:rPr>
              <a:t>зварювання</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представлені</a:t>
            </a:r>
            <a:r>
              <a:rPr lang="ru-RU" sz="1600" dirty="0">
                <a:latin typeface="Times New Roman" panose="02020603050405020304" pitchFamily="18" charset="0"/>
                <a:cs typeface="Times New Roman" panose="02020603050405020304" pitchFamily="18" charset="0"/>
              </a:rPr>
              <a:t> в </a:t>
            </a:r>
            <a:r>
              <a:rPr lang="ru-RU" sz="1600" dirty="0" err="1">
                <a:latin typeface="Times New Roman" panose="02020603050405020304" pitchFamily="18" charset="0"/>
                <a:cs typeface="Times New Roman" panose="02020603050405020304" pitchFamily="18" charset="0"/>
              </a:rPr>
              <a:t>таблиці</a:t>
            </a:r>
            <a:r>
              <a:rPr lang="ru-RU" sz="1600" dirty="0">
                <a:latin typeface="Times New Roman" panose="02020603050405020304" pitchFamily="18" charset="0"/>
                <a:cs typeface="Times New Roman" panose="02020603050405020304" pitchFamily="18" charset="0"/>
              </a:rPr>
              <a:t> 4.1. </a:t>
            </a:r>
            <a:endParaRPr lang="uk-UA" sz="1600" dirty="0">
              <a:latin typeface="Times New Roman" panose="02020603050405020304" pitchFamily="18" charset="0"/>
              <a:cs typeface="Times New Roman" panose="02020603050405020304" pitchFamily="18" charset="0"/>
            </a:endParaRPr>
          </a:p>
          <a:p>
            <a:endParaRPr lang="uk-UA" dirty="0"/>
          </a:p>
        </p:txBody>
      </p:sp>
      <p:graphicFrame>
        <p:nvGraphicFramePr>
          <p:cNvPr id="4" name="Таблиця 3">
            <a:extLst>
              <a:ext uri="{FF2B5EF4-FFF2-40B4-BE49-F238E27FC236}">
                <a16:creationId xmlns="" xmlns:a16="http://schemas.microsoft.com/office/drawing/2014/main" id="{CA81205B-0586-4D45-A147-D16A4E2040F5}"/>
              </a:ext>
            </a:extLst>
          </p:cNvPr>
          <p:cNvGraphicFramePr>
            <a:graphicFrameLocks noGrp="1"/>
          </p:cNvGraphicFramePr>
          <p:nvPr>
            <p:extLst>
              <p:ext uri="{D42A27DB-BD31-4B8C-83A1-F6EECF244321}">
                <p14:modId xmlns:p14="http://schemas.microsoft.com/office/powerpoint/2010/main" val="1223281617"/>
              </p:ext>
            </p:extLst>
          </p:nvPr>
        </p:nvGraphicFramePr>
        <p:xfrm>
          <a:off x="1115616" y="2276872"/>
          <a:ext cx="6624736" cy="4031853"/>
        </p:xfrm>
        <a:graphic>
          <a:graphicData uri="http://schemas.openxmlformats.org/drawingml/2006/table">
            <a:tbl>
              <a:tblPr firstRow="1" firstCol="1" bandRow="1" bandCol="1">
                <a:tableStyleId>{5C22544A-7EE6-4342-B048-85BDC9FD1C3A}</a:tableStyleId>
              </a:tblPr>
              <a:tblGrid>
                <a:gridCol w="2664296">
                  <a:extLst>
                    <a:ext uri="{9D8B030D-6E8A-4147-A177-3AD203B41FA5}">
                      <a16:colId xmlns="" xmlns:a16="http://schemas.microsoft.com/office/drawing/2014/main" val="3444042346"/>
                    </a:ext>
                  </a:extLst>
                </a:gridCol>
                <a:gridCol w="1121675">
                  <a:extLst>
                    <a:ext uri="{9D8B030D-6E8A-4147-A177-3AD203B41FA5}">
                      <a16:colId xmlns="" xmlns:a16="http://schemas.microsoft.com/office/drawing/2014/main" val="395069519"/>
                    </a:ext>
                  </a:extLst>
                </a:gridCol>
                <a:gridCol w="1125349">
                  <a:extLst>
                    <a:ext uri="{9D8B030D-6E8A-4147-A177-3AD203B41FA5}">
                      <a16:colId xmlns="" xmlns:a16="http://schemas.microsoft.com/office/drawing/2014/main" val="3352367673"/>
                    </a:ext>
                  </a:extLst>
                </a:gridCol>
                <a:gridCol w="856708">
                  <a:extLst>
                    <a:ext uri="{9D8B030D-6E8A-4147-A177-3AD203B41FA5}">
                      <a16:colId xmlns="" xmlns:a16="http://schemas.microsoft.com/office/drawing/2014/main" val="2923059666"/>
                    </a:ext>
                  </a:extLst>
                </a:gridCol>
                <a:gridCol w="856708">
                  <a:extLst>
                    <a:ext uri="{9D8B030D-6E8A-4147-A177-3AD203B41FA5}">
                      <a16:colId xmlns="" xmlns:a16="http://schemas.microsoft.com/office/drawing/2014/main" val="191866169"/>
                    </a:ext>
                  </a:extLst>
                </a:gridCol>
              </a:tblGrid>
              <a:tr h="822890">
                <a:tc>
                  <a:txBody>
                    <a:bodyPr/>
                    <a:lstStyle/>
                    <a:p>
                      <a:pPr>
                        <a:spcAft>
                          <a:spcPts val="0"/>
                        </a:spcAft>
                      </a:pPr>
                      <a:r>
                        <a:rPr lang="ru-RU" sz="2000">
                          <a:effectLst/>
                          <a:latin typeface="Times New Roman" panose="02020603050405020304" pitchFamily="18" charset="0"/>
                          <a:cs typeface="Times New Roman" panose="02020603050405020304" pitchFamily="18" charset="0"/>
                        </a:rPr>
                        <a:t>Параметри</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5400" marR="25400" marT="0" marB="0"/>
                </a:tc>
                <a:tc>
                  <a:txBody>
                    <a:bodyPr/>
                    <a:lstStyle/>
                    <a:p>
                      <a:pPr>
                        <a:spcAft>
                          <a:spcPts val="0"/>
                        </a:spcAft>
                      </a:pPr>
                      <a:r>
                        <a:rPr lang="ru-RU" sz="2000">
                          <a:effectLst/>
                          <a:latin typeface="Times New Roman" panose="02020603050405020304" pitchFamily="18" charset="0"/>
                          <a:cs typeface="Times New Roman" panose="02020603050405020304" pitchFamily="18" charset="0"/>
                        </a:rPr>
                        <a:t>Одиниці</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5400" marR="25400" marT="0" marB="0"/>
                </a:tc>
                <a:tc>
                  <a:txBody>
                    <a:bodyPr/>
                    <a:lstStyle/>
                    <a:p>
                      <a:pPr>
                        <a:spcAft>
                          <a:spcPts val="0"/>
                        </a:spcAft>
                      </a:pPr>
                      <a:r>
                        <a:rPr lang="ru-RU" sz="2000" dirty="0">
                          <a:effectLst/>
                          <a:latin typeface="Times New Roman" panose="02020603050405020304" pitchFamily="18" charset="0"/>
                          <a:cs typeface="Times New Roman" panose="02020603050405020304" pitchFamily="18" charset="0"/>
                        </a:rPr>
                        <a:t>    </a:t>
                      </a:r>
                      <a:r>
                        <a:rPr lang="en-US" sz="2000" dirty="0">
                          <a:effectLst/>
                          <a:latin typeface="Times New Roman" panose="02020603050405020304" pitchFamily="18" charset="0"/>
                          <a:cs typeface="Times New Roman" panose="02020603050405020304" pitchFamily="18" charset="0"/>
                        </a:rPr>
                        <a:t>PLA</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5400" marR="25400" marT="0" marB="0"/>
                </a:tc>
                <a:tc>
                  <a:txBody>
                    <a:bodyPr/>
                    <a:lstStyle/>
                    <a:p>
                      <a:pPr>
                        <a:spcAft>
                          <a:spcPts val="0"/>
                        </a:spcAft>
                      </a:pPr>
                      <a:r>
                        <a:rPr lang="en-US" sz="2000">
                          <a:effectLst/>
                          <a:latin typeface="Times New Roman" panose="02020603050405020304" pitchFamily="18" charset="0"/>
                          <a:cs typeface="Times New Roman" panose="02020603050405020304" pitchFamily="18" charset="0"/>
                        </a:rPr>
                        <a:t>   ABS</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5400" marR="25400" marT="0" marB="0"/>
                </a:tc>
                <a:tc>
                  <a:txBody>
                    <a:bodyPr/>
                    <a:lstStyle/>
                    <a:p>
                      <a:pPr>
                        <a:spcAft>
                          <a:spcPts val="0"/>
                        </a:spcAft>
                      </a:pPr>
                      <a:r>
                        <a:rPr lang="en-US" sz="2000" dirty="0">
                          <a:effectLst/>
                          <a:latin typeface="Times New Roman" panose="02020603050405020304" pitchFamily="18" charset="0"/>
                          <a:cs typeface="Times New Roman" panose="02020603050405020304" pitchFamily="18" charset="0"/>
                        </a:rPr>
                        <a:t>     PC</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5400" marR="25400" marT="0" marB="0"/>
                </a:tc>
                <a:extLst>
                  <a:ext uri="{0D108BD9-81ED-4DB2-BD59-A6C34878D82A}">
                    <a16:rowId xmlns="" xmlns:a16="http://schemas.microsoft.com/office/drawing/2014/main" val="3439919319"/>
                  </a:ext>
                </a:extLst>
              </a:tr>
              <a:tr h="713103">
                <a:tc>
                  <a:txBody>
                    <a:bodyPr/>
                    <a:lstStyle/>
                    <a:p>
                      <a:pP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uk-UA" sz="2000" dirty="0">
                          <a:effectLst/>
                          <a:latin typeface="Times New Roman" panose="02020603050405020304" pitchFamily="18" charset="0"/>
                          <a:cs typeface="Times New Roman" panose="02020603050405020304" pitchFamily="18" charset="0"/>
                        </a:rPr>
                        <a:t>швидкість друку</a:t>
                      </a:r>
                      <a:r>
                        <a:rPr lang="ru-RU" sz="2000" dirty="0">
                          <a:effectLst/>
                          <a:latin typeface="Times New Roman" panose="02020603050405020304" pitchFamily="18" charset="0"/>
                          <a:cs typeface="Times New Roman" panose="02020603050405020304" pitchFamily="18" charset="0"/>
                        </a:rPr>
                        <a:t> </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5400" marR="25400" marT="0" marB="0"/>
                </a:tc>
                <a:tc>
                  <a:txBody>
                    <a:bodyPr/>
                    <a:lstStyle/>
                    <a:p>
                      <a:pPr indent="78105">
                        <a:spcAft>
                          <a:spcPts val="0"/>
                        </a:spcAft>
                      </a:pPr>
                      <a:r>
                        <a:rPr lang="ru-RU" sz="2000" spc="-45">
                          <a:effectLst/>
                          <a:latin typeface="Times New Roman" panose="02020603050405020304" pitchFamily="18" charset="0"/>
                          <a:cs typeface="Times New Roman" panose="02020603050405020304" pitchFamily="18" charset="0"/>
                        </a:rPr>
                        <a:t>мм/с</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5400" marR="25400" marT="0" marB="0"/>
                </a:tc>
                <a:tc>
                  <a:txBody>
                    <a:bodyPr/>
                    <a:lstStyle/>
                    <a:p>
                      <a:pPr>
                        <a:spcAft>
                          <a:spcPts val="0"/>
                        </a:spcAft>
                      </a:pPr>
                      <a:r>
                        <a:rPr lang="uk-UA" sz="2000" spc="-45" dirty="0">
                          <a:effectLst/>
                          <a:latin typeface="Times New Roman" panose="02020603050405020304" pitchFamily="18" charset="0"/>
                          <a:cs typeface="Times New Roman" panose="02020603050405020304" pitchFamily="18" charset="0"/>
                        </a:rPr>
                        <a:t>          40</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5400" marR="25400" marT="0" marB="0"/>
                </a:tc>
                <a:tc>
                  <a:txBody>
                    <a:bodyPr/>
                    <a:lstStyle/>
                    <a:p>
                      <a:pPr>
                        <a:spcAft>
                          <a:spcPts val="0"/>
                        </a:spcAft>
                      </a:pPr>
                      <a:r>
                        <a:rPr lang="uk-UA" sz="2000" spc="-45">
                          <a:effectLst/>
                          <a:latin typeface="Times New Roman" panose="02020603050405020304" pitchFamily="18" charset="0"/>
                          <a:cs typeface="Times New Roman" panose="02020603050405020304" pitchFamily="18" charset="0"/>
                        </a:rPr>
                        <a:t>       40</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5400" marR="25400" marT="0" marB="0"/>
                </a:tc>
                <a:tc>
                  <a:txBody>
                    <a:bodyPr/>
                    <a:lstStyle/>
                    <a:p>
                      <a:pPr>
                        <a:spcAft>
                          <a:spcPts val="0"/>
                        </a:spcAft>
                      </a:pPr>
                      <a:r>
                        <a:rPr lang="uk-UA" sz="2000" spc="-45" dirty="0">
                          <a:effectLst/>
                          <a:latin typeface="Times New Roman" panose="02020603050405020304" pitchFamily="18" charset="0"/>
                          <a:cs typeface="Times New Roman" panose="02020603050405020304" pitchFamily="18" charset="0"/>
                        </a:rPr>
                        <a:t>    40</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5400" marR="25400" marT="0" marB="0"/>
                </a:tc>
                <a:extLst>
                  <a:ext uri="{0D108BD9-81ED-4DB2-BD59-A6C34878D82A}">
                    <a16:rowId xmlns="" xmlns:a16="http://schemas.microsoft.com/office/drawing/2014/main" val="1271608151"/>
                  </a:ext>
                </a:extLst>
              </a:tr>
              <a:tr h="713103">
                <a:tc>
                  <a:txBody>
                    <a:bodyPr/>
                    <a:lstStyle/>
                    <a:p>
                      <a:pP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uk-UA" sz="2000">
                          <a:effectLst/>
                          <a:latin typeface="Times New Roman" panose="02020603050405020304" pitchFamily="18" charset="0"/>
                          <a:cs typeface="Times New Roman" panose="02020603050405020304" pitchFamily="18" charset="0"/>
                        </a:rPr>
                        <a:t>температура стола </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5400" marR="25400" marT="0" marB="0"/>
                </a:tc>
                <a:tc>
                  <a:txBody>
                    <a:bodyPr/>
                    <a:lstStyle/>
                    <a:p>
                      <a:pPr indent="78105">
                        <a:spcAft>
                          <a:spcPts val="0"/>
                        </a:spcAft>
                      </a:pPr>
                      <a:r>
                        <a:rPr lang="ru-RU" sz="2000" spc="-45" baseline="30000">
                          <a:effectLst/>
                          <a:latin typeface="Times New Roman" panose="02020603050405020304" pitchFamily="18" charset="0"/>
                          <a:cs typeface="Times New Roman" panose="02020603050405020304" pitchFamily="18" charset="0"/>
                        </a:rPr>
                        <a:t>0</a:t>
                      </a:r>
                      <a:r>
                        <a:rPr lang="ru-RU" sz="2000" spc="-45">
                          <a:effectLst/>
                          <a:latin typeface="Times New Roman" panose="02020603050405020304" pitchFamily="18" charset="0"/>
                          <a:cs typeface="Times New Roman" panose="02020603050405020304" pitchFamily="18" charset="0"/>
                        </a:rPr>
                        <a:t>С</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5400" marR="25400" marT="0" marB="0"/>
                </a:tc>
                <a:tc>
                  <a:txBody>
                    <a:bodyPr/>
                    <a:lstStyle/>
                    <a:p>
                      <a:pPr>
                        <a:spcAft>
                          <a:spcPts val="0"/>
                        </a:spcAft>
                      </a:pPr>
                      <a:r>
                        <a:rPr lang="uk-UA" sz="2000" spc="-45" dirty="0">
                          <a:effectLst/>
                          <a:latin typeface="Times New Roman" panose="02020603050405020304" pitchFamily="18" charset="0"/>
                          <a:cs typeface="Times New Roman" panose="02020603050405020304" pitchFamily="18" charset="0"/>
                        </a:rPr>
                        <a:t>          40</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5400" marR="25400" marT="0" marB="0"/>
                </a:tc>
                <a:tc>
                  <a:txBody>
                    <a:bodyPr/>
                    <a:lstStyle/>
                    <a:p>
                      <a:pPr>
                        <a:spcAft>
                          <a:spcPts val="0"/>
                        </a:spcAft>
                      </a:pPr>
                      <a:r>
                        <a:rPr lang="uk-UA" sz="2000" spc="-45">
                          <a:effectLst/>
                          <a:latin typeface="Times New Roman" panose="02020603050405020304" pitchFamily="18" charset="0"/>
                          <a:cs typeface="Times New Roman" panose="02020603050405020304" pitchFamily="18" charset="0"/>
                        </a:rPr>
                        <a:t>        90</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5400" marR="25400" marT="0" marB="0"/>
                </a:tc>
                <a:tc>
                  <a:txBody>
                    <a:bodyPr/>
                    <a:lstStyle/>
                    <a:p>
                      <a:pPr>
                        <a:spcAft>
                          <a:spcPts val="0"/>
                        </a:spcAft>
                      </a:pPr>
                      <a:r>
                        <a:rPr lang="uk-UA" sz="2000" spc="-45" dirty="0">
                          <a:effectLst/>
                          <a:latin typeface="Times New Roman" panose="02020603050405020304" pitchFamily="18" charset="0"/>
                          <a:cs typeface="Times New Roman" panose="02020603050405020304" pitchFamily="18" charset="0"/>
                        </a:rPr>
                        <a:t>    95</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5400" marR="25400" marT="0" marB="0"/>
                </a:tc>
                <a:extLst>
                  <a:ext uri="{0D108BD9-81ED-4DB2-BD59-A6C34878D82A}">
                    <a16:rowId xmlns="" xmlns:a16="http://schemas.microsoft.com/office/drawing/2014/main" val="3617798581"/>
                  </a:ext>
                </a:extLst>
              </a:tr>
              <a:tr h="713103">
                <a:tc>
                  <a:txBody>
                    <a:bodyPr/>
                    <a:lstStyle/>
                    <a:p>
                      <a:pP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2000">
                          <a:effectLst/>
                          <a:latin typeface="Times New Roman" panose="02020603050405020304" pitchFamily="18" charset="0"/>
                          <a:cs typeface="Times New Roman" panose="02020603050405020304" pitchFamily="18" charset="0"/>
                        </a:rPr>
                        <a:t>температура нагрітої присадки</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5400" marR="25400" marT="0" marB="0"/>
                </a:tc>
                <a:tc>
                  <a:txBody>
                    <a:bodyPr/>
                    <a:lstStyle/>
                    <a:p>
                      <a:pPr indent="78105">
                        <a:spcAft>
                          <a:spcPts val="0"/>
                        </a:spcAft>
                      </a:pPr>
                      <a:r>
                        <a:rPr lang="ru-RU" sz="2000" spc="-45" baseline="30000">
                          <a:effectLst/>
                          <a:latin typeface="Times New Roman" panose="02020603050405020304" pitchFamily="18" charset="0"/>
                          <a:cs typeface="Times New Roman" panose="02020603050405020304" pitchFamily="18" charset="0"/>
                        </a:rPr>
                        <a:t>0</a:t>
                      </a:r>
                      <a:r>
                        <a:rPr lang="ru-RU" sz="2000" spc="-45">
                          <a:effectLst/>
                          <a:latin typeface="Times New Roman" panose="02020603050405020304" pitchFamily="18" charset="0"/>
                          <a:cs typeface="Times New Roman" panose="02020603050405020304" pitchFamily="18" charset="0"/>
                        </a:rPr>
                        <a:t>С</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5400" marR="25400" marT="0" marB="0"/>
                </a:tc>
                <a:tc>
                  <a:txBody>
                    <a:bodyPr/>
                    <a:lstStyle/>
                    <a:p>
                      <a:pPr>
                        <a:spcAft>
                          <a:spcPts val="0"/>
                        </a:spcAft>
                      </a:pPr>
                      <a:r>
                        <a:rPr lang="uk-UA" sz="2000" spc="-45" dirty="0">
                          <a:effectLst/>
                          <a:latin typeface="Times New Roman" panose="02020603050405020304" pitchFamily="18" charset="0"/>
                          <a:cs typeface="Times New Roman" panose="02020603050405020304" pitchFamily="18" charset="0"/>
                        </a:rPr>
                        <a:t>          220</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5400" marR="25400" marT="0" marB="0"/>
                </a:tc>
                <a:tc>
                  <a:txBody>
                    <a:bodyPr/>
                    <a:lstStyle/>
                    <a:p>
                      <a:pPr>
                        <a:spcAft>
                          <a:spcPts val="0"/>
                        </a:spcAft>
                      </a:pPr>
                      <a:r>
                        <a:rPr lang="uk-UA" sz="2000" spc="-45">
                          <a:effectLst/>
                          <a:latin typeface="Times New Roman" panose="02020603050405020304" pitchFamily="18" charset="0"/>
                          <a:cs typeface="Times New Roman" panose="02020603050405020304" pitchFamily="18" charset="0"/>
                        </a:rPr>
                        <a:t>      240</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5400" marR="25400" marT="0" marB="0"/>
                </a:tc>
                <a:tc>
                  <a:txBody>
                    <a:bodyPr/>
                    <a:lstStyle/>
                    <a:p>
                      <a:pPr>
                        <a:spcAft>
                          <a:spcPts val="0"/>
                        </a:spcAft>
                      </a:pPr>
                      <a:r>
                        <a:rPr lang="ru-RU" sz="2000" spc="-45" dirty="0">
                          <a:effectLst/>
                          <a:latin typeface="Times New Roman" panose="02020603050405020304" pitchFamily="18" charset="0"/>
                          <a:cs typeface="Times New Roman" panose="02020603050405020304" pitchFamily="18" charset="0"/>
                        </a:rPr>
                        <a:t>    245</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5400" marR="25400" marT="0" marB="0"/>
                </a:tc>
                <a:extLst>
                  <a:ext uri="{0D108BD9-81ED-4DB2-BD59-A6C34878D82A}">
                    <a16:rowId xmlns="" xmlns:a16="http://schemas.microsoft.com/office/drawing/2014/main" val="4249074720"/>
                  </a:ext>
                </a:extLst>
              </a:tr>
              <a:tr h="713103">
                <a:tc>
                  <a:txBody>
                    <a:bodyPr/>
                    <a:lstStyle/>
                    <a:p>
                      <a:pP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2000">
                          <a:effectLst/>
                          <a:latin typeface="Times New Roman" panose="02020603050405020304" pitchFamily="18" charset="0"/>
                          <a:cs typeface="Times New Roman" panose="02020603050405020304" pitchFamily="18" charset="0"/>
                        </a:rPr>
                        <a:t>діаметр присадки </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5400" marR="25400" marT="0" marB="0"/>
                </a:tc>
                <a:tc>
                  <a:txBody>
                    <a:bodyPr/>
                    <a:lstStyle/>
                    <a:p>
                      <a:pPr indent="78105">
                        <a:spcAft>
                          <a:spcPts val="0"/>
                        </a:spcAft>
                      </a:pPr>
                      <a:r>
                        <a:rPr lang="ru-RU" sz="2000" spc="-45">
                          <a:effectLst/>
                          <a:latin typeface="Times New Roman" panose="02020603050405020304" pitchFamily="18" charset="0"/>
                          <a:cs typeface="Times New Roman" panose="02020603050405020304" pitchFamily="18" charset="0"/>
                        </a:rPr>
                        <a:t>мм</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5400" marR="25400" marT="0" marB="0"/>
                </a:tc>
                <a:tc>
                  <a:txBody>
                    <a:bodyPr/>
                    <a:lstStyle/>
                    <a:p>
                      <a:pPr indent="78105">
                        <a:spcAft>
                          <a:spcPts val="0"/>
                        </a:spcAft>
                      </a:pPr>
                      <a:r>
                        <a:rPr lang="uk-UA" sz="2000" spc="-45" dirty="0">
                          <a:effectLst/>
                          <a:latin typeface="Times New Roman" panose="02020603050405020304" pitchFamily="18" charset="0"/>
                          <a:cs typeface="Times New Roman" panose="02020603050405020304" pitchFamily="18" charset="0"/>
                        </a:rPr>
                        <a:t>         </a:t>
                      </a:r>
                      <a:r>
                        <a:rPr lang="ru-RU" sz="2000" spc="-45" dirty="0">
                          <a:effectLst/>
                          <a:latin typeface="Times New Roman" panose="02020603050405020304" pitchFamily="18" charset="0"/>
                          <a:cs typeface="Times New Roman" panose="02020603050405020304" pitchFamily="18" charset="0"/>
                        </a:rPr>
                        <a:t>1,75</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5400" marR="25400" marT="0" marB="0"/>
                </a:tc>
                <a:tc>
                  <a:txBody>
                    <a:bodyPr/>
                    <a:lstStyle/>
                    <a:p>
                      <a:pPr indent="78105">
                        <a:spcAft>
                          <a:spcPts val="0"/>
                        </a:spcAft>
                      </a:pPr>
                      <a:r>
                        <a:rPr lang="uk-UA" sz="2000" spc="-45">
                          <a:effectLst/>
                          <a:latin typeface="Times New Roman" panose="02020603050405020304" pitchFamily="18" charset="0"/>
                          <a:cs typeface="Times New Roman" panose="02020603050405020304" pitchFamily="18" charset="0"/>
                        </a:rPr>
                        <a:t>  1.75</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5400" marR="25400" marT="0" marB="0"/>
                </a:tc>
                <a:tc>
                  <a:txBody>
                    <a:bodyPr/>
                    <a:lstStyle/>
                    <a:p>
                      <a:pPr indent="78105">
                        <a:spcAft>
                          <a:spcPts val="0"/>
                        </a:spcAft>
                      </a:pPr>
                      <a:r>
                        <a:rPr lang="ru-RU" sz="2000" spc="-45" dirty="0">
                          <a:effectLst/>
                          <a:latin typeface="Times New Roman" panose="02020603050405020304" pitchFamily="18" charset="0"/>
                          <a:cs typeface="Times New Roman" panose="02020603050405020304" pitchFamily="18" charset="0"/>
                        </a:rPr>
                        <a:t> 1,75</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5400" marR="25400" marT="0" marB="0"/>
                </a:tc>
                <a:extLst>
                  <a:ext uri="{0D108BD9-81ED-4DB2-BD59-A6C34878D82A}">
                    <a16:rowId xmlns="" xmlns:a16="http://schemas.microsoft.com/office/drawing/2014/main" val="3980971153"/>
                  </a:ext>
                </a:extLst>
              </a:tr>
              <a:tr h="356551">
                <a:tc>
                  <a:txBody>
                    <a:bodyPr/>
                    <a:lstStyle/>
                    <a:p>
                      <a:pP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uk-UA" sz="2000">
                          <a:effectLst/>
                          <a:latin typeface="Times New Roman" panose="02020603050405020304" pitchFamily="18" charset="0"/>
                          <a:cs typeface="Times New Roman" panose="02020603050405020304" pitchFamily="18" charset="0"/>
                        </a:rPr>
                        <a:t>Діаметр сопла</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5400" marR="25400" marT="0" marB="0"/>
                </a:tc>
                <a:tc>
                  <a:txBody>
                    <a:bodyPr/>
                    <a:lstStyle/>
                    <a:p>
                      <a:pPr indent="78105">
                        <a:spcAft>
                          <a:spcPts val="0"/>
                        </a:spcAft>
                      </a:pPr>
                      <a:r>
                        <a:rPr lang="uk-UA" sz="2000" spc="-45">
                          <a:effectLst/>
                          <a:latin typeface="Times New Roman" panose="02020603050405020304" pitchFamily="18" charset="0"/>
                          <a:cs typeface="Times New Roman" panose="02020603050405020304" pitchFamily="18" charset="0"/>
                        </a:rPr>
                        <a:t> мм</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5400" marR="25400" marT="0" marB="0"/>
                </a:tc>
                <a:tc>
                  <a:txBody>
                    <a:bodyPr/>
                    <a:lstStyle/>
                    <a:p>
                      <a:pPr indent="78105">
                        <a:spcAft>
                          <a:spcPts val="0"/>
                        </a:spcAft>
                      </a:pPr>
                      <a:r>
                        <a:rPr lang="uk-UA" sz="2000" spc="-45" dirty="0">
                          <a:effectLst/>
                          <a:latin typeface="Times New Roman" panose="02020603050405020304" pitchFamily="18" charset="0"/>
                          <a:cs typeface="Times New Roman" panose="02020603050405020304" pitchFamily="18" charset="0"/>
                        </a:rPr>
                        <a:t>        1,0</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5400" marR="25400" marT="0" marB="0"/>
                </a:tc>
                <a:tc>
                  <a:txBody>
                    <a:bodyPr/>
                    <a:lstStyle/>
                    <a:p>
                      <a:pPr indent="78105">
                        <a:spcAft>
                          <a:spcPts val="0"/>
                        </a:spcAft>
                      </a:pPr>
                      <a:r>
                        <a:rPr lang="uk-UA" sz="2000" spc="-45">
                          <a:effectLst/>
                          <a:latin typeface="Times New Roman" panose="02020603050405020304" pitchFamily="18" charset="0"/>
                          <a:cs typeface="Times New Roman" panose="02020603050405020304" pitchFamily="18" charset="0"/>
                        </a:rPr>
                        <a:t>   1,0</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5400" marR="25400" marT="0" marB="0"/>
                </a:tc>
                <a:tc>
                  <a:txBody>
                    <a:bodyPr/>
                    <a:lstStyle/>
                    <a:p>
                      <a:pPr indent="78105">
                        <a:spcAft>
                          <a:spcPts val="0"/>
                        </a:spcAft>
                      </a:pPr>
                      <a:r>
                        <a:rPr lang="ru-RU" sz="2000" spc="-45" dirty="0">
                          <a:effectLst/>
                          <a:latin typeface="Times New Roman" panose="02020603050405020304" pitchFamily="18" charset="0"/>
                          <a:cs typeface="Times New Roman" panose="02020603050405020304" pitchFamily="18" charset="0"/>
                        </a:rPr>
                        <a:t>   1,0</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5400" marR="25400" marT="0" marB="0"/>
                </a:tc>
                <a:extLst>
                  <a:ext uri="{0D108BD9-81ED-4DB2-BD59-A6C34878D82A}">
                    <a16:rowId xmlns="" xmlns:a16="http://schemas.microsoft.com/office/drawing/2014/main" val="765707509"/>
                  </a:ext>
                </a:extLst>
              </a:tr>
            </a:tbl>
          </a:graphicData>
        </a:graphic>
      </p:graphicFrame>
    </p:spTree>
    <p:extLst>
      <p:ext uri="{BB962C8B-B14F-4D97-AF65-F5344CB8AC3E}">
        <p14:creationId xmlns:p14="http://schemas.microsoft.com/office/powerpoint/2010/main" val="35926073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25470"/>
          </a:xfrm>
        </p:spPr>
        <p:txBody>
          <a:bodyPr>
            <a:normAutofit/>
          </a:bodyPr>
          <a:lstStyle/>
          <a:p>
            <a:r>
              <a:rPr lang="uk-UA" sz="2800" dirty="0">
                <a:latin typeface="Times New Roman" pitchFamily="18" charset="0"/>
                <a:cs typeface="Times New Roman" pitchFamily="18" charset="0"/>
              </a:rPr>
              <a:t>ЗРАЗКИ ЗАГОТОВОК ДЛЯ ЗВАРЮВАННЯ</a:t>
            </a:r>
          </a:p>
        </p:txBody>
      </p:sp>
      <p:sp>
        <p:nvSpPr>
          <p:cNvPr id="3" name="Содержимое 2"/>
          <p:cNvSpPr>
            <a:spLocks noGrp="1"/>
          </p:cNvSpPr>
          <p:nvPr>
            <p:ph idx="1"/>
          </p:nvPr>
        </p:nvSpPr>
        <p:spPr>
          <a:xfrm>
            <a:off x="500034" y="1196752"/>
            <a:ext cx="8143931" cy="5304082"/>
          </a:xfrm>
        </p:spPr>
        <p:txBody>
          <a:bodyPr>
            <a:normAutofit/>
          </a:bodyPr>
          <a:lstStyle/>
          <a:p>
            <a:pPr marL="0" indent="0" algn="just">
              <a:buNone/>
            </a:pPr>
            <a:r>
              <a:rPr lang="ru-RU" sz="1800" dirty="0" err="1">
                <a:latin typeface="Times New Roman" pitchFamily="18" charset="0"/>
                <a:cs typeface="Times New Roman" pitchFamily="18" charset="0"/>
              </a:rPr>
              <a:t>Виготовлені</a:t>
            </a:r>
            <a:r>
              <a:rPr lang="ru-RU" sz="1800" dirty="0">
                <a:latin typeface="Times New Roman" pitchFamily="18" charset="0"/>
                <a:cs typeface="Times New Roman" pitchFamily="18" charset="0"/>
              </a:rPr>
              <a:t>  за </a:t>
            </a:r>
            <a:r>
              <a:rPr lang="ru-RU" sz="1800" dirty="0" err="1">
                <a:latin typeface="Times New Roman" pitchFamily="18" charset="0"/>
                <a:cs typeface="Times New Roman" pitchFamily="18" charset="0"/>
              </a:rPr>
              <a:t>допомогою</a:t>
            </a:r>
            <a:r>
              <a:rPr lang="ru-RU" sz="1800" dirty="0">
                <a:latin typeface="Times New Roman" pitchFamily="18" charset="0"/>
                <a:cs typeface="Times New Roman" pitchFamily="18" charset="0"/>
              </a:rPr>
              <a:t>  3д </a:t>
            </a:r>
            <a:r>
              <a:rPr lang="ru-RU" sz="1800" dirty="0" err="1">
                <a:latin typeface="Times New Roman" pitchFamily="18" charset="0"/>
                <a:cs typeface="Times New Roman" pitchFamily="18" charset="0"/>
              </a:rPr>
              <a:t>друку</a:t>
            </a:r>
            <a:r>
              <a:rPr lang="ru-RU" sz="1800" dirty="0">
                <a:latin typeface="Times New Roman" pitchFamily="18" charset="0"/>
                <a:cs typeface="Times New Roman" pitchFamily="18" charset="0"/>
              </a:rPr>
              <a:t> </a:t>
            </a:r>
            <a:r>
              <a:rPr lang="ru-RU" sz="1800" dirty="0" err="1">
                <a:latin typeface="Times New Roman" pitchFamily="18" charset="0"/>
                <a:cs typeface="Times New Roman" pitchFamily="18" charset="0"/>
              </a:rPr>
              <a:t>зразки</a:t>
            </a:r>
            <a:r>
              <a:rPr lang="ru-RU" sz="1800" dirty="0">
                <a:latin typeface="Times New Roman" pitchFamily="18" charset="0"/>
                <a:cs typeface="Times New Roman" pitchFamily="18" charset="0"/>
              </a:rPr>
              <a:t> заготовок для </a:t>
            </a:r>
            <a:r>
              <a:rPr lang="ru-RU" sz="1800" dirty="0" err="1">
                <a:latin typeface="Times New Roman" pitchFamily="18" charset="0"/>
                <a:cs typeface="Times New Roman" pitchFamily="18" charset="0"/>
              </a:rPr>
              <a:t>зварювання</a:t>
            </a:r>
            <a:r>
              <a:rPr lang="ru-RU" sz="1800" dirty="0">
                <a:latin typeface="Times New Roman" pitchFamily="18" charset="0"/>
                <a:cs typeface="Times New Roman" pitchFamily="18" charset="0"/>
              </a:rPr>
              <a:t>  </a:t>
            </a:r>
            <a:r>
              <a:rPr lang="ru-RU" sz="1800" dirty="0" err="1">
                <a:latin typeface="Times New Roman" pitchFamily="18" charset="0"/>
                <a:cs typeface="Times New Roman" pitchFamily="18" charset="0"/>
              </a:rPr>
              <a:t>представлені</a:t>
            </a:r>
            <a:r>
              <a:rPr lang="ru-RU" sz="1800" dirty="0">
                <a:latin typeface="Times New Roman" pitchFamily="18" charset="0"/>
                <a:cs typeface="Times New Roman" pitchFamily="18" charset="0"/>
              </a:rPr>
              <a:t> на рисунку  8.</a:t>
            </a:r>
          </a:p>
          <a:p>
            <a:pPr marL="0" indent="0" algn="just">
              <a:buNone/>
            </a:pPr>
            <a:endParaRPr lang="ru-RU" sz="1800" dirty="0">
              <a:latin typeface="Times New Roman" pitchFamily="18" charset="0"/>
              <a:cs typeface="Times New Roman" pitchFamily="18" charset="0"/>
            </a:endParaRPr>
          </a:p>
          <a:p>
            <a:pPr marL="0" indent="0" algn="just">
              <a:buNone/>
            </a:pPr>
            <a:endParaRPr lang="ru-RU" sz="1800" dirty="0">
              <a:latin typeface="Times New Roman" pitchFamily="18" charset="0"/>
              <a:cs typeface="Times New Roman" pitchFamily="18" charset="0"/>
            </a:endParaRPr>
          </a:p>
          <a:p>
            <a:pPr marL="0" indent="0" algn="just">
              <a:buNone/>
            </a:pPr>
            <a:endParaRPr lang="ru-RU" sz="1800" dirty="0">
              <a:latin typeface="Times New Roman" pitchFamily="18" charset="0"/>
              <a:cs typeface="Times New Roman" pitchFamily="18" charset="0"/>
            </a:endParaRPr>
          </a:p>
          <a:p>
            <a:pPr marL="0" indent="0" algn="just">
              <a:buNone/>
            </a:pPr>
            <a:endParaRPr lang="ru-RU" sz="1800" dirty="0">
              <a:latin typeface="Times New Roman" pitchFamily="18" charset="0"/>
              <a:cs typeface="Times New Roman" pitchFamily="18" charset="0"/>
            </a:endParaRPr>
          </a:p>
          <a:p>
            <a:pPr marL="0" indent="0" algn="just">
              <a:buNone/>
            </a:pPr>
            <a:endParaRPr lang="ru-RU" sz="1800" dirty="0">
              <a:latin typeface="Times New Roman" pitchFamily="18" charset="0"/>
              <a:cs typeface="Times New Roman" pitchFamily="18" charset="0"/>
            </a:endParaRPr>
          </a:p>
          <a:p>
            <a:pPr marL="0" indent="0" algn="just">
              <a:buNone/>
            </a:pPr>
            <a:endParaRPr lang="ru-RU" sz="1800" dirty="0">
              <a:latin typeface="Times New Roman" pitchFamily="18" charset="0"/>
              <a:cs typeface="Times New Roman" pitchFamily="18" charset="0"/>
            </a:endParaRPr>
          </a:p>
          <a:p>
            <a:pPr marL="0" indent="0" algn="just">
              <a:buNone/>
            </a:pPr>
            <a:endParaRPr lang="ru-RU" sz="1800" dirty="0">
              <a:latin typeface="Times New Roman" pitchFamily="18" charset="0"/>
              <a:cs typeface="Times New Roman" pitchFamily="18" charset="0"/>
            </a:endParaRPr>
          </a:p>
          <a:p>
            <a:pPr marL="0" indent="0" algn="just">
              <a:buNone/>
            </a:pPr>
            <a:endParaRPr lang="ru-RU" sz="1800" dirty="0">
              <a:latin typeface="Times New Roman" pitchFamily="18" charset="0"/>
              <a:cs typeface="Times New Roman" pitchFamily="18" charset="0"/>
            </a:endParaRPr>
          </a:p>
          <a:p>
            <a:pPr marL="0" indent="0" algn="just">
              <a:buNone/>
            </a:pPr>
            <a:endParaRPr lang="ru-RU" sz="1800" dirty="0">
              <a:latin typeface="Times New Roman" pitchFamily="18" charset="0"/>
              <a:cs typeface="Times New Roman" pitchFamily="18" charset="0"/>
            </a:endParaRPr>
          </a:p>
          <a:p>
            <a:pPr marL="0" indent="0" algn="just">
              <a:buNone/>
            </a:pPr>
            <a:endParaRPr lang="ru-RU" sz="1800" dirty="0">
              <a:latin typeface="Times New Roman" pitchFamily="18" charset="0"/>
              <a:cs typeface="Times New Roman" pitchFamily="18" charset="0"/>
            </a:endParaRPr>
          </a:p>
          <a:p>
            <a:pPr marL="0" indent="0" algn="just">
              <a:buNone/>
            </a:pPr>
            <a:endParaRPr lang="ru-RU" sz="1800" dirty="0">
              <a:latin typeface="Times New Roman" pitchFamily="18" charset="0"/>
              <a:cs typeface="Times New Roman" pitchFamily="18" charset="0"/>
            </a:endParaRPr>
          </a:p>
          <a:p>
            <a:pPr marL="0" indent="0" algn="just">
              <a:buNone/>
            </a:pPr>
            <a:r>
              <a:rPr lang="ru-RU" sz="1800" dirty="0">
                <a:latin typeface="Times New Roman" pitchFamily="18" charset="0"/>
                <a:cs typeface="Times New Roman" pitchFamily="18" charset="0"/>
              </a:rPr>
              <a:t>             </a:t>
            </a:r>
          </a:p>
          <a:p>
            <a:pPr marL="0" indent="0" algn="just">
              <a:buNone/>
            </a:pPr>
            <a:endParaRPr lang="ru-RU" sz="1800" dirty="0">
              <a:latin typeface="Times New Roman" pitchFamily="18" charset="0"/>
              <a:cs typeface="Times New Roman" pitchFamily="18" charset="0"/>
            </a:endParaRPr>
          </a:p>
          <a:p>
            <a:pPr marL="0" indent="0" algn="just">
              <a:buNone/>
            </a:pPr>
            <a:r>
              <a:rPr lang="ru-RU" sz="1800" dirty="0">
                <a:latin typeface="Times New Roman" pitchFamily="18" charset="0"/>
                <a:cs typeface="Times New Roman" pitchFamily="18" charset="0"/>
              </a:rPr>
              <a:t>Рис. 8 – </a:t>
            </a:r>
            <a:r>
              <a:rPr lang="ru-RU" sz="1800" dirty="0" err="1">
                <a:latin typeface="Times New Roman" pitchFamily="18" charset="0"/>
                <a:cs typeface="Times New Roman" pitchFamily="18" charset="0"/>
              </a:rPr>
              <a:t>Зразки</a:t>
            </a:r>
            <a:r>
              <a:rPr lang="ru-RU" sz="1800" dirty="0">
                <a:latin typeface="Times New Roman" pitchFamily="18" charset="0"/>
                <a:cs typeface="Times New Roman" pitchFamily="18" charset="0"/>
              </a:rPr>
              <a:t> заготовок для </a:t>
            </a:r>
            <a:r>
              <a:rPr lang="ru-RU" sz="1800" dirty="0" err="1">
                <a:latin typeface="Times New Roman" pitchFamily="18" charset="0"/>
                <a:cs typeface="Times New Roman" pitchFamily="18" charset="0"/>
              </a:rPr>
              <a:t>зварювання</a:t>
            </a:r>
            <a:endParaRPr lang="ru-RU" sz="1800" dirty="0">
              <a:latin typeface="Times New Roman" pitchFamily="18" charset="0"/>
              <a:cs typeface="Times New Roman" pitchFamily="18" charset="0"/>
            </a:endParaRPr>
          </a:p>
          <a:p>
            <a:pPr algn="just"/>
            <a:endParaRPr lang="ru-RU" sz="1800" dirty="0">
              <a:latin typeface="Times New Roman" pitchFamily="18" charset="0"/>
              <a:cs typeface="Times New Roman" pitchFamily="18" charset="0"/>
            </a:endParaRPr>
          </a:p>
          <a:p>
            <a:pPr algn="just"/>
            <a:endParaRPr lang="uk-UA" sz="1800" dirty="0">
              <a:latin typeface="Times New Roman" pitchFamily="18" charset="0"/>
              <a:cs typeface="Times New Roman" pitchFamily="18" charset="0"/>
            </a:endParaRPr>
          </a:p>
          <a:p>
            <a:pPr algn="just"/>
            <a:endParaRPr lang="uk-UA" sz="1800" dirty="0">
              <a:latin typeface="Times New Roman" pitchFamily="18" charset="0"/>
              <a:cs typeface="Times New Roman" pitchFamily="18" charset="0"/>
            </a:endParaRPr>
          </a:p>
          <a:p>
            <a:pPr algn="just"/>
            <a:endParaRPr lang="uk-UA" sz="1800" dirty="0">
              <a:latin typeface="Times New Roman" pitchFamily="18" charset="0"/>
              <a:cs typeface="Times New Roman" pitchFamily="18" charset="0"/>
            </a:endParaRPr>
          </a:p>
          <a:p>
            <a:pPr algn="just"/>
            <a:endParaRPr lang="uk-UA" sz="1800" dirty="0">
              <a:latin typeface="Times New Roman" pitchFamily="18" charset="0"/>
              <a:cs typeface="Times New Roman" pitchFamily="18" charset="0"/>
            </a:endParaRPr>
          </a:p>
        </p:txBody>
      </p:sp>
      <p:pic>
        <p:nvPicPr>
          <p:cNvPr id="4" name="Рисунок 3">
            <a:extLst>
              <a:ext uri="{FF2B5EF4-FFF2-40B4-BE49-F238E27FC236}">
                <a16:creationId xmlns="" xmlns:a16="http://schemas.microsoft.com/office/drawing/2014/main" id="{11BCAFD8-9496-4384-A664-29E7E21A1969}"/>
              </a:ext>
            </a:extLst>
          </p:cNvPr>
          <p:cNvPicPr>
            <a:picLocks noChangeAspect="1"/>
          </p:cNvPicPr>
          <p:nvPr/>
        </p:nvPicPr>
        <p:blipFill>
          <a:blip r:embed="rId3"/>
          <a:stretch>
            <a:fillRect/>
          </a:stretch>
        </p:blipFill>
        <p:spPr>
          <a:xfrm>
            <a:off x="1676213" y="1844824"/>
            <a:ext cx="5791572" cy="4176465"/>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FAFF7F7E-71EE-416F-A9FD-7B8B9FAE71AA}"/>
              </a:ext>
            </a:extLst>
          </p:cNvPr>
          <p:cNvSpPr>
            <a:spLocks noGrp="1"/>
          </p:cNvSpPr>
          <p:nvPr>
            <p:ph type="title"/>
          </p:nvPr>
        </p:nvSpPr>
        <p:spPr/>
        <p:txBody>
          <a:bodyPr/>
          <a:lstStyle/>
          <a:p>
            <a:r>
              <a:rPr lang="uk-UA" dirty="0"/>
              <a:t>Проведення досліджень</a:t>
            </a:r>
          </a:p>
        </p:txBody>
      </p:sp>
      <p:sp>
        <p:nvSpPr>
          <p:cNvPr id="3" name="Місце для вмісту 2">
            <a:extLst>
              <a:ext uri="{FF2B5EF4-FFF2-40B4-BE49-F238E27FC236}">
                <a16:creationId xmlns="" xmlns:a16="http://schemas.microsoft.com/office/drawing/2014/main" id="{FCD32AAC-A531-4670-8C15-F2F8ACFF4C52}"/>
              </a:ext>
            </a:extLst>
          </p:cNvPr>
          <p:cNvSpPr>
            <a:spLocks noGrp="1"/>
          </p:cNvSpPr>
          <p:nvPr>
            <p:ph idx="1"/>
          </p:nvPr>
        </p:nvSpPr>
        <p:spPr>
          <a:xfrm>
            <a:off x="457200" y="1268760"/>
            <a:ext cx="8229600" cy="4857403"/>
          </a:xfrm>
        </p:spPr>
        <p:txBody>
          <a:bodyPr>
            <a:normAutofit/>
          </a:bodyPr>
          <a:lstStyle/>
          <a:p>
            <a:r>
              <a:rPr lang="uk-UA" dirty="0">
                <a:latin typeface="Times New Roman" panose="02020603050405020304" pitchFamily="18" charset="0"/>
                <a:cs typeface="Times New Roman" panose="02020603050405020304" pitchFamily="18" charset="0"/>
              </a:rPr>
              <a:t>Проведення досліджень</a:t>
            </a:r>
          </a:p>
          <a:p>
            <a:endParaRPr lang="uk-UA" dirty="0"/>
          </a:p>
          <a:p>
            <a:endParaRPr lang="uk-UA" dirty="0"/>
          </a:p>
          <a:p>
            <a:endParaRPr lang="uk-UA" dirty="0"/>
          </a:p>
          <a:p>
            <a:endParaRPr lang="uk-UA" dirty="0"/>
          </a:p>
          <a:p>
            <a:endParaRPr lang="uk-UA" dirty="0"/>
          </a:p>
          <a:p>
            <a:endParaRPr lang="uk-UA" dirty="0"/>
          </a:p>
          <a:p>
            <a:r>
              <a:rPr lang="uk-UA" dirty="0">
                <a:latin typeface="Times New Roman" panose="02020603050405020304" pitchFamily="18" charset="0"/>
                <a:cs typeface="Times New Roman" panose="02020603050405020304" pitchFamily="18" charset="0"/>
              </a:rPr>
              <a:t>Рисунок 9 – Проведення досліджень</a:t>
            </a:r>
          </a:p>
          <a:p>
            <a:endParaRPr lang="uk-UA" dirty="0"/>
          </a:p>
          <a:p>
            <a:endParaRPr lang="uk-UA" dirty="0"/>
          </a:p>
          <a:p>
            <a:endParaRPr lang="uk-UA" dirty="0"/>
          </a:p>
          <a:p>
            <a:endParaRPr lang="uk-UA" dirty="0"/>
          </a:p>
          <a:p>
            <a:endParaRPr lang="uk-UA" dirty="0"/>
          </a:p>
          <a:p>
            <a:endParaRPr lang="uk-UA" dirty="0"/>
          </a:p>
          <a:p>
            <a:endParaRPr lang="uk-UA" dirty="0"/>
          </a:p>
          <a:p>
            <a:endParaRPr lang="uk-UA" dirty="0"/>
          </a:p>
        </p:txBody>
      </p:sp>
      <p:pic>
        <p:nvPicPr>
          <p:cNvPr id="1026" name="Picture 2">
            <a:extLst>
              <a:ext uri="{FF2B5EF4-FFF2-40B4-BE49-F238E27FC236}">
                <a16:creationId xmlns="" xmlns:a16="http://schemas.microsoft.com/office/drawing/2014/main" id="{71A054E5-9CA2-4754-9EBD-4757E037639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3022" y="1844824"/>
            <a:ext cx="4367808" cy="323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Рисунок 4">
            <a:extLst>
              <a:ext uri="{FF2B5EF4-FFF2-40B4-BE49-F238E27FC236}">
                <a16:creationId xmlns="" xmlns:a16="http://schemas.microsoft.com/office/drawing/2014/main" id="{068FBC36-FEE6-46DF-AF98-13150EDA63A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40830" y="1863688"/>
            <a:ext cx="4195666" cy="3245599"/>
          </a:xfrm>
          <a:prstGeom prst="rect">
            <a:avLst/>
          </a:prstGeom>
        </p:spPr>
      </p:pic>
    </p:spTree>
    <p:extLst>
      <p:ext uri="{BB962C8B-B14F-4D97-AF65-F5344CB8AC3E}">
        <p14:creationId xmlns:p14="http://schemas.microsoft.com/office/powerpoint/2010/main" val="38411024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6632"/>
            <a:ext cx="8229600" cy="792088"/>
          </a:xfrm>
        </p:spPr>
        <p:txBody>
          <a:bodyPr>
            <a:normAutofit fontScale="90000"/>
          </a:bodyPr>
          <a:lstStyle/>
          <a:p>
            <a:r>
              <a:rPr lang="uk-UA" dirty="0"/>
              <a:t> </a:t>
            </a:r>
            <a:r>
              <a:rPr lang="uk-UA" sz="3100" dirty="0"/>
              <a:t>ТЕХНОЛОГІЧНІ ОПЕРАЦІЇ  ПРОЦЕСУ ЗВАРЮВАННЯ</a:t>
            </a:r>
          </a:p>
        </p:txBody>
      </p:sp>
      <p:sp>
        <p:nvSpPr>
          <p:cNvPr id="3" name="Содержимое 2"/>
          <p:cNvSpPr>
            <a:spLocks noGrp="1"/>
          </p:cNvSpPr>
          <p:nvPr>
            <p:ph idx="1"/>
          </p:nvPr>
        </p:nvSpPr>
        <p:spPr>
          <a:xfrm>
            <a:off x="251520" y="764704"/>
            <a:ext cx="8568952" cy="5832648"/>
          </a:xfrm>
        </p:spPr>
        <p:txBody>
          <a:bodyPr>
            <a:normAutofit fontScale="25000" lnSpcReduction="20000"/>
          </a:bodyPr>
          <a:lstStyle/>
          <a:p>
            <a:pPr marL="0" indent="0" algn="just">
              <a:buNone/>
            </a:pPr>
            <a:r>
              <a:rPr lang="uk-UA" sz="6400" dirty="0">
                <a:latin typeface="Times New Roman" panose="02020603050405020304" pitchFamily="18" charset="0"/>
                <a:cs typeface="Times New Roman" panose="02020603050405020304" pitchFamily="18" charset="0"/>
              </a:rPr>
              <a:t>Особливістю процесу зварювання тертям є те, що під час контакту  поверхонь між собою в процесі обертання виділяється тепло від дії  тертя, а також</a:t>
            </a:r>
            <a:r>
              <a:rPr lang="ru-RU" sz="6400" dirty="0">
                <a:latin typeface="Times New Roman" panose="02020603050405020304" pitchFamily="18" charset="0"/>
                <a:cs typeface="Times New Roman" panose="02020603050405020304" pitchFamily="18" charset="0"/>
              </a:rPr>
              <a:t> тепло</a:t>
            </a:r>
            <a:r>
              <a:rPr lang="uk-UA" sz="6400" dirty="0">
                <a:latin typeface="Times New Roman" panose="02020603050405020304" pitchFamily="18" charset="0"/>
                <a:cs typeface="Times New Roman" panose="02020603050405020304" pitchFamily="18" charset="0"/>
              </a:rPr>
              <a:t> від  дії </a:t>
            </a:r>
            <a:r>
              <a:rPr lang="ru-RU" sz="6400" dirty="0" err="1">
                <a:latin typeface="Times New Roman" panose="02020603050405020304" pitchFamily="18" charset="0"/>
                <a:cs typeface="Times New Roman" panose="02020603050405020304" pitchFamily="18" charset="0"/>
              </a:rPr>
              <a:t>пластичної</a:t>
            </a:r>
            <a:r>
              <a:rPr lang="ru-RU" sz="6400" dirty="0">
                <a:latin typeface="Times New Roman" panose="02020603050405020304" pitchFamily="18" charset="0"/>
                <a:cs typeface="Times New Roman" panose="02020603050405020304" pitchFamily="18" charset="0"/>
              </a:rPr>
              <a:t> </a:t>
            </a:r>
            <a:r>
              <a:rPr lang="ru-RU" sz="6400" dirty="0" err="1">
                <a:latin typeface="Times New Roman" panose="02020603050405020304" pitchFamily="18" charset="0"/>
                <a:cs typeface="Times New Roman" panose="02020603050405020304" pitchFamily="18" charset="0"/>
              </a:rPr>
              <a:t>деформації</a:t>
            </a:r>
            <a:r>
              <a:rPr lang="uk-UA" sz="6400" dirty="0">
                <a:latin typeface="Times New Roman" panose="02020603050405020304" pitchFamily="18" charset="0"/>
                <a:cs typeface="Times New Roman" panose="02020603050405020304" pitchFamily="18" charset="0"/>
              </a:rPr>
              <a:t> заготовок. Внаслідок цього відбувається</a:t>
            </a:r>
            <a:r>
              <a:rPr lang="ru-RU" sz="6400" dirty="0">
                <a:latin typeface="Times New Roman" panose="02020603050405020304" pitchFamily="18" charset="0"/>
                <a:cs typeface="Times New Roman" panose="02020603050405020304" pitchFamily="18" charset="0"/>
              </a:rPr>
              <a:t> </a:t>
            </a:r>
            <a:r>
              <a:rPr lang="ru-RU" sz="6400" dirty="0" err="1">
                <a:latin typeface="Times New Roman" panose="02020603050405020304" pitchFamily="18" charset="0"/>
                <a:cs typeface="Times New Roman" panose="02020603050405020304" pitchFamily="18" charset="0"/>
              </a:rPr>
              <a:t>підвищення</a:t>
            </a:r>
            <a:r>
              <a:rPr lang="ru-RU" sz="6400" dirty="0">
                <a:latin typeface="Times New Roman" panose="02020603050405020304" pitchFamily="18" charset="0"/>
                <a:cs typeface="Times New Roman" panose="02020603050405020304" pitchFamily="18" charset="0"/>
              </a:rPr>
              <a:t> </a:t>
            </a:r>
            <a:r>
              <a:rPr lang="ru-RU" sz="6400" dirty="0" err="1">
                <a:latin typeface="Times New Roman" panose="02020603050405020304" pitchFamily="18" charset="0"/>
                <a:cs typeface="Times New Roman" panose="02020603050405020304" pitchFamily="18" charset="0"/>
              </a:rPr>
              <a:t>температури</a:t>
            </a:r>
            <a:r>
              <a:rPr lang="uk-UA" sz="6400" dirty="0">
                <a:latin typeface="Times New Roman" panose="02020603050405020304" pitchFamily="18" charset="0"/>
                <a:cs typeface="Times New Roman" panose="02020603050405020304" pitchFamily="18" charset="0"/>
              </a:rPr>
              <a:t> матеріалу близько до</a:t>
            </a:r>
            <a:r>
              <a:rPr lang="ru-RU" sz="6400" dirty="0">
                <a:latin typeface="Times New Roman" panose="02020603050405020304" pitchFamily="18" charset="0"/>
                <a:cs typeface="Times New Roman" panose="02020603050405020304" pitchFamily="18" charset="0"/>
              </a:rPr>
              <a:t> </a:t>
            </a:r>
            <a:r>
              <a:rPr lang="ru-RU" sz="6400" dirty="0" err="1">
                <a:latin typeface="Times New Roman" panose="02020603050405020304" pitchFamily="18" charset="0"/>
                <a:cs typeface="Times New Roman" panose="02020603050405020304" pitchFamily="18" charset="0"/>
              </a:rPr>
              <a:t>поверхні</a:t>
            </a:r>
            <a:r>
              <a:rPr lang="ru-RU" sz="6400" dirty="0">
                <a:latin typeface="Times New Roman" panose="02020603050405020304" pitchFamily="18" charset="0"/>
                <a:cs typeface="Times New Roman" panose="02020603050405020304" pitchFamily="18" charset="0"/>
              </a:rPr>
              <a:t> </a:t>
            </a:r>
            <a:r>
              <a:rPr lang="ru-RU" sz="6400" dirty="0" err="1">
                <a:latin typeface="Times New Roman" panose="02020603050405020304" pitchFamily="18" charset="0"/>
                <a:cs typeface="Times New Roman" panose="02020603050405020304" pitchFamily="18" charset="0"/>
              </a:rPr>
              <a:t>розділу</a:t>
            </a:r>
            <a:r>
              <a:rPr lang="ru-RU" sz="6400" dirty="0">
                <a:latin typeface="Times New Roman" panose="02020603050405020304" pitchFamily="18" charset="0"/>
                <a:cs typeface="Times New Roman" panose="02020603050405020304" pitchFamily="18" charset="0"/>
              </a:rPr>
              <a:t> до </a:t>
            </a:r>
            <a:r>
              <a:rPr lang="ru-RU" sz="6400" dirty="0" err="1">
                <a:latin typeface="Times New Roman" panose="02020603050405020304" pitchFamily="18" charset="0"/>
                <a:cs typeface="Times New Roman" panose="02020603050405020304" pitchFamily="18" charset="0"/>
              </a:rPr>
              <a:t>діапазону</a:t>
            </a:r>
            <a:r>
              <a:rPr lang="ru-RU" sz="6400" dirty="0">
                <a:latin typeface="Times New Roman" panose="02020603050405020304" pitchFamily="18" charset="0"/>
                <a:cs typeface="Times New Roman" panose="02020603050405020304" pitchFamily="18" charset="0"/>
              </a:rPr>
              <a:t> температур</a:t>
            </a:r>
            <a:r>
              <a:rPr lang="uk-UA" sz="6400" dirty="0">
                <a:latin typeface="Times New Roman" panose="02020603050405020304" pitchFamily="18" charset="0"/>
                <a:cs typeface="Times New Roman" panose="02020603050405020304" pitchFamily="18" charset="0"/>
              </a:rPr>
              <a:t>. Зростання температури відбувається до рівня дещо нижче  </a:t>
            </a:r>
            <a:r>
              <a:rPr lang="ru-RU" sz="6400" dirty="0">
                <a:latin typeface="Times New Roman" panose="02020603050405020304" pitchFamily="18" charset="0"/>
                <a:cs typeface="Times New Roman" panose="02020603050405020304" pitchFamily="18" charset="0"/>
              </a:rPr>
              <a:t> </a:t>
            </a:r>
            <a:r>
              <a:rPr lang="ru-RU" sz="6400" dirty="0" err="1">
                <a:latin typeface="Times New Roman" panose="02020603050405020304" pitchFamily="18" charset="0"/>
                <a:cs typeface="Times New Roman" panose="02020603050405020304" pitchFamily="18" charset="0"/>
              </a:rPr>
              <a:t>температури</a:t>
            </a:r>
            <a:r>
              <a:rPr lang="ru-RU" sz="6400" dirty="0">
                <a:latin typeface="Times New Roman" panose="02020603050405020304" pitchFamily="18" charset="0"/>
                <a:cs typeface="Times New Roman" panose="02020603050405020304" pitchFamily="18" charset="0"/>
              </a:rPr>
              <a:t> </a:t>
            </a:r>
            <a:r>
              <a:rPr lang="ru-RU" sz="6400" dirty="0" err="1">
                <a:latin typeface="Times New Roman" panose="02020603050405020304" pitchFamily="18" charset="0"/>
                <a:cs typeface="Times New Roman" panose="02020603050405020304" pitchFamily="18" charset="0"/>
              </a:rPr>
              <a:t>плавлення</a:t>
            </a:r>
            <a:r>
              <a:rPr lang="uk-UA" sz="6400" dirty="0">
                <a:latin typeface="Times New Roman" panose="02020603050405020304" pitchFamily="18" charset="0"/>
                <a:cs typeface="Times New Roman" panose="02020603050405020304" pitchFamily="18" charset="0"/>
              </a:rPr>
              <a:t>. Такий ефект  призводить до протікання пластичної деформації заготовки під осьовим   тиском. Таким чином зварний шов утворюється за рахунок процесів дифузії та рекристалізації молекул розділу.</a:t>
            </a:r>
          </a:p>
          <a:p>
            <a:pPr algn="just"/>
            <a:r>
              <a:rPr lang="uk-UA" sz="6400" dirty="0">
                <a:latin typeface="Times New Roman" panose="02020603050405020304" pitchFamily="18" charset="0"/>
                <a:cs typeface="Times New Roman" panose="02020603050405020304" pitchFamily="18" charset="0"/>
              </a:rPr>
              <a:t>Схема технологічного процесу  зварювання тертям представлена на рисунку 10. </a:t>
            </a:r>
          </a:p>
          <a:p>
            <a:pPr algn="just"/>
            <a:endParaRPr lang="uk-UA" sz="6400" dirty="0">
              <a:latin typeface="Times New Roman" panose="02020603050405020304" pitchFamily="18" charset="0"/>
              <a:cs typeface="Times New Roman" panose="02020603050405020304" pitchFamily="18" charset="0"/>
            </a:endParaRPr>
          </a:p>
          <a:p>
            <a:pPr algn="just"/>
            <a:endParaRPr lang="uk-UA" sz="3800" dirty="0">
              <a:latin typeface="Times New Roman" panose="02020603050405020304" pitchFamily="18" charset="0"/>
              <a:cs typeface="Times New Roman" panose="02020603050405020304" pitchFamily="18" charset="0"/>
            </a:endParaRPr>
          </a:p>
          <a:p>
            <a:pPr algn="just"/>
            <a:endParaRPr lang="uk-UA" sz="3800" dirty="0">
              <a:latin typeface="Times New Roman" panose="02020603050405020304" pitchFamily="18" charset="0"/>
              <a:cs typeface="Times New Roman" panose="02020603050405020304" pitchFamily="18" charset="0"/>
            </a:endParaRPr>
          </a:p>
          <a:p>
            <a:pPr algn="just"/>
            <a:endParaRPr lang="uk-UA" sz="3800" dirty="0">
              <a:latin typeface="Times New Roman" panose="02020603050405020304" pitchFamily="18" charset="0"/>
              <a:cs typeface="Times New Roman" panose="02020603050405020304" pitchFamily="18" charset="0"/>
            </a:endParaRPr>
          </a:p>
          <a:p>
            <a:pPr algn="just"/>
            <a:endParaRPr lang="uk-UA" sz="3800" dirty="0">
              <a:latin typeface="Times New Roman" panose="02020603050405020304" pitchFamily="18" charset="0"/>
              <a:cs typeface="Times New Roman" panose="02020603050405020304" pitchFamily="18" charset="0"/>
            </a:endParaRPr>
          </a:p>
          <a:p>
            <a:endParaRPr lang="uk-UA" sz="3800" i="1" dirty="0">
              <a:latin typeface="Times New Roman" panose="02020603050405020304" pitchFamily="18" charset="0"/>
              <a:cs typeface="Times New Roman" panose="02020603050405020304" pitchFamily="18" charset="0"/>
            </a:endParaRPr>
          </a:p>
          <a:p>
            <a:endParaRPr lang="uk-UA" sz="3800" i="1" dirty="0">
              <a:latin typeface="Times New Roman" panose="02020603050405020304" pitchFamily="18" charset="0"/>
              <a:cs typeface="Times New Roman" panose="02020603050405020304" pitchFamily="18" charset="0"/>
            </a:endParaRPr>
          </a:p>
          <a:p>
            <a:pPr marL="0" indent="0">
              <a:buNone/>
            </a:pPr>
            <a:endParaRPr lang="uk-UA" sz="3800" i="1" dirty="0">
              <a:latin typeface="Times New Roman" panose="02020603050405020304" pitchFamily="18" charset="0"/>
              <a:cs typeface="Times New Roman" panose="02020603050405020304" pitchFamily="18" charset="0"/>
            </a:endParaRPr>
          </a:p>
          <a:p>
            <a:pPr marL="0" indent="0" algn="just">
              <a:buNone/>
            </a:pPr>
            <a:endParaRPr lang="uk-UA" sz="3800" i="1" dirty="0">
              <a:latin typeface="Times New Roman" panose="02020603050405020304" pitchFamily="18" charset="0"/>
              <a:cs typeface="Times New Roman" panose="02020603050405020304" pitchFamily="18" charset="0"/>
            </a:endParaRPr>
          </a:p>
          <a:p>
            <a:pPr marL="0" indent="0" algn="just">
              <a:buNone/>
            </a:pPr>
            <a:endParaRPr lang="uk-UA" sz="3800" i="1" dirty="0">
              <a:latin typeface="Times New Roman" panose="02020603050405020304" pitchFamily="18" charset="0"/>
              <a:cs typeface="Times New Roman" panose="02020603050405020304" pitchFamily="18" charset="0"/>
            </a:endParaRPr>
          </a:p>
          <a:p>
            <a:pPr marL="0" indent="0" algn="just">
              <a:buNone/>
            </a:pPr>
            <a:endParaRPr lang="uk-UA" sz="3800" i="1" dirty="0">
              <a:latin typeface="Times New Roman" panose="02020603050405020304" pitchFamily="18" charset="0"/>
              <a:cs typeface="Times New Roman" panose="02020603050405020304" pitchFamily="18" charset="0"/>
            </a:endParaRPr>
          </a:p>
          <a:p>
            <a:pPr marL="0" indent="0" algn="just">
              <a:buNone/>
            </a:pPr>
            <a:endParaRPr lang="uk-UA" sz="3800" i="1" dirty="0">
              <a:latin typeface="Times New Roman" panose="02020603050405020304" pitchFamily="18" charset="0"/>
              <a:cs typeface="Times New Roman" panose="02020603050405020304" pitchFamily="18" charset="0"/>
            </a:endParaRPr>
          </a:p>
          <a:p>
            <a:pPr marL="0" indent="0" algn="just">
              <a:buNone/>
            </a:pPr>
            <a:endParaRPr lang="uk-UA" sz="3800" i="1" dirty="0">
              <a:latin typeface="Times New Roman" panose="02020603050405020304" pitchFamily="18" charset="0"/>
              <a:cs typeface="Times New Roman" panose="02020603050405020304" pitchFamily="18" charset="0"/>
            </a:endParaRPr>
          </a:p>
          <a:p>
            <a:pPr marL="0" indent="0" algn="just">
              <a:buNone/>
            </a:pPr>
            <a:endParaRPr lang="uk-UA" sz="3800" i="1" dirty="0">
              <a:latin typeface="Times New Roman" panose="02020603050405020304" pitchFamily="18" charset="0"/>
              <a:cs typeface="Times New Roman" panose="02020603050405020304" pitchFamily="18" charset="0"/>
            </a:endParaRPr>
          </a:p>
          <a:p>
            <a:pPr marL="0" indent="0" algn="just">
              <a:buNone/>
            </a:pPr>
            <a:endParaRPr lang="uk-UA" sz="5500" i="1" dirty="0">
              <a:latin typeface="Times New Roman" panose="02020603050405020304" pitchFamily="18" charset="0"/>
              <a:cs typeface="Times New Roman" panose="02020603050405020304" pitchFamily="18" charset="0"/>
            </a:endParaRPr>
          </a:p>
          <a:p>
            <a:pPr marL="0" indent="0" algn="just">
              <a:buNone/>
            </a:pPr>
            <a:endParaRPr lang="uk-UA" sz="5500" i="1" dirty="0">
              <a:latin typeface="Times New Roman" panose="02020603050405020304" pitchFamily="18" charset="0"/>
              <a:cs typeface="Times New Roman" panose="02020603050405020304" pitchFamily="18" charset="0"/>
            </a:endParaRPr>
          </a:p>
          <a:p>
            <a:pPr marL="0" indent="0" algn="just">
              <a:buNone/>
            </a:pPr>
            <a:endParaRPr lang="uk-UA" sz="5500" i="1" dirty="0">
              <a:latin typeface="Times New Roman" panose="02020603050405020304" pitchFamily="18" charset="0"/>
              <a:cs typeface="Times New Roman" panose="02020603050405020304" pitchFamily="18" charset="0"/>
            </a:endParaRPr>
          </a:p>
          <a:p>
            <a:pPr marL="0" indent="0" algn="just">
              <a:buNone/>
            </a:pPr>
            <a:endParaRPr lang="uk-UA" sz="5500" i="1" dirty="0">
              <a:latin typeface="Times New Roman" panose="02020603050405020304" pitchFamily="18" charset="0"/>
              <a:cs typeface="Times New Roman" panose="02020603050405020304" pitchFamily="18" charset="0"/>
            </a:endParaRPr>
          </a:p>
          <a:p>
            <a:pPr marL="0" indent="0" algn="just">
              <a:buNone/>
            </a:pPr>
            <a:r>
              <a:rPr lang="uk-UA" sz="6400" i="1" dirty="0">
                <a:latin typeface="Times New Roman" panose="02020603050405020304" pitchFamily="18" charset="0"/>
                <a:cs typeface="Times New Roman" panose="02020603050405020304" pitchFamily="18" charset="0"/>
              </a:rPr>
              <a:t>(a) підготовка двох зразків, (b) застосування тиску для примусового зіткнення зразків, (c) обертання одного зі зразків, (d) початкова стадія, (e) середня стадія, (f) завершальна стадія, (g) завершення процесу з’єднання, (h) обробка зварного шва та (i) готовий зварний шов.</a:t>
            </a:r>
            <a:r>
              <a:rPr lang="uk-UA" sz="6400" dirty="0">
                <a:latin typeface="Times New Roman" panose="02020603050405020304" pitchFamily="18" charset="0"/>
                <a:cs typeface="Times New Roman" panose="02020603050405020304" pitchFamily="18" charset="0"/>
              </a:rPr>
              <a:t>          </a:t>
            </a:r>
          </a:p>
          <a:p>
            <a:pPr marL="0" indent="0">
              <a:buNone/>
            </a:pPr>
            <a:r>
              <a:rPr lang="uk-UA" sz="6400" dirty="0">
                <a:latin typeface="Times New Roman" panose="02020603050405020304" pitchFamily="18" charset="0"/>
                <a:cs typeface="Times New Roman" panose="02020603050405020304" pitchFamily="18" charset="0"/>
              </a:rPr>
              <a:t>Рис. 10-  Схематичне зображення процесу зварювання тертям. </a:t>
            </a:r>
          </a:p>
          <a:p>
            <a:pPr algn="just"/>
            <a:endParaRPr lang="uk-UA" dirty="0"/>
          </a:p>
        </p:txBody>
      </p:sp>
      <p:pic>
        <p:nvPicPr>
          <p:cNvPr id="5" name="Рисунок 4">
            <a:extLst>
              <a:ext uri="{FF2B5EF4-FFF2-40B4-BE49-F238E27FC236}">
                <a16:creationId xmlns="" xmlns:a16="http://schemas.microsoft.com/office/drawing/2014/main" id="{79B5FB11-E64E-4620-87B2-CF4815B8E6F5}"/>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827584" y="2708920"/>
            <a:ext cx="7416824" cy="2592288"/>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1B92FD74-1013-4358-9755-6AFBC87260E2}"/>
              </a:ext>
            </a:extLst>
          </p:cNvPr>
          <p:cNvSpPr>
            <a:spLocks noGrp="1"/>
          </p:cNvSpPr>
          <p:nvPr>
            <p:ph type="title"/>
          </p:nvPr>
        </p:nvSpPr>
        <p:spPr/>
        <p:txBody>
          <a:bodyPr>
            <a:normAutofit/>
          </a:bodyPr>
          <a:lstStyle/>
          <a:p>
            <a:r>
              <a:rPr lang="uk-UA" sz="3200" dirty="0">
                <a:latin typeface="Times New Roman" panose="02020603050405020304" pitchFamily="18" charset="0"/>
                <a:cs typeface="Times New Roman" panose="02020603050405020304" pitchFamily="18" charset="0"/>
              </a:rPr>
              <a:t>ВИЗНАЧЕННЯ ТЕМПЕРАТУРИ ЗВАРЮВАЛЬНОГО ШАРУ</a:t>
            </a:r>
          </a:p>
        </p:txBody>
      </p:sp>
      <p:sp>
        <p:nvSpPr>
          <p:cNvPr id="3" name="Місце для вмісту 2">
            <a:extLst>
              <a:ext uri="{FF2B5EF4-FFF2-40B4-BE49-F238E27FC236}">
                <a16:creationId xmlns="" xmlns:a16="http://schemas.microsoft.com/office/drawing/2014/main" id="{46566237-2D75-451E-ADF7-BDCF338546FC}"/>
              </a:ext>
            </a:extLst>
          </p:cNvPr>
          <p:cNvSpPr>
            <a:spLocks noGrp="1"/>
          </p:cNvSpPr>
          <p:nvPr>
            <p:ph idx="1"/>
          </p:nvPr>
        </p:nvSpPr>
        <p:spPr>
          <a:xfrm>
            <a:off x="437118" y="1628800"/>
            <a:ext cx="8229600" cy="4525963"/>
          </a:xfrm>
        </p:spPr>
        <p:txBody>
          <a:bodyPr>
            <a:normAutofit lnSpcReduction="10000"/>
          </a:bodyPr>
          <a:lstStyle/>
          <a:p>
            <a:pPr algn="just"/>
            <a:r>
              <a:rPr lang="uk-UA" sz="2000" dirty="0">
                <a:latin typeface="Times New Roman" panose="02020603050405020304" pitchFamily="18" charset="0"/>
                <a:cs typeface="Times New Roman" panose="02020603050405020304" pitchFamily="18" charset="0"/>
              </a:rPr>
              <a:t>На рисунку 11  показано зміну температури зварного шва як функцію часу для трьох важливих стадій зварювання. Як і очікувалося, температура зварного шва збільшується від стадії тертя до стадії проковування, а потім знижується на стадії охолодження</a:t>
            </a:r>
          </a:p>
          <a:p>
            <a:pPr algn="just"/>
            <a:endParaRPr lang="uk-UA" sz="2000" dirty="0">
              <a:latin typeface="Times New Roman" panose="02020603050405020304" pitchFamily="18" charset="0"/>
              <a:cs typeface="Times New Roman" panose="02020603050405020304" pitchFamily="18" charset="0"/>
            </a:endParaRPr>
          </a:p>
          <a:p>
            <a:pPr algn="just"/>
            <a:endParaRPr lang="uk-UA" sz="2000" dirty="0">
              <a:latin typeface="Times New Roman" panose="02020603050405020304" pitchFamily="18" charset="0"/>
              <a:cs typeface="Times New Roman" panose="02020603050405020304" pitchFamily="18" charset="0"/>
            </a:endParaRPr>
          </a:p>
          <a:p>
            <a:pPr algn="just"/>
            <a:endParaRPr lang="uk-UA" sz="2000" dirty="0">
              <a:latin typeface="Times New Roman" panose="02020603050405020304" pitchFamily="18" charset="0"/>
              <a:cs typeface="Times New Roman" panose="02020603050405020304" pitchFamily="18" charset="0"/>
            </a:endParaRPr>
          </a:p>
          <a:p>
            <a:pPr algn="just"/>
            <a:endParaRPr lang="uk-UA" sz="2000" dirty="0">
              <a:latin typeface="Times New Roman" panose="02020603050405020304" pitchFamily="18" charset="0"/>
              <a:cs typeface="Times New Roman" panose="02020603050405020304" pitchFamily="18" charset="0"/>
            </a:endParaRPr>
          </a:p>
          <a:p>
            <a:pPr algn="just"/>
            <a:endParaRPr lang="uk-UA" sz="2000" dirty="0">
              <a:latin typeface="Times New Roman" panose="02020603050405020304" pitchFamily="18" charset="0"/>
              <a:cs typeface="Times New Roman" panose="02020603050405020304" pitchFamily="18" charset="0"/>
            </a:endParaRPr>
          </a:p>
          <a:p>
            <a:pPr algn="just"/>
            <a:endParaRPr lang="uk-UA" sz="2000" dirty="0">
              <a:latin typeface="Times New Roman" panose="02020603050405020304" pitchFamily="18" charset="0"/>
              <a:cs typeface="Times New Roman" panose="02020603050405020304" pitchFamily="18" charset="0"/>
            </a:endParaRPr>
          </a:p>
          <a:p>
            <a:pPr algn="just"/>
            <a:endParaRPr lang="uk-UA" sz="2000" dirty="0">
              <a:latin typeface="Times New Roman" panose="02020603050405020304" pitchFamily="18" charset="0"/>
              <a:cs typeface="Times New Roman" panose="02020603050405020304" pitchFamily="18" charset="0"/>
            </a:endParaRPr>
          </a:p>
          <a:p>
            <a:pPr algn="just"/>
            <a:endParaRPr lang="uk-UA" sz="2000" dirty="0">
              <a:latin typeface="Times New Roman" panose="02020603050405020304" pitchFamily="18" charset="0"/>
              <a:cs typeface="Times New Roman" panose="02020603050405020304" pitchFamily="18" charset="0"/>
            </a:endParaRPr>
          </a:p>
          <a:p>
            <a:pPr algn="just"/>
            <a:r>
              <a:rPr lang="uk-UA" sz="2000" dirty="0">
                <a:latin typeface="Times New Roman" panose="02020603050405020304" pitchFamily="18" charset="0"/>
                <a:cs typeface="Times New Roman" panose="02020603050405020304" pitchFamily="18" charset="0"/>
              </a:rPr>
              <a:t>                      Рис.</a:t>
            </a:r>
            <a:r>
              <a:rPr lang="uk-UA" sz="1800" dirty="0">
                <a:latin typeface="Times New Roman" panose="02020603050405020304" pitchFamily="18" charset="0"/>
                <a:cs typeface="Times New Roman" panose="02020603050405020304" pitchFamily="18" charset="0"/>
              </a:rPr>
              <a:t>11 Температура процесу, як функція часу</a:t>
            </a:r>
          </a:p>
          <a:p>
            <a:pPr algn="just"/>
            <a:endParaRPr lang="uk-UA" sz="2000" dirty="0">
              <a:latin typeface="Times New Roman" panose="02020603050405020304" pitchFamily="18" charset="0"/>
              <a:cs typeface="Times New Roman" panose="02020603050405020304" pitchFamily="18" charset="0"/>
            </a:endParaRPr>
          </a:p>
          <a:p>
            <a:pPr algn="just"/>
            <a:endParaRPr lang="uk-UA" sz="2000" dirty="0">
              <a:latin typeface="Times New Roman" panose="02020603050405020304" pitchFamily="18" charset="0"/>
              <a:cs typeface="Times New Roman" panose="02020603050405020304" pitchFamily="18" charset="0"/>
            </a:endParaRPr>
          </a:p>
          <a:p>
            <a:pPr algn="just"/>
            <a:endParaRPr lang="uk-UA" sz="2000" dirty="0">
              <a:latin typeface="Times New Roman" panose="02020603050405020304" pitchFamily="18" charset="0"/>
              <a:cs typeface="Times New Roman" panose="02020603050405020304" pitchFamily="18" charset="0"/>
            </a:endParaRPr>
          </a:p>
          <a:p>
            <a:pPr algn="just"/>
            <a:endParaRPr lang="uk-UA" sz="2000" dirty="0">
              <a:latin typeface="Times New Roman" panose="02020603050405020304" pitchFamily="18" charset="0"/>
              <a:cs typeface="Times New Roman" panose="02020603050405020304" pitchFamily="18" charset="0"/>
            </a:endParaRPr>
          </a:p>
          <a:p>
            <a:pPr algn="just"/>
            <a:endParaRPr lang="uk-UA" sz="2000" dirty="0">
              <a:latin typeface="Times New Roman" panose="02020603050405020304" pitchFamily="18" charset="0"/>
              <a:cs typeface="Times New Roman" panose="02020603050405020304" pitchFamily="18" charset="0"/>
            </a:endParaRPr>
          </a:p>
          <a:p>
            <a:pPr algn="just"/>
            <a:endParaRPr lang="uk-UA" sz="2000" dirty="0">
              <a:latin typeface="Times New Roman" panose="02020603050405020304" pitchFamily="18" charset="0"/>
              <a:cs typeface="Times New Roman" panose="02020603050405020304" pitchFamily="18" charset="0"/>
            </a:endParaRPr>
          </a:p>
          <a:p>
            <a:pPr algn="just"/>
            <a:endParaRPr lang="uk-UA" sz="2000" dirty="0">
              <a:latin typeface="Times New Roman" panose="02020603050405020304" pitchFamily="18" charset="0"/>
              <a:cs typeface="Times New Roman" panose="02020603050405020304" pitchFamily="18" charset="0"/>
            </a:endParaRPr>
          </a:p>
          <a:p>
            <a:endParaRPr lang="uk-UA" dirty="0"/>
          </a:p>
        </p:txBody>
      </p:sp>
      <p:pic>
        <p:nvPicPr>
          <p:cNvPr id="1026" name="Picture 2">
            <a:extLst>
              <a:ext uri="{FF2B5EF4-FFF2-40B4-BE49-F238E27FC236}">
                <a16:creationId xmlns="" xmlns:a16="http://schemas.microsoft.com/office/drawing/2014/main" id="{CE8D943C-BDD0-428E-8D6A-407165AA93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3068961"/>
            <a:ext cx="6264696" cy="2448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208426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3E1B19AC-C076-43AB-8C04-EAD24335D142}"/>
              </a:ext>
            </a:extLst>
          </p:cNvPr>
          <p:cNvSpPr>
            <a:spLocks noGrp="1"/>
          </p:cNvSpPr>
          <p:nvPr>
            <p:ph type="title"/>
          </p:nvPr>
        </p:nvSpPr>
        <p:spPr>
          <a:xfrm>
            <a:off x="457200" y="274638"/>
            <a:ext cx="8229600" cy="850106"/>
          </a:xfrm>
        </p:spPr>
        <p:txBody>
          <a:bodyPr>
            <a:normAutofit fontScale="90000"/>
          </a:bodyPr>
          <a:lstStyle/>
          <a:p>
            <a:r>
              <a:rPr lang="uk-UA" dirty="0"/>
              <a:t>МЕХАНІЗМ УТВОРЕННЯ ЗВАРНОГО ШВА</a:t>
            </a:r>
          </a:p>
        </p:txBody>
      </p:sp>
      <p:sp>
        <p:nvSpPr>
          <p:cNvPr id="3" name="Місце для вмісту 2">
            <a:extLst>
              <a:ext uri="{FF2B5EF4-FFF2-40B4-BE49-F238E27FC236}">
                <a16:creationId xmlns="" xmlns:a16="http://schemas.microsoft.com/office/drawing/2014/main" id="{247BC923-CD98-455E-9A22-1EEF8F97756F}"/>
              </a:ext>
            </a:extLst>
          </p:cNvPr>
          <p:cNvSpPr>
            <a:spLocks noGrp="1"/>
          </p:cNvSpPr>
          <p:nvPr>
            <p:ph idx="1"/>
          </p:nvPr>
        </p:nvSpPr>
        <p:spPr>
          <a:xfrm>
            <a:off x="457200" y="1412776"/>
            <a:ext cx="8229600" cy="5256584"/>
          </a:xfrm>
        </p:spPr>
        <p:txBody>
          <a:bodyPr>
            <a:normAutofit/>
          </a:bodyPr>
          <a:lstStyle/>
          <a:p>
            <a:pPr marL="0" indent="0" algn="just">
              <a:buNone/>
            </a:pPr>
            <a:r>
              <a:rPr lang="uk-UA" sz="2000" dirty="0">
                <a:latin typeface="Times New Roman" pitchFamily="18" charset="0"/>
                <a:cs typeface="Times New Roman" pitchFamily="18" charset="0"/>
              </a:rPr>
              <a:t>Механізм утворення зварного шва представлений на рисунку 10. Під час зварювання  певною мірою  відбуваються- </a:t>
            </a:r>
            <a:r>
              <a:rPr lang="uk-UA" sz="2000" dirty="0" err="1">
                <a:latin typeface="Times New Roman" pitchFamily="18" charset="0"/>
                <a:cs typeface="Times New Roman" pitchFamily="18" charset="0"/>
              </a:rPr>
              <a:t>в’язкопружна</a:t>
            </a:r>
            <a:r>
              <a:rPr lang="uk-UA" sz="2000" dirty="0">
                <a:latin typeface="Times New Roman" pitchFamily="18" charset="0"/>
                <a:cs typeface="Times New Roman" pitchFamily="18" charset="0"/>
              </a:rPr>
              <a:t> течія та дифузія.  Дві пластичні  полімерні поверхні приводяться в контакт, </a:t>
            </a:r>
            <a:r>
              <a:rPr lang="uk-UA" sz="2000" dirty="0" err="1">
                <a:latin typeface="Times New Roman" pitchFamily="18" charset="0"/>
                <a:cs typeface="Times New Roman" pitchFamily="18" charset="0"/>
              </a:rPr>
              <a:t>змочуючий</a:t>
            </a:r>
            <a:r>
              <a:rPr lang="uk-UA" sz="2000" dirty="0">
                <a:latin typeface="Times New Roman" pitchFamily="18" charset="0"/>
                <a:cs typeface="Times New Roman" pitchFamily="18" charset="0"/>
              </a:rPr>
              <a:t> або молекулярний ефект  призводить до  дії притягання Ван дер </a:t>
            </a:r>
            <a:r>
              <a:rPr lang="uk-UA" sz="2000" dirty="0" err="1">
                <a:latin typeface="Times New Roman" pitchFamily="18" charset="0"/>
                <a:cs typeface="Times New Roman" pitchFamily="18" charset="0"/>
              </a:rPr>
              <a:t>Ваальсових</a:t>
            </a:r>
            <a:r>
              <a:rPr lang="uk-UA" sz="2000" dirty="0">
                <a:latin typeface="Times New Roman" pitchFamily="18" charset="0"/>
                <a:cs typeface="Times New Roman" pitchFamily="18" charset="0"/>
              </a:rPr>
              <a:t> сил, а потім відбувається </a:t>
            </a:r>
            <a:r>
              <a:rPr lang="uk-UA" sz="2000" dirty="0" err="1">
                <a:latin typeface="Times New Roman" pitchFamily="18" charset="0"/>
                <a:cs typeface="Times New Roman" pitchFamily="18" charset="0"/>
              </a:rPr>
              <a:t>взаємодифузія</a:t>
            </a:r>
            <a:r>
              <a:rPr lang="uk-UA" sz="2000" dirty="0">
                <a:latin typeface="Times New Roman" pitchFamily="18" charset="0"/>
                <a:cs typeface="Times New Roman" pitchFamily="18" charset="0"/>
              </a:rPr>
              <a:t> сегментів ланцюга через поверхню розділу.</a:t>
            </a:r>
          </a:p>
          <a:p>
            <a:pPr marL="0" indent="0" algn="just">
              <a:buNone/>
            </a:pPr>
            <a:endParaRPr lang="uk-UA" sz="2000" dirty="0">
              <a:latin typeface="Times New Roman" pitchFamily="18" charset="0"/>
              <a:cs typeface="Times New Roman" pitchFamily="18" charset="0"/>
            </a:endParaRPr>
          </a:p>
          <a:p>
            <a:pPr marL="0" indent="0" algn="just">
              <a:buNone/>
            </a:pPr>
            <a:endParaRPr lang="uk-UA" sz="2000" dirty="0">
              <a:latin typeface="Times New Roman" pitchFamily="18" charset="0"/>
              <a:cs typeface="Times New Roman" pitchFamily="18" charset="0"/>
            </a:endParaRPr>
          </a:p>
          <a:p>
            <a:pPr marL="0" indent="0" algn="just">
              <a:buNone/>
            </a:pPr>
            <a:endParaRPr lang="uk-UA" sz="2000" dirty="0">
              <a:latin typeface="Times New Roman" pitchFamily="18" charset="0"/>
              <a:cs typeface="Times New Roman" pitchFamily="18" charset="0"/>
            </a:endParaRPr>
          </a:p>
          <a:p>
            <a:pPr marL="0" indent="0" algn="just">
              <a:buNone/>
            </a:pPr>
            <a:endParaRPr lang="uk-UA" sz="2000" dirty="0">
              <a:latin typeface="Times New Roman" pitchFamily="18" charset="0"/>
              <a:cs typeface="Times New Roman" pitchFamily="18" charset="0"/>
            </a:endParaRPr>
          </a:p>
          <a:p>
            <a:pPr marL="0" indent="0" algn="just">
              <a:buNone/>
            </a:pPr>
            <a:endParaRPr lang="uk-UA" sz="2000" dirty="0">
              <a:latin typeface="Times New Roman" pitchFamily="18" charset="0"/>
              <a:cs typeface="Times New Roman" pitchFamily="18" charset="0"/>
            </a:endParaRPr>
          </a:p>
          <a:p>
            <a:pPr marL="0" indent="0" algn="just">
              <a:buNone/>
            </a:pPr>
            <a:endParaRPr lang="uk-UA" sz="2000" dirty="0">
              <a:latin typeface="Times New Roman" pitchFamily="18" charset="0"/>
              <a:cs typeface="Times New Roman" pitchFamily="18" charset="0"/>
            </a:endParaRPr>
          </a:p>
          <a:p>
            <a:pPr marL="0" indent="0" algn="just">
              <a:buNone/>
            </a:pPr>
            <a:endParaRPr lang="uk-UA" sz="2000" dirty="0">
              <a:latin typeface="Times New Roman" pitchFamily="18" charset="0"/>
              <a:cs typeface="Times New Roman" pitchFamily="18" charset="0"/>
            </a:endParaRPr>
          </a:p>
          <a:p>
            <a:pPr marL="0" indent="0" algn="just">
              <a:buNone/>
            </a:pPr>
            <a:r>
              <a:rPr lang="uk-UA" sz="2000" dirty="0">
                <a:latin typeface="Times New Roman" pitchFamily="18" charset="0"/>
                <a:cs typeface="Times New Roman" pitchFamily="18" charset="0"/>
              </a:rPr>
              <a:t>1перед зварюванням   2 в процесі зварювання         3 після зварювання</a:t>
            </a:r>
          </a:p>
          <a:p>
            <a:pPr marL="0" indent="0" algn="just">
              <a:buNone/>
            </a:pPr>
            <a:r>
              <a:rPr lang="uk-UA" sz="2000" dirty="0">
                <a:latin typeface="Times New Roman" pitchFamily="18" charset="0"/>
                <a:cs typeface="Times New Roman" pitchFamily="18" charset="0"/>
              </a:rPr>
              <a:t>                          Рис.  10  - Процес утворення зварного шва</a:t>
            </a:r>
          </a:p>
          <a:p>
            <a:endParaRPr lang="uk-UA" dirty="0"/>
          </a:p>
        </p:txBody>
      </p:sp>
      <p:pic>
        <p:nvPicPr>
          <p:cNvPr id="4" name="Рисунок 1">
            <a:extLst>
              <a:ext uri="{FF2B5EF4-FFF2-40B4-BE49-F238E27FC236}">
                <a16:creationId xmlns="" xmlns:a16="http://schemas.microsoft.com/office/drawing/2014/main" id="{2F42F37C-BE4A-4E62-A8DF-C81B79A35338}"/>
              </a:ext>
            </a:extLst>
          </p:cNvPr>
          <p:cNvPicPr>
            <a:picLocks noChangeAspect="1" noChangeArrowheads="1"/>
          </p:cNvPicPr>
          <p:nvPr/>
        </p:nvPicPr>
        <p:blipFill>
          <a:blip r:embed="rId2"/>
          <a:srcRect/>
          <a:stretch>
            <a:fillRect/>
          </a:stretch>
        </p:blipFill>
        <p:spPr bwMode="auto">
          <a:xfrm>
            <a:off x="251520" y="3429000"/>
            <a:ext cx="8358246" cy="2214578"/>
          </a:xfrm>
          <a:prstGeom prst="rect">
            <a:avLst/>
          </a:prstGeom>
          <a:noFill/>
          <a:ln w="9525">
            <a:noFill/>
            <a:miter lim="800000"/>
            <a:headEnd/>
            <a:tailEnd/>
          </a:ln>
        </p:spPr>
      </p:pic>
    </p:spTree>
    <p:extLst>
      <p:ext uri="{BB962C8B-B14F-4D97-AF65-F5344CB8AC3E}">
        <p14:creationId xmlns:p14="http://schemas.microsoft.com/office/powerpoint/2010/main" val="26868897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4290"/>
            <a:ext cx="8229600" cy="642942"/>
          </a:xfrm>
        </p:spPr>
        <p:txBody>
          <a:bodyPr>
            <a:normAutofit/>
          </a:bodyPr>
          <a:lstStyle/>
          <a:p>
            <a:r>
              <a:rPr lang="uk-UA" sz="3200" b="1" dirty="0">
                <a:latin typeface="Times New Roman" pitchFamily="18" charset="0"/>
                <a:cs typeface="Times New Roman" pitchFamily="18" charset="0"/>
              </a:rPr>
              <a:t> ГОТОВІ ЗВАРНІ ШВИ </a:t>
            </a:r>
          </a:p>
        </p:txBody>
      </p:sp>
      <p:sp>
        <p:nvSpPr>
          <p:cNvPr id="3" name="Содержимое 2"/>
          <p:cNvSpPr>
            <a:spLocks noGrp="1"/>
          </p:cNvSpPr>
          <p:nvPr>
            <p:ph idx="1"/>
          </p:nvPr>
        </p:nvSpPr>
        <p:spPr>
          <a:xfrm>
            <a:off x="357158" y="857232"/>
            <a:ext cx="8501122" cy="5715040"/>
          </a:xfrm>
        </p:spPr>
        <p:txBody>
          <a:bodyPr>
            <a:normAutofit/>
          </a:bodyPr>
          <a:lstStyle/>
          <a:p>
            <a:pPr algn="just"/>
            <a:r>
              <a:rPr lang="uk-UA" sz="2100" dirty="0">
                <a:latin typeface="Times New Roman" pitchFamily="18" charset="0"/>
                <a:cs typeface="Times New Roman" pitchFamily="18" charset="0"/>
              </a:rPr>
              <a:t>	На рисунку 12 показано зварні шви</a:t>
            </a:r>
            <a:r>
              <a:rPr lang="en-US" sz="2100" dirty="0">
                <a:latin typeface="Times New Roman" pitchFamily="18" charset="0"/>
                <a:cs typeface="Times New Roman" pitchFamily="18" charset="0"/>
              </a:rPr>
              <a:t>:</a:t>
            </a:r>
            <a:r>
              <a:rPr lang="uk-UA" sz="2100" dirty="0">
                <a:latin typeface="Times New Roman" pitchFamily="18" charset="0"/>
                <a:cs typeface="Times New Roman" pitchFamily="18" charset="0"/>
              </a:rPr>
              <a:t> </a:t>
            </a:r>
            <a:r>
              <a:rPr lang="uk-UA" sz="2100" dirty="0" err="1">
                <a:latin typeface="Times New Roman" pitchFamily="18" charset="0"/>
                <a:cs typeface="Times New Roman" pitchFamily="18" charset="0"/>
              </a:rPr>
              <a:t>акрилонітрилбутадієнстиролу</a:t>
            </a:r>
            <a:r>
              <a:rPr lang="uk-UA" sz="2100" dirty="0">
                <a:latin typeface="Times New Roman" pitchFamily="18" charset="0"/>
                <a:cs typeface="Times New Roman" pitchFamily="18" charset="0"/>
              </a:rPr>
              <a:t> з </a:t>
            </a:r>
            <a:r>
              <a:rPr lang="uk-UA" sz="2100" dirty="0" err="1">
                <a:latin typeface="Times New Roman" pitchFamily="18" charset="0"/>
                <a:cs typeface="Times New Roman" pitchFamily="18" charset="0"/>
              </a:rPr>
              <a:t>полілактидом</a:t>
            </a:r>
            <a:r>
              <a:rPr lang="uk-UA" sz="2100" dirty="0">
                <a:latin typeface="Times New Roman" pitchFamily="18" charset="0"/>
                <a:cs typeface="Times New Roman" pitchFamily="18" charset="0"/>
              </a:rPr>
              <a:t> та полікарбонату з </a:t>
            </a:r>
            <a:r>
              <a:rPr lang="uk-UA" sz="2100" dirty="0" err="1">
                <a:latin typeface="Times New Roman" pitchFamily="18" charset="0"/>
                <a:cs typeface="Times New Roman" pitchFamily="18" charset="0"/>
              </a:rPr>
              <a:t>поліакрилом</a:t>
            </a:r>
            <a:r>
              <a:rPr lang="uk-UA" sz="2100" dirty="0">
                <a:latin typeface="Times New Roman" pitchFamily="18" charset="0"/>
                <a:cs typeface="Times New Roman" pitchFamily="18" charset="0"/>
              </a:rPr>
              <a:t>- зразу після зварювання та після обробки</a:t>
            </a:r>
            <a:endParaRPr lang="uk-UA" sz="2000" dirty="0">
              <a:latin typeface="Times New Roman" pitchFamily="18" charset="0"/>
              <a:cs typeface="Times New Roman" pitchFamily="18" charset="0"/>
            </a:endParaRPr>
          </a:p>
          <a:p>
            <a:r>
              <a:rPr lang="uk-UA" sz="2000" dirty="0"/>
              <a:t> </a:t>
            </a:r>
          </a:p>
          <a:p>
            <a:pPr marL="90488" indent="-90488" algn="just">
              <a:buNone/>
            </a:pPr>
            <a:endParaRPr lang="uk-UA" sz="2000" dirty="0">
              <a:latin typeface="Times New Roman" pitchFamily="18" charset="0"/>
              <a:cs typeface="Times New Roman" pitchFamily="18" charset="0"/>
            </a:endParaRPr>
          </a:p>
          <a:p>
            <a:pPr marL="90488" indent="-90488" algn="just">
              <a:buNone/>
            </a:pPr>
            <a:r>
              <a:rPr lang="ru-RU" sz="2000" dirty="0">
                <a:latin typeface="Times New Roman" pitchFamily="18" charset="0"/>
                <a:cs typeface="Times New Roman" pitchFamily="18" charset="0"/>
              </a:rPr>
              <a:t>  </a:t>
            </a:r>
            <a:endParaRPr lang="uk-UA" sz="2000" dirty="0">
              <a:latin typeface="Times New Roman" pitchFamily="18" charset="0"/>
              <a:cs typeface="Times New Roman" pitchFamily="18" charset="0"/>
            </a:endParaRPr>
          </a:p>
          <a:p>
            <a:pPr marL="90488" indent="-90488" algn="just">
              <a:buNone/>
            </a:pPr>
            <a:endParaRPr lang="uk-UA" sz="2100" dirty="0">
              <a:latin typeface="Times New Roman" pitchFamily="18" charset="0"/>
              <a:cs typeface="Times New Roman" pitchFamily="18" charset="0"/>
            </a:endParaRPr>
          </a:p>
          <a:p>
            <a:pPr marL="90488" indent="-90488" algn="just">
              <a:buNone/>
            </a:pPr>
            <a:endParaRPr lang="uk-UA" sz="3500" dirty="0">
              <a:latin typeface="Times New Roman" pitchFamily="18" charset="0"/>
              <a:cs typeface="Times New Roman" pitchFamily="18" charset="0"/>
            </a:endParaRPr>
          </a:p>
          <a:p>
            <a:pPr marL="90488" indent="-90488" algn="just">
              <a:buNone/>
            </a:pPr>
            <a:endParaRPr lang="uk-UA" sz="3500" dirty="0">
              <a:latin typeface="Times New Roman" pitchFamily="18" charset="0"/>
              <a:cs typeface="Times New Roman" pitchFamily="18" charset="0"/>
            </a:endParaRPr>
          </a:p>
          <a:p>
            <a:pPr marL="90488" indent="-90488" algn="just">
              <a:buNone/>
            </a:pPr>
            <a:endParaRPr lang="uk-UA" sz="3500" dirty="0">
              <a:latin typeface="Times New Roman" pitchFamily="18" charset="0"/>
              <a:cs typeface="Times New Roman" pitchFamily="18" charset="0"/>
            </a:endParaRPr>
          </a:p>
          <a:p>
            <a:pPr marL="90488" indent="-90488" algn="just">
              <a:buNone/>
            </a:pPr>
            <a:r>
              <a:rPr lang="uk-UA" sz="2000" dirty="0">
                <a:latin typeface="Times New Roman" pitchFamily="18" charset="0"/>
                <a:cs typeface="Times New Roman" pitchFamily="18" charset="0"/>
              </a:rPr>
              <a:t>                              </a:t>
            </a:r>
          </a:p>
          <a:p>
            <a:pPr marL="90488" indent="-90488" algn="just">
              <a:buNone/>
            </a:pPr>
            <a:r>
              <a:rPr lang="uk-UA" sz="2000" dirty="0">
                <a:latin typeface="Times New Roman" pitchFamily="18" charset="0"/>
                <a:cs typeface="Times New Roman" pitchFamily="18" charset="0"/>
              </a:rPr>
              <a:t>                                      </a:t>
            </a:r>
          </a:p>
          <a:p>
            <a:pPr marL="90488" indent="-90488" algn="just">
              <a:buNone/>
            </a:pPr>
            <a:r>
              <a:rPr lang="uk-UA" sz="2000" dirty="0">
                <a:latin typeface="Times New Roman" pitchFamily="18" charset="0"/>
                <a:cs typeface="Times New Roman" pitchFamily="18" charset="0"/>
              </a:rPr>
              <a:t>                                        Рисунок  12  Зварні шви  </a:t>
            </a:r>
            <a:r>
              <a:rPr lang="ru-RU" sz="2000" dirty="0"/>
              <a:t> </a:t>
            </a:r>
            <a:r>
              <a:rPr lang="uk-UA" sz="2000" dirty="0">
                <a:latin typeface="Times New Roman" pitchFamily="18" charset="0"/>
                <a:cs typeface="Times New Roman" pitchFamily="18" charset="0"/>
              </a:rPr>
              <a:t>     </a:t>
            </a:r>
          </a:p>
          <a:p>
            <a:endParaRPr lang="uk-UA" dirty="0"/>
          </a:p>
        </p:txBody>
      </p:sp>
      <p:pic>
        <p:nvPicPr>
          <p:cNvPr id="5" name="Рисунок 4">
            <a:extLst>
              <a:ext uri="{FF2B5EF4-FFF2-40B4-BE49-F238E27FC236}">
                <a16:creationId xmlns="" xmlns:a16="http://schemas.microsoft.com/office/drawing/2014/main" id="{F3BB6CE7-4305-4D4C-936D-4D4201AB54AE}"/>
              </a:ext>
            </a:extLst>
          </p:cNvPr>
          <p:cNvPicPr>
            <a:picLocks noChangeAspect="1"/>
          </p:cNvPicPr>
          <p:nvPr/>
        </p:nvPicPr>
        <p:blipFill>
          <a:blip r:embed="rId2"/>
          <a:stretch>
            <a:fillRect/>
          </a:stretch>
        </p:blipFill>
        <p:spPr>
          <a:xfrm>
            <a:off x="2349277" y="1922497"/>
            <a:ext cx="4848225" cy="1218472"/>
          </a:xfrm>
          <a:prstGeom prst="rect">
            <a:avLst/>
          </a:prstGeom>
        </p:spPr>
      </p:pic>
      <p:pic>
        <p:nvPicPr>
          <p:cNvPr id="7" name="Рисунок 6">
            <a:extLst>
              <a:ext uri="{FF2B5EF4-FFF2-40B4-BE49-F238E27FC236}">
                <a16:creationId xmlns="" xmlns:a16="http://schemas.microsoft.com/office/drawing/2014/main" id="{366656BF-6F5F-4EB6-A7C5-D7ABC3E1B6A9}"/>
              </a:ext>
            </a:extLst>
          </p:cNvPr>
          <p:cNvPicPr>
            <a:picLocks noChangeAspect="1"/>
          </p:cNvPicPr>
          <p:nvPr/>
        </p:nvPicPr>
        <p:blipFill>
          <a:blip r:embed="rId3"/>
          <a:stretch>
            <a:fillRect/>
          </a:stretch>
        </p:blipFill>
        <p:spPr>
          <a:xfrm>
            <a:off x="2349278" y="4005065"/>
            <a:ext cx="4848224" cy="1008112"/>
          </a:xfrm>
          <a:prstGeom prst="rect">
            <a:avLst/>
          </a:prstGeom>
        </p:spPr>
      </p:pic>
      <p:pic>
        <p:nvPicPr>
          <p:cNvPr id="8" name="Рисунок 7">
            <a:extLst>
              <a:ext uri="{FF2B5EF4-FFF2-40B4-BE49-F238E27FC236}">
                <a16:creationId xmlns="" xmlns:a16="http://schemas.microsoft.com/office/drawing/2014/main" id="{2845B8FD-DB30-4A21-A7C2-4621D9919DDD}"/>
              </a:ext>
            </a:extLst>
          </p:cNvPr>
          <p:cNvPicPr>
            <a:picLocks noChangeAspect="1"/>
          </p:cNvPicPr>
          <p:nvPr/>
        </p:nvPicPr>
        <p:blipFill>
          <a:blip r:embed="rId4"/>
          <a:stretch>
            <a:fillRect/>
          </a:stretch>
        </p:blipFill>
        <p:spPr>
          <a:xfrm>
            <a:off x="2332653" y="3068960"/>
            <a:ext cx="4936857" cy="936104"/>
          </a:xfrm>
          <a:prstGeom prst="rect">
            <a:avLst/>
          </a:prstGeom>
        </p:spPr>
      </p:pic>
      <p:pic>
        <p:nvPicPr>
          <p:cNvPr id="10" name="Рисунок 9">
            <a:extLst>
              <a:ext uri="{FF2B5EF4-FFF2-40B4-BE49-F238E27FC236}">
                <a16:creationId xmlns="" xmlns:a16="http://schemas.microsoft.com/office/drawing/2014/main" id="{B7636B8D-FCB4-42FF-A54F-0B42D3432785}"/>
              </a:ext>
            </a:extLst>
          </p:cNvPr>
          <p:cNvPicPr>
            <a:picLocks noChangeAspect="1"/>
          </p:cNvPicPr>
          <p:nvPr/>
        </p:nvPicPr>
        <p:blipFill>
          <a:blip r:embed="rId5"/>
          <a:stretch>
            <a:fillRect/>
          </a:stretch>
        </p:blipFill>
        <p:spPr>
          <a:xfrm>
            <a:off x="2349277" y="5013177"/>
            <a:ext cx="4907547" cy="936104"/>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7541C9EF-17BC-4B3B-A725-76CC1C56B683}"/>
              </a:ext>
            </a:extLst>
          </p:cNvPr>
          <p:cNvSpPr>
            <a:spLocks noGrp="1"/>
          </p:cNvSpPr>
          <p:nvPr>
            <p:ph type="title"/>
          </p:nvPr>
        </p:nvSpPr>
        <p:spPr>
          <a:xfrm>
            <a:off x="457200" y="274638"/>
            <a:ext cx="8229600" cy="1066130"/>
          </a:xfrm>
        </p:spPr>
        <p:txBody>
          <a:bodyPr/>
          <a:lstStyle/>
          <a:p>
            <a:r>
              <a:rPr lang="uk-UA" dirty="0"/>
              <a:t>Контроль якості</a:t>
            </a:r>
          </a:p>
        </p:txBody>
      </p:sp>
      <p:sp>
        <p:nvSpPr>
          <p:cNvPr id="3" name="Місце для вмісту 2">
            <a:extLst>
              <a:ext uri="{FF2B5EF4-FFF2-40B4-BE49-F238E27FC236}">
                <a16:creationId xmlns="" xmlns:a16="http://schemas.microsoft.com/office/drawing/2014/main" id="{718CEF3F-3025-4949-954B-8E365B185346}"/>
              </a:ext>
            </a:extLst>
          </p:cNvPr>
          <p:cNvSpPr>
            <a:spLocks noGrp="1"/>
          </p:cNvSpPr>
          <p:nvPr>
            <p:ph idx="1"/>
          </p:nvPr>
        </p:nvSpPr>
        <p:spPr/>
        <p:txBody>
          <a:bodyPr>
            <a:normAutofit/>
          </a:bodyPr>
          <a:lstStyle/>
          <a:p>
            <a:pPr algn="just"/>
            <a:r>
              <a:rPr lang="ru-RU" sz="2400" dirty="0" err="1">
                <a:latin typeface="Times New Roman" panose="02020603050405020304" pitchFamily="18" charset="0"/>
                <a:cs typeface="Times New Roman" panose="02020603050405020304" pitchFamily="18" charset="0"/>
              </a:rPr>
              <a:t>Дослідження</a:t>
            </a:r>
            <a:r>
              <a:rPr lang="ru-RU" sz="2400" dirty="0">
                <a:latin typeface="Times New Roman" panose="02020603050405020304" pitchFamily="18" charset="0"/>
                <a:cs typeface="Times New Roman" panose="02020603050405020304" pitchFamily="18" charset="0"/>
              </a:rPr>
              <a:t>  на </a:t>
            </a:r>
            <a:r>
              <a:rPr lang="ru-RU" sz="2400" dirty="0" err="1">
                <a:latin typeface="Times New Roman" panose="02020603050405020304" pitchFamily="18" charset="0"/>
                <a:cs typeface="Times New Roman" panose="02020603050405020304" pitchFamily="18" charset="0"/>
              </a:rPr>
              <a:t>міцність</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виконували</a:t>
            </a:r>
            <a:r>
              <a:rPr lang="ru-RU" sz="2400" dirty="0">
                <a:latin typeface="Times New Roman" panose="02020603050405020304" pitchFamily="18" charset="0"/>
                <a:cs typeface="Times New Roman" panose="02020603050405020304" pitchFamily="18" charset="0"/>
              </a:rPr>
              <a:t> на </a:t>
            </a:r>
            <a:r>
              <a:rPr lang="ru-RU" sz="2400" dirty="0" err="1">
                <a:latin typeface="Times New Roman" panose="02020603050405020304" pitchFamily="18" charset="0"/>
                <a:cs typeface="Times New Roman" panose="02020603050405020304" pitchFamily="18" charset="0"/>
              </a:rPr>
              <a:t>розривній</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машині</a:t>
            </a:r>
            <a:r>
              <a:rPr lang="ru-RU" sz="2400" dirty="0">
                <a:latin typeface="Times New Roman" panose="02020603050405020304" pitchFamily="18" charset="0"/>
                <a:cs typeface="Times New Roman" panose="02020603050405020304" pitchFamily="18" charset="0"/>
              </a:rPr>
              <a:t> шляхом </a:t>
            </a:r>
            <a:r>
              <a:rPr lang="ru-RU" sz="2400" dirty="0" err="1">
                <a:latin typeface="Times New Roman" panose="02020603050405020304" pitchFamily="18" charset="0"/>
                <a:cs typeface="Times New Roman" panose="02020603050405020304" pitchFamily="18" charset="0"/>
              </a:rPr>
              <a:t>проведення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осьового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розтягу</a:t>
            </a:r>
            <a:endParaRPr lang="ru-RU" sz="2400" dirty="0">
              <a:latin typeface="Times New Roman" panose="02020603050405020304" pitchFamily="18" charset="0"/>
              <a:cs typeface="Times New Roman" panose="02020603050405020304" pitchFamily="18" charset="0"/>
            </a:endParaRPr>
          </a:p>
          <a:p>
            <a:pPr algn="just"/>
            <a:endParaRPr lang="ru-RU" sz="2400" dirty="0">
              <a:latin typeface="Times New Roman" panose="02020603050405020304" pitchFamily="18" charset="0"/>
              <a:cs typeface="Times New Roman" panose="02020603050405020304" pitchFamily="18" charset="0"/>
            </a:endParaRPr>
          </a:p>
          <a:p>
            <a:pPr algn="just"/>
            <a:endParaRPr lang="ru-RU" sz="2400" dirty="0">
              <a:latin typeface="Times New Roman" panose="02020603050405020304" pitchFamily="18" charset="0"/>
              <a:cs typeface="Times New Roman" panose="02020603050405020304" pitchFamily="18" charset="0"/>
            </a:endParaRPr>
          </a:p>
          <a:p>
            <a:pPr algn="just"/>
            <a:endParaRPr lang="ru-RU" sz="2400" dirty="0">
              <a:latin typeface="Times New Roman" panose="02020603050405020304" pitchFamily="18" charset="0"/>
              <a:cs typeface="Times New Roman" panose="02020603050405020304" pitchFamily="18" charset="0"/>
            </a:endParaRPr>
          </a:p>
          <a:p>
            <a:pPr algn="just"/>
            <a:endParaRPr lang="ru-RU" sz="2400" dirty="0">
              <a:latin typeface="Times New Roman" panose="02020603050405020304" pitchFamily="18" charset="0"/>
              <a:cs typeface="Times New Roman" panose="02020603050405020304" pitchFamily="18" charset="0"/>
            </a:endParaRPr>
          </a:p>
          <a:p>
            <a:pPr algn="just"/>
            <a:endParaRPr lang="ru-RU" sz="2400" dirty="0">
              <a:latin typeface="Times New Roman" panose="02020603050405020304" pitchFamily="18" charset="0"/>
              <a:cs typeface="Times New Roman" panose="02020603050405020304" pitchFamily="18" charset="0"/>
            </a:endParaRPr>
          </a:p>
          <a:p>
            <a:pPr algn="just"/>
            <a:endParaRPr lang="ru-RU" sz="2400" dirty="0">
              <a:latin typeface="Times New Roman" panose="02020603050405020304" pitchFamily="18" charset="0"/>
              <a:cs typeface="Times New Roman" panose="02020603050405020304" pitchFamily="18" charset="0"/>
            </a:endParaRPr>
          </a:p>
          <a:p>
            <a:pPr algn="just"/>
            <a:endParaRPr lang="ru-RU" sz="2400" dirty="0">
              <a:latin typeface="Times New Roman" panose="02020603050405020304" pitchFamily="18" charset="0"/>
              <a:cs typeface="Times New Roman" panose="02020603050405020304" pitchFamily="18" charset="0"/>
            </a:endParaRPr>
          </a:p>
          <a:p>
            <a:pPr algn="just"/>
            <a:r>
              <a:rPr lang="ru-RU" sz="2400" dirty="0">
                <a:latin typeface="Times New Roman" panose="02020603050405020304" pitchFamily="18" charset="0"/>
                <a:cs typeface="Times New Roman" panose="02020603050405020304" pitchFamily="18" charset="0"/>
              </a:rPr>
              <a:t>           Рисунок 13. </a:t>
            </a:r>
            <a:r>
              <a:rPr lang="ru-RU" sz="2400" dirty="0" err="1">
                <a:latin typeface="Times New Roman" panose="02020603050405020304" pitchFamily="18" charset="0"/>
                <a:cs typeface="Times New Roman" panose="02020603050405020304" pitchFamily="18" charset="0"/>
              </a:rPr>
              <a:t>Дослідження</a:t>
            </a:r>
            <a:r>
              <a:rPr lang="ru-RU" sz="2400" dirty="0">
                <a:latin typeface="Times New Roman" panose="02020603050405020304" pitchFamily="18" charset="0"/>
                <a:cs typeface="Times New Roman" panose="02020603050405020304" pitchFamily="18" charset="0"/>
              </a:rPr>
              <a:t> на </a:t>
            </a:r>
            <a:r>
              <a:rPr lang="ru-RU" sz="2400" dirty="0" err="1">
                <a:latin typeface="Times New Roman" panose="02020603050405020304" pitchFamily="18" charset="0"/>
                <a:cs typeface="Times New Roman" panose="02020603050405020304" pitchFamily="18" charset="0"/>
              </a:rPr>
              <a:t>міцність</a:t>
            </a:r>
            <a:r>
              <a:rPr lang="ru-RU" sz="2400" dirty="0">
                <a:latin typeface="Times New Roman" panose="02020603050405020304" pitchFamily="18" charset="0"/>
                <a:cs typeface="Times New Roman" panose="02020603050405020304" pitchFamily="18" charset="0"/>
              </a:rPr>
              <a:t> </a:t>
            </a:r>
            <a:endParaRPr lang="uk-UA" sz="2400" dirty="0">
              <a:latin typeface="Times New Roman" panose="02020603050405020304" pitchFamily="18" charset="0"/>
              <a:cs typeface="Times New Roman" panose="02020603050405020304" pitchFamily="18" charset="0"/>
            </a:endParaRPr>
          </a:p>
        </p:txBody>
      </p:sp>
      <p:pic>
        <p:nvPicPr>
          <p:cNvPr id="2050" name="Picture 2">
            <a:extLst>
              <a:ext uri="{FF2B5EF4-FFF2-40B4-BE49-F238E27FC236}">
                <a16:creationId xmlns="" xmlns:a16="http://schemas.microsoft.com/office/drawing/2014/main" id="{C49337FC-473A-4A3E-ACCE-7F0E8A1CBAC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736" y="2708920"/>
            <a:ext cx="4464495" cy="2827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903212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54098"/>
          </a:xfrm>
        </p:spPr>
        <p:txBody>
          <a:bodyPr>
            <a:normAutofit/>
          </a:bodyPr>
          <a:lstStyle/>
          <a:p>
            <a:r>
              <a:rPr lang="uk-UA" sz="3200" b="1" dirty="0">
                <a:latin typeface="Times New Roman" pitchFamily="18" charset="0"/>
                <a:cs typeface="Times New Roman" pitchFamily="18" charset="0"/>
              </a:rPr>
              <a:t>ТЕХНОЛОГІЧНІ ПАРАМЕТРИ ПРОЦЕСУ ЗВАРЮВАННЯ ТЕРТЯМ  </a:t>
            </a:r>
          </a:p>
        </p:txBody>
      </p:sp>
      <p:sp>
        <p:nvSpPr>
          <p:cNvPr id="3" name="Содержимое 2"/>
          <p:cNvSpPr>
            <a:spLocks noGrp="1"/>
          </p:cNvSpPr>
          <p:nvPr>
            <p:ph idx="1"/>
          </p:nvPr>
        </p:nvSpPr>
        <p:spPr/>
        <p:txBody>
          <a:bodyPr>
            <a:normAutofit/>
          </a:bodyPr>
          <a:lstStyle/>
          <a:p>
            <a:pPr algn="just"/>
            <a:r>
              <a:rPr lang="ru-RU" sz="2800" dirty="0">
                <a:latin typeface="Times New Roman" pitchFamily="18" charset="0"/>
                <a:cs typeface="Times New Roman" pitchFamily="18" charset="0"/>
              </a:rPr>
              <a:t> </a:t>
            </a:r>
            <a:r>
              <a:rPr lang="ru-RU" sz="2800" dirty="0" err="1">
                <a:latin typeface="Times New Roman" pitchFamily="18" charset="0"/>
                <a:cs typeface="Times New Roman" pitchFamily="18" charset="0"/>
              </a:rPr>
              <a:t>Технологічні</a:t>
            </a:r>
            <a:r>
              <a:rPr lang="ru-RU" sz="2800" dirty="0">
                <a:latin typeface="Times New Roman" pitchFamily="18" charset="0"/>
                <a:cs typeface="Times New Roman" pitchFamily="18" charset="0"/>
              </a:rPr>
              <a:t> </a:t>
            </a:r>
            <a:r>
              <a:rPr lang="ru-RU" sz="2800" dirty="0" err="1">
                <a:latin typeface="Times New Roman" pitchFamily="18" charset="0"/>
                <a:cs typeface="Times New Roman" pitchFamily="18" charset="0"/>
              </a:rPr>
              <a:t>параметри</a:t>
            </a:r>
            <a:r>
              <a:rPr lang="ru-RU" sz="2800" dirty="0">
                <a:latin typeface="Times New Roman" pitchFamily="18" charset="0"/>
                <a:cs typeface="Times New Roman" pitchFamily="18" charset="0"/>
              </a:rPr>
              <a:t> </a:t>
            </a:r>
            <a:r>
              <a:rPr lang="ru-RU" sz="2800" dirty="0" err="1">
                <a:latin typeface="Times New Roman" pitchFamily="18" charset="0"/>
                <a:cs typeface="Times New Roman" pitchFamily="18" charset="0"/>
              </a:rPr>
              <a:t>процесу</a:t>
            </a:r>
            <a:r>
              <a:rPr lang="ru-RU" sz="2800" dirty="0">
                <a:latin typeface="Times New Roman" pitchFamily="18" charset="0"/>
                <a:cs typeface="Times New Roman" pitchFamily="18" charset="0"/>
              </a:rPr>
              <a:t> </a:t>
            </a:r>
            <a:r>
              <a:rPr lang="ru-RU" sz="2800" dirty="0" err="1">
                <a:latin typeface="Times New Roman" pitchFamily="18" charset="0"/>
                <a:cs typeface="Times New Roman" pitchFamily="18" charset="0"/>
              </a:rPr>
              <a:t>зварювання</a:t>
            </a:r>
            <a:r>
              <a:rPr lang="ru-RU" sz="2800" dirty="0">
                <a:latin typeface="Times New Roman" pitchFamily="18" charset="0"/>
                <a:cs typeface="Times New Roman" pitchFamily="18" charset="0"/>
              </a:rPr>
              <a:t> представлено в </a:t>
            </a:r>
            <a:r>
              <a:rPr lang="ru-RU" sz="2800" dirty="0" err="1">
                <a:latin typeface="Times New Roman" pitchFamily="18" charset="0"/>
                <a:cs typeface="Times New Roman" pitchFamily="18" charset="0"/>
              </a:rPr>
              <a:t>таблиці</a:t>
            </a:r>
            <a:r>
              <a:rPr lang="ru-RU" sz="2800" dirty="0">
                <a:latin typeface="Times New Roman" pitchFamily="18" charset="0"/>
                <a:cs typeface="Times New Roman" pitchFamily="18" charset="0"/>
              </a:rPr>
              <a:t> 3. </a:t>
            </a:r>
            <a:endParaRPr lang="uk-UA" dirty="0">
              <a:latin typeface="Times New Roman" pitchFamily="18" charset="0"/>
              <a:cs typeface="Times New Roman" pitchFamily="18" charset="0"/>
            </a:endParaRPr>
          </a:p>
          <a:p>
            <a:endParaRPr lang="uk-UA" dirty="0"/>
          </a:p>
        </p:txBody>
      </p:sp>
      <p:graphicFrame>
        <p:nvGraphicFramePr>
          <p:cNvPr id="5" name="Таблиця 4">
            <a:extLst>
              <a:ext uri="{FF2B5EF4-FFF2-40B4-BE49-F238E27FC236}">
                <a16:creationId xmlns="" xmlns:a16="http://schemas.microsoft.com/office/drawing/2014/main" id="{3777B09E-1E50-43F1-B777-F1D627FA9AB1}"/>
              </a:ext>
            </a:extLst>
          </p:cNvPr>
          <p:cNvGraphicFramePr>
            <a:graphicFrameLocks noGrp="1"/>
          </p:cNvGraphicFramePr>
          <p:nvPr>
            <p:extLst>
              <p:ext uri="{D42A27DB-BD31-4B8C-83A1-F6EECF244321}">
                <p14:modId xmlns:p14="http://schemas.microsoft.com/office/powerpoint/2010/main" val="2966609228"/>
              </p:ext>
            </p:extLst>
          </p:nvPr>
        </p:nvGraphicFramePr>
        <p:xfrm>
          <a:off x="2051720" y="2605310"/>
          <a:ext cx="5184574" cy="2409290"/>
        </p:xfrm>
        <a:graphic>
          <a:graphicData uri="http://schemas.openxmlformats.org/drawingml/2006/table">
            <a:tbl>
              <a:tblPr firstRow="1" firstCol="1" bandRow="1" bandCol="1">
                <a:tableStyleId>{5C22544A-7EE6-4342-B048-85BDC9FD1C3A}</a:tableStyleId>
              </a:tblPr>
              <a:tblGrid>
                <a:gridCol w="371649">
                  <a:extLst>
                    <a:ext uri="{9D8B030D-6E8A-4147-A177-3AD203B41FA5}">
                      <a16:colId xmlns="" xmlns:a16="http://schemas.microsoft.com/office/drawing/2014/main" val="3589877522"/>
                    </a:ext>
                  </a:extLst>
                </a:gridCol>
                <a:gridCol w="2200882">
                  <a:extLst>
                    <a:ext uri="{9D8B030D-6E8A-4147-A177-3AD203B41FA5}">
                      <a16:colId xmlns="" xmlns:a16="http://schemas.microsoft.com/office/drawing/2014/main" val="4277305638"/>
                    </a:ext>
                  </a:extLst>
                </a:gridCol>
                <a:gridCol w="1502650">
                  <a:extLst>
                    <a:ext uri="{9D8B030D-6E8A-4147-A177-3AD203B41FA5}">
                      <a16:colId xmlns="" xmlns:a16="http://schemas.microsoft.com/office/drawing/2014/main" val="2475901357"/>
                    </a:ext>
                  </a:extLst>
                </a:gridCol>
                <a:gridCol w="1109393">
                  <a:extLst>
                    <a:ext uri="{9D8B030D-6E8A-4147-A177-3AD203B41FA5}">
                      <a16:colId xmlns="" xmlns:a16="http://schemas.microsoft.com/office/drawing/2014/main" val="892891736"/>
                    </a:ext>
                  </a:extLst>
                </a:gridCol>
              </a:tblGrid>
              <a:tr h="463650">
                <a:tc>
                  <a:txBody>
                    <a:bodyPr/>
                    <a:lstStyle/>
                    <a:p>
                      <a:pPr algn="ctr">
                        <a:spcAft>
                          <a:spcPts val="0"/>
                        </a:spcAft>
                      </a:pPr>
                      <a:r>
                        <a:rPr lang="ru-RU" sz="1200">
                          <a:effectLst/>
                        </a:rPr>
                        <a:t>№</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pPr>
                      <a:r>
                        <a:rPr lang="ru-RU" sz="1200">
                          <a:effectLst/>
                        </a:rPr>
                        <a:t>Показники</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200">
                          <a:effectLst/>
                        </a:rPr>
                        <a:t>Одиниці</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200">
                          <a:effectLst/>
                        </a:rPr>
                        <a:t>Значення</a:t>
                      </a:r>
                      <a:endParaRPr lang="uk-UA" sz="1200">
                        <a:effectLst/>
                        <a:latin typeface="Times New Roman" panose="02020603050405020304" pitchFamily="18" charset="0"/>
                        <a:ea typeface="Times New Roman" panose="02020603050405020304" pitchFamily="18" charset="0"/>
                      </a:endParaRPr>
                    </a:p>
                  </a:txBody>
                  <a:tcPr marL="25400" marR="25400" marT="0" marB="0"/>
                </a:tc>
                <a:extLst>
                  <a:ext uri="{0D108BD9-81ED-4DB2-BD59-A6C34878D82A}">
                    <a16:rowId xmlns="" xmlns:a16="http://schemas.microsoft.com/office/drawing/2014/main" val="3347147271"/>
                  </a:ext>
                </a:extLst>
              </a:tr>
              <a:tr h="309245">
                <a:tc>
                  <a:txBody>
                    <a:bodyPr/>
                    <a:lstStyle/>
                    <a:p>
                      <a:pP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200">
                          <a:effectLst/>
                        </a:rPr>
                        <a:t>    1</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200">
                          <a:effectLst/>
                        </a:rPr>
                        <a:t>Тривалість циклу зварювання</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marL="540385" algn="just">
                        <a:lnSpc>
                          <a:spcPct val="140000"/>
                        </a:lnSpc>
                        <a:spcAft>
                          <a:spcPts val="0"/>
                        </a:spcAft>
                      </a:pPr>
                      <a:r>
                        <a:rPr lang="uk-UA" sz="1200" dirty="0">
                          <a:effectLst/>
                        </a:rPr>
                        <a:t>   </a:t>
                      </a:r>
                      <a:r>
                        <a:rPr lang="x-none" sz="1200" dirty="0">
                          <a:effectLst/>
                        </a:rPr>
                        <a:t>с</a:t>
                      </a:r>
                      <a:endParaRPr lang="uk-UA" sz="1000" b="1" dirty="0">
                        <a:effectLst/>
                        <a:latin typeface="Times New Roman" panose="02020603050405020304" pitchFamily="18" charset="0"/>
                      </a:endParaRPr>
                    </a:p>
                  </a:txBody>
                  <a:tcPr marL="25400" marR="25400" marT="0" marB="0"/>
                </a:tc>
                <a:tc>
                  <a:txBody>
                    <a:bodyPr/>
                    <a:lstStyle/>
                    <a:p>
                      <a:pPr marL="540385" algn="just">
                        <a:lnSpc>
                          <a:spcPct val="140000"/>
                        </a:lnSpc>
                        <a:spcAft>
                          <a:spcPts val="0"/>
                        </a:spcAft>
                      </a:pPr>
                      <a:r>
                        <a:rPr lang="uk-UA" sz="1200" dirty="0">
                          <a:effectLst/>
                        </a:rPr>
                        <a:t>60</a:t>
                      </a:r>
                      <a:r>
                        <a:rPr lang="x-none" sz="1200" dirty="0">
                          <a:effectLst/>
                        </a:rPr>
                        <a:t>         </a:t>
                      </a:r>
                      <a:endParaRPr lang="uk-UA" sz="1000" b="1" dirty="0">
                        <a:effectLst/>
                        <a:latin typeface="Times New Roman" panose="02020603050405020304" pitchFamily="18" charset="0"/>
                      </a:endParaRPr>
                    </a:p>
                  </a:txBody>
                  <a:tcPr marL="25400" marR="25400" marT="0" marB="0"/>
                </a:tc>
                <a:extLst>
                  <a:ext uri="{0D108BD9-81ED-4DB2-BD59-A6C34878D82A}">
                    <a16:rowId xmlns="" xmlns:a16="http://schemas.microsoft.com/office/drawing/2014/main" val="2412953962"/>
                  </a:ext>
                </a:extLst>
              </a:tr>
              <a:tr h="358775">
                <a:tc>
                  <a:txBody>
                    <a:bodyPr/>
                    <a:lstStyle/>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200">
                          <a:effectLst/>
                        </a:rPr>
                        <a:t>2</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200">
                          <a:effectLst/>
                        </a:rPr>
                        <a:t>                Час тертя </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pPr>
                      <a:r>
                        <a:rPr lang="ru-RU" sz="1200" spc="-45">
                          <a:effectLst/>
                        </a:rPr>
                        <a:t>с</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just">
                        <a:spcAft>
                          <a:spcPts val="0"/>
                        </a:spcAft>
                      </a:pPr>
                      <a:r>
                        <a:rPr lang="ru-RU" sz="1200" spc="-45" dirty="0">
                          <a:effectLst/>
                        </a:rPr>
                        <a:t>                  30</a:t>
                      </a:r>
                      <a:endParaRPr lang="uk-UA" sz="1200" dirty="0">
                        <a:effectLst/>
                        <a:latin typeface="Times New Roman" panose="02020603050405020304" pitchFamily="18" charset="0"/>
                        <a:ea typeface="Times New Roman" panose="02020603050405020304" pitchFamily="18" charset="0"/>
                      </a:endParaRPr>
                    </a:p>
                  </a:txBody>
                  <a:tcPr marL="25400" marR="25400" marT="0" marB="0"/>
                </a:tc>
                <a:extLst>
                  <a:ext uri="{0D108BD9-81ED-4DB2-BD59-A6C34878D82A}">
                    <a16:rowId xmlns="" xmlns:a16="http://schemas.microsoft.com/office/drawing/2014/main" val="2965756580"/>
                  </a:ext>
                </a:extLst>
              </a:tr>
              <a:tr h="319405">
                <a:tc>
                  <a:txBody>
                    <a:bodyPr/>
                    <a:lstStyle/>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200">
                          <a:effectLst/>
                        </a:rPr>
                        <a:t>3</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200">
                          <a:effectLst/>
                        </a:rPr>
                        <a:t>            Час оброблення</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pPr>
                      <a:r>
                        <a:rPr lang="ru-RU" sz="1200" spc="-45">
                          <a:effectLst/>
                        </a:rPr>
                        <a:t>с</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just">
                        <a:spcAft>
                          <a:spcPts val="0"/>
                        </a:spcAft>
                      </a:pPr>
                      <a:r>
                        <a:rPr lang="ru-RU" sz="1200" spc="-45" dirty="0">
                          <a:effectLst/>
                        </a:rPr>
                        <a:t>                  20</a:t>
                      </a:r>
                      <a:endParaRPr lang="uk-UA" sz="1200" dirty="0">
                        <a:effectLst/>
                        <a:latin typeface="Times New Roman" panose="02020603050405020304" pitchFamily="18" charset="0"/>
                        <a:ea typeface="Times New Roman" panose="02020603050405020304" pitchFamily="18" charset="0"/>
                      </a:endParaRPr>
                    </a:p>
                  </a:txBody>
                  <a:tcPr marL="25400" marR="25400" marT="0" marB="0"/>
                </a:tc>
                <a:extLst>
                  <a:ext uri="{0D108BD9-81ED-4DB2-BD59-A6C34878D82A}">
                    <a16:rowId xmlns="" xmlns:a16="http://schemas.microsoft.com/office/drawing/2014/main" val="4252619912"/>
                  </a:ext>
                </a:extLst>
              </a:tr>
              <a:tr h="319405">
                <a:tc>
                  <a:txBody>
                    <a:bodyPr/>
                    <a:lstStyle/>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200">
                          <a:effectLst/>
                        </a:rPr>
                        <a:t>4</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200">
                          <a:effectLst/>
                        </a:rPr>
                        <a:t>Час охолодження</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spcAft>
                          <a:spcPts val="0"/>
                        </a:spcAft>
                      </a:pPr>
                      <a:r>
                        <a:rPr lang="ru-RU" sz="1200" dirty="0">
                          <a:effectLst/>
                        </a:rPr>
                        <a:t>                    с</a:t>
                      </a:r>
                      <a:endParaRPr lang="uk-UA" sz="1200" dirty="0">
                        <a:effectLst/>
                        <a:latin typeface="Times New Roman" panose="02020603050405020304" pitchFamily="18" charset="0"/>
                        <a:ea typeface="Times New Roman" panose="02020603050405020304" pitchFamily="18" charset="0"/>
                      </a:endParaRPr>
                    </a:p>
                  </a:txBody>
                  <a:tcPr marL="25400" marR="25400" marT="0" marB="0"/>
                </a:tc>
                <a:tc>
                  <a:txBody>
                    <a:bodyPr/>
                    <a:lstStyle/>
                    <a:p>
                      <a:pPr algn="just">
                        <a:spcAft>
                          <a:spcPts val="0"/>
                        </a:spcAft>
                      </a:pPr>
                      <a:r>
                        <a:rPr lang="ru-RU" sz="1200" spc="-45" dirty="0">
                          <a:effectLst/>
                        </a:rPr>
                        <a:t>                  10</a:t>
                      </a:r>
                      <a:endParaRPr lang="uk-UA" sz="1200" dirty="0">
                        <a:effectLst/>
                        <a:latin typeface="Times New Roman" panose="02020603050405020304" pitchFamily="18" charset="0"/>
                        <a:ea typeface="Times New Roman" panose="02020603050405020304" pitchFamily="18" charset="0"/>
                      </a:endParaRPr>
                    </a:p>
                  </a:txBody>
                  <a:tcPr marL="25400" marR="25400" marT="0" marB="0"/>
                </a:tc>
                <a:extLst>
                  <a:ext uri="{0D108BD9-81ED-4DB2-BD59-A6C34878D82A}">
                    <a16:rowId xmlns="" xmlns:a16="http://schemas.microsoft.com/office/drawing/2014/main" val="2825857244"/>
                  </a:ext>
                </a:extLst>
              </a:tr>
              <a:tr h="319405">
                <a:tc>
                  <a:txBody>
                    <a:bodyPr/>
                    <a:lstStyle/>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200">
                          <a:effectLst/>
                        </a:rPr>
                        <a:t>5</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200">
                          <a:effectLst/>
                        </a:rPr>
                        <a:t>Величина осадження</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pPr>
                      <a:r>
                        <a:rPr lang="ru-RU" sz="1200">
                          <a:effectLst/>
                        </a:rPr>
                        <a:t>мм</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just">
                        <a:spcAft>
                          <a:spcPts val="0"/>
                        </a:spcAft>
                      </a:pPr>
                      <a:r>
                        <a:rPr lang="ru-RU" sz="1200" spc="-45" dirty="0">
                          <a:effectLst/>
                        </a:rPr>
                        <a:t>                 2,4</a:t>
                      </a:r>
                      <a:endParaRPr lang="uk-UA" sz="1200" dirty="0">
                        <a:effectLst/>
                        <a:latin typeface="Times New Roman" panose="02020603050405020304" pitchFamily="18" charset="0"/>
                        <a:ea typeface="Times New Roman" panose="02020603050405020304" pitchFamily="18" charset="0"/>
                      </a:endParaRPr>
                    </a:p>
                  </a:txBody>
                  <a:tcPr marL="25400" marR="25400" marT="0" marB="0"/>
                </a:tc>
                <a:extLst>
                  <a:ext uri="{0D108BD9-81ED-4DB2-BD59-A6C34878D82A}">
                    <a16:rowId xmlns="" xmlns:a16="http://schemas.microsoft.com/office/drawing/2014/main" val="2350172763"/>
                  </a:ext>
                </a:extLst>
              </a:tr>
              <a:tr h="319405">
                <a:tc>
                  <a:txBody>
                    <a:bodyPr/>
                    <a:lstStyle/>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200">
                          <a:effectLst/>
                        </a:rPr>
                        <a:t>6</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200">
                          <a:effectLst/>
                        </a:rPr>
                        <a:t>Швидкість обертання</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pPr>
                      <a:r>
                        <a:rPr lang="ru-RU" sz="1200">
                          <a:effectLst/>
                        </a:rPr>
                        <a:t>об</a:t>
                      </a:r>
                      <a:r>
                        <a:rPr lang="en-US" sz="1200">
                          <a:effectLst/>
                        </a:rPr>
                        <a:t>/</a:t>
                      </a:r>
                      <a:r>
                        <a:rPr lang="ru-RU" sz="1200">
                          <a:effectLst/>
                        </a:rPr>
                        <a:t>хв</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just">
                        <a:spcAft>
                          <a:spcPts val="0"/>
                        </a:spcAft>
                      </a:pPr>
                      <a:r>
                        <a:rPr lang="ru-RU" sz="1200" spc="-45" dirty="0">
                          <a:effectLst/>
                        </a:rPr>
                        <a:t>                 </a:t>
                      </a:r>
                      <a:r>
                        <a:rPr lang="ru-RU" sz="1200" spc="-45" dirty="0" smtClean="0">
                          <a:effectLst/>
                        </a:rPr>
                        <a:t>630</a:t>
                      </a:r>
                      <a:endParaRPr lang="uk-UA" sz="1200" dirty="0">
                        <a:effectLst/>
                        <a:latin typeface="Times New Roman" panose="02020603050405020304" pitchFamily="18" charset="0"/>
                        <a:ea typeface="Times New Roman" panose="02020603050405020304" pitchFamily="18" charset="0"/>
                      </a:endParaRPr>
                    </a:p>
                  </a:txBody>
                  <a:tcPr marL="25400" marR="25400" marT="0" marB="0"/>
                </a:tc>
                <a:extLst>
                  <a:ext uri="{0D108BD9-81ED-4DB2-BD59-A6C34878D82A}">
                    <a16:rowId xmlns="" xmlns:a16="http://schemas.microsoft.com/office/drawing/2014/main" val="590864322"/>
                  </a:ext>
                </a:extLst>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066130"/>
          </a:xfrm>
        </p:spPr>
        <p:txBody>
          <a:bodyPr>
            <a:normAutofit fontScale="90000"/>
          </a:bodyPr>
          <a:lstStyle/>
          <a:p>
            <a:pPr lvl="0"/>
            <a:r>
              <a:rPr lang="uk-UA" sz="3600" b="1" dirty="0">
                <a:latin typeface="Times New Roman" pitchFamily="18" charset="0"/>
                <a:cs typeface="Times New Roman" pitchFamily="18" charset="0"/>
              </a:rPr>
              <a:t/>
            </a:r>
            <a:br>
              <a:rPr lang="uk-UA" sz="3600" b="1" dirty="0">
                <a:latin typeface="Times New Roman" pitchFamily="18" charset="0"/>
                <a:cs typeface="Times New Roman" pitchFamily="18" charset="0"/>
              </a:rPr>
            </a:br>
            <a:r>
              <a:rPr lang="uk-UA" sz="3600" b="1" dirty="0">
                <a:latin typeface="Times New Roman" pitchFamily="18" charset="0"/>
                <a:cs typeface="Times New Roman" pitchFamily="18" charset="0"/>
              </a:rPr>
              <a:t>РЕКОМЕНДАЦІЇ ДЛЯ  ВИКОРИСТАННЯ РЕЗУЛЬТАТІВ ДОСЛІДЖЕНЬ </a:t>
            </a:r>
            <a:r>
              <a:rPr lang="uk-UA" dirty="0"/>
              <a:t/>
            </a:r>
            <a:br>
              <a:rPr lang="uk-UA" dirty="0"/>
            </a:br>
            <a:endParaRPr lang="uk-UA" dirty="0"/>
          </a:p>
        </p:txBody>
      </p:sp>
      <p:sp>
        <p:nvSpPr>
          <p:cNvPr id="3" name="Содержимое 2"/>
          <p:cNvSpPr>
            <a:spLocks noGrp="1"/>
          </p:cNvSpPr>
          <p:nvPr>
            <p:ph idx="1"/>
          </p:nvPr>
        </p:nvSpPr>
        <p:spPr>
          <a:xfrm>
            <a:off x="457200" y="1340768"/>
            <a:ext cx="8229600" cy="5231504"/>
          </a:xfrm>
        </p:spPr>
        <p:txBody>
          <a:bodyPr>
            <a:normAutofit/>
          </a:bodyPr>
          <a:lstStyle/>
          <a:p>
            <a:pPr algn="just"/>
            <a:r>
              <a:rPr lang="uk-UA" sz="2000" dirty="0">
                <a:latin typeface="Times New Roman" pitchFamily="18" charset="0"/>
                <a:cs typeface="Times New Roman" pitchFamily="18" charset="0"/>
              </a:rPr>
              <a:t>Розроблено технологію  зварювання різнорідних матеріалів. Технологія передбачає виготовлення заготовок  за допомогою 3Д друку з подальшим зварюванням за допомогою способу тертям.</a:t>
            </a:r>
          </a:p>
          <a:p>
            <a:pPr algn="just"/>
            <a:r>
              <a:rPr lang="uk-UA" sz="2000" dirty="0">
                <a:latin typeface="Times New Roman" pitchFamily="18" charset="0"/>
                <a:cs typeface="Times New Roman" pitchFamily="18" charset="0"/>
              </a:rPr>
              <a:t> Основні технологічні операції наступні</a:t>
            </a:r>
            <a:r>
              <a:rPr lang="en-US" sz="2000" dirty="0">
                <a:latin typeface="Times New Roman" pitchFamily="18" charset="0"/>
                <a:cs typeface="Times New Roman" pitchFamily="18" charset="0"/>
              </a:rPr>
              <a:t>: </a:t>
            </a:r>
            <a:r>
              <a:rPr lang="uk-UA" sz="2000" dirty="0">
                <a:latin typeface="Times New Roman" pitchFamily="18" charset="0"/>
                <a:cs typeface="Times New Roman" pitchFamily="18" charset="0"/>
              </a:rPr>
              <a:t>проектування моделі за допомогою </a:t>
            </a:r>
            <a:r>
              <a:rPr lang="en-US" sz="2000" dirty="0">
                <a:latin typeface="Times New Roman" pitchFamily="18" charset="0"/>
                <a:cs typeface="Times New Roman" pitchFamily="18" charset="0"/>
              </a:rPr>
              <a:t>CAD</a:t>
            </a:r>
            <a:r>
              <a:rPr lang="uk-UA" sz="2000" dirty="0">
                <a:latin typeface="Times New Roman" pitchFamily="18" charset="0"/>
                <a:cs typeface="Times New Roman" pitchFamily="18" charset="0"/>
              </a:rPr>
              <a:t> методів, процесу підготовки до 3Д друку, 3Ддрук, виконання підготовчих робіт до зварювання, процес зварювання, контроль якості готового виробу. Схему технологічного процесу представлено на рисунку.  </a:t>
            </a:r>
          </a:p>
          <a:p>
            <a:pPr marL="0" indent="0" algn="just">
              <a:buNone/>
            </a:pPr>
            <a:endParaRPr lang="uk-UA" sz="2000" dirty="0">
              <a:latin typeface="Times New Roman" pitchFamily="18" charset="0"/>
              <a:cs typeface="Times New Roman" pitchFamily="18" charset="0"/>
            </a:endParaRPr>
          </a:p>
          <a:p>
            <a:pPr algn="just"/>
            <a:endParaRPr lang="uk-UA" sz="2000" dirty="0">
              <a:latin typeface="Times New Roman" pitchFamily="18" charset="0"/>
              <a:cs typeface="Times New Roman" pitchFamily="18" charset="0"/>
            </a:endParaRPr>
          </a:p>
          <a:p>
            <a:pPr algn="just"/>
            <a:endParaRPr lang="uk-UA" sz="2000" dirty="0">
              <a:latin typeface="Times New Roman" pitchFamily="18" charset="0"/>
              <a:cs typeface="Times New Roman" pitchFamily="18" charset="0"/>
            </a:endParaRPr>
          </a:p>
          <a:p>
            <a:pPr algn="just"/>
            <a:endParaRPr lang="uk-UA" sz="2000" dirty="0">
              <a:latin typeface="Times New Roman" pitchFamily="18" charset="0"/>
              <a:cs typeface="Times New Roman" pitchFamily="18" charset="0"/>
            </a:endParaRPr>
          </a:p>
          <a:p>
            <a:pPr algn="just"/>
            <a:r>
              <a:rPr lang="uk-UA" sz="2000" dirty="0">
                <a:latin typeface="Times New Roman" pitchFamily="18" charset="0"/>
                <a:cs typeface="Times New Roman" pitchFamily="18" charset="0"/>
              </a:rPr>
              <a:t>Рисунок 12- Схема технологічного процесу зварювання різнорідних матеріалів</a:t>
            </a:r>
          </a:p>
          <a:p>
            <a:pPr algn="just"/>
            <a:r>
              <a:rPr lang="uk-UA" sz="2000" dirty="0"/>
              <a:t> </a:t>
            </a:r>
          </a:p>
          <a:p>
            <a:endParaRPr lang="uk-UA" sz="2000" dirty="0">
              <a:latin typeface="Times New Roman" pitchFamily="18" charset="0"/>
              <a:cs typeface="Times New Roman" pitchFamily="18" charset="0"/>
            </a:endParaRPr>
          </a:p>
        </p:txBody>
      </p:sp>
      <p:pic>
        <p:nvPicPr>
          <p:cNvPr id="4" name="Рисунок 3">
            <a:extLst>
              <a:ext uri="{FF2B5EF4-FFF2-40B4-BE49-F238E27FC236}">
                <a16:creationId xmlns="" xmlns:a16="http://schemas.microsoft.com/office/drawing/2014/main" id="{2C492E82-F485-44DB-AFE2-EFFDB579A387}"/>
              </a:ext>
            </a:extLst>
          </p:cNvPr>
          <p:cNvPicPr>
            <a:picLocks noChangeAspect="1"/>
          </p:cNvPicPr>
          <p:nvPr/>
        </p:nvPicPr>
        <p:blipFill>
          <a:blip r:embed="rId2"/>
          <a:stretch>
            <a:fillRect/>
          </a:stretch>
        </p:blipFill>
        <p:spPr>
          <a:xfrm>
            <a:off x="1743428" y="4293096"/>
            <a:ext cx="5657143" cy="964704"/>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54032"/>
          </a:xfrm>
        </p:spPr>
        <p:txBody>
          <a:bodyPr>
            <a:normAutofit fontScale="90000"/>
          </a:bodyPr>
          <a:lstStyle/>
          <a:p>
            <a:r>
              <a:rPr lang="uk-UA" dirty="0">
                <a:latin typeface="Times New Roman" pitchFamily="18" charset="0"/>
                <a:cs typeface="Times New Roman" pitchFamily="18" charset="0"/>
              </a:rPr>
              <a:t>Постановка завдання</a:t>
            </a:r>
          </a:p>
        </p:txBody>
      </p:sp>
      <p:sp>
        <p:nvSpPr>
          <p:cNvPr id="3" name="Содержимое 2"/>
          <p:cNvSpPr>
            <a:spLocks noGrp="1"/>
          </p:cNvSpPr>
          <p:nvPr>
            <p:ph idx="1"/>
          </p:nvPr>
        </p:nvSpPr>
        <p:spPr>
          <a:xfrm>
            <a:off x="457200" y="1000108"/>
            <a:ext cx="8229600" cy="5429288"/>
          </a:xfrm>
        </p:spPr>
        <p:txBody>
          <a:bodyPr>
            <a:normAutofit fontScale="47500" lnSpcReduction="20000"/>
          </a:bodyPr>
          <a:lstStyle/>
          <a:p>
            <a:pPr algn="just"/>
            <a:r>
              <a:rPr lang="uk-UA" sz="3800" b="1" dirty="0">
                <a:latin typeface="Times New Roman" pitchFamily="18" charset="0"/>
                <a:cs typeface="Times New Roman" pitchFamily="18" charset="0"/>
              </a:rPr>
              <a:t>Об’єкт дослідження</a:t>
            </a:r>
            <a:r>
              <a:rPr lang="uk-UA" sz="3800" dirty="0">
                <a:latin typeface="Times New Roman" pitchFamily="18" charset="0"/>
                <a:cs typeface="Times New Roman" pitchFamily="18" charset="0"/>
              </a:rPr>
              <a:t> – процес зварювання різнорідних полімерних матеріалів.</a:t>
            </a:r>
          </a:p>
          <a:p>
            <a:pPr algn="just"/>
            <a:r>
              <a:rPr lang="uk-UA" sz="3800" b="1" dirty="0">
                <a:latin typeface="Times New Roman" pitchFamily="18" charset="0"/>
                <a:cs typeface="Times New Roman" pitchFamily="18" charset="0"/>
              </a:rPr>
              <a:t>Предмет дослідження</a:t>
            </a:r>
            <a:r>
              <a:rPr lang="uk-UA" sz="3800" dirty="0">
                <a:latin typeface="Times New Roman" pitchFamily="18" charset="0"/>
                <a:cs typeface="Times New Roman" pitchFamily="18" charset="0"/>
              </a:rPr>
              <a:t> – </a:t>
            </a:r>
            <a:r>
              <a:rPr lang="ru-RU" sz="3800" dirty="0">
                <a:latin typeface="Times New Roman" pitchFamily="18" charset="0"/>
                <a:cs typeface="Times New Roman" pitchFamily="18" charset="0"/>
              </a:rPr>
              <a:t> </a:t>
            </a:r>
            <a:r>
              <a:rPr lang="ru-RU" sz="3800" dirty="0" err="1">
                <a:latin typeface="Times New Roman" pitchFamily="18" charset="0"/>
                <a:cs typeface="Times New Roman" pitchFamily="18" charset="0"/>
              </a:rPr>
              <a:t>способи</a:t>
            </a:r>
            <a:r>
              <a:rPr lang="ru-RU" sz="3800" dirty="0">
                <a:latin typeface="Times New Roman" pitchFamily="18" charset="0"/>
                <a:cs typeface="Times New Roman" pitchFamily="18" charset="0"/>
              </a:rPr>
              <a:t> </a:t>
            </a:r>
            <a:r>
              <a:rPr lang="ru-RU" sz="3800" dirty="0" err="1">
                <a:latin typeface="Times New Roman" pitchFamily="18" charset="0"/>
                <a:cs typeface="Times New Roman" pitchFamily="18" charset="0"/>
              </a:rPr>
              <a:t>зварювання</a:t>
            </a:r>
            <a:r>
              <a:rPr lang="ru-RU" sz="3800" dirty="0">
                <a:latin typeface="Times New Roman" pitchFamily="18" charset="0"/>
                <a:cs typeface="Times New Roman" pitchFamily="18" charset="0"/>
              </a:rPr>
              <a:t> </a:t>
            </a:r>
            <a:r>
              <a:rPr lang="ru-RU" sz="3800" dirty="0" err="1">
                <a:latin typeface="Times New Roman" pitchFamily="18" charset="0"/>
                <a:cs typeface="Times New Roman" pitchFamily="18" charset="0"/>
              </a:rPr>
              <a:t>різнорідних</a:t>
            </a:r>
            <a:r>
              <a:rPr lang="ru-RU" sz="3800" dirty="0">
                <a:latin typeface="Times New Roman" pitchFamily="18" charset="0"/>
                <a:cs typeface="Times New Roman" pitchFamily="18" charset="0"/>
              </a:rPr>
              <a:t> </a:t>
            </a:r>
            <a:r>
              <a:rPr lang="ru-RU" sz="3800" dirty="0" err="1">
                <a:latin typeface="Times New Roman" pitchFamily="18" charset="0"/>
                <a:cs typeface="Times New Roman" pitchFamily="18" charset="0"/>
              </a:rPr>
              <a:t>полімерних</a:t>
            </a:r>
            <a:r>
              <a:rPr lang="ru-RU" sz="3800" dirty="0">
                <a:latin typeface="Times New Roman" pitchFamily="18" charset="0"/>
                <a:cs typeface="Times New Roman" pitchFamily="18" charset="0"/>
              </a:rPr>
              <a:t> </a:t>
            </a:r>
            <a:r>
              <a:rPr lang="ru-RU" sz="3800" dirty="0" err="1">
                <a:latin typeface="Times New Roman" pitchFamily="18" charset="0"/>
                <a:cs typeface="Times New Roman" pitchFamily="18" charset="0"/>
              </a:rPr>
              <a:t>матеріалів</a:t>
            </a:r>
            <a:r>
              <a:rPr lang="ru-RU" sz="3800" dirty="0">
                <a:latin typeface="Times New Roman" pitchFamily="18" charset="0"/>
                <a:cs typeface="Times New Roman" pitchFamily="18" charset="0"/>
              </a:rPr>
              <a:t>.</a:t>
            </a:r>
            <a:r>
              <a:rPr lang="uk-UA" sz="3800" dirty="0">
                <a:latin typeface="Times New Roman" pitchFamily="18" charset="0"/>
                <a:cs typeface="Times New Roman" pitchFamily="18" charset="0"/>
              </a:rPr>
              <a:t> </a:t>
            </a:r>
          </a:p>
          <a:p>
            <a:pPr algn="just"/>
            <a:r>
              <a:rPr lang="ru-RU" sz="3800" b="1" dirty="0">
                <a:latin typeface="Times New Roman" pitchFamily="18" charset="0"/>
                <a:cs typeface="Times New Roman" pitchFamily="18" charset="0"/>
              </a:rPr>
              <a:t>Мета  </a:t>
            </a:r>
            <a:r>
              <a:rPr lang="ru-RU" sz="3800" b="1" dirty="0" err="1">
                <a:latin typeface="Times New Roman" pitchFamily="18" charset="0"/>
                <a:cs typeface="Times New Roman" pitchFamily="18" charset="0"/>
              </a:rPr>
              <a:t>і</a:t>
            </a:r>
            <a:r>
              <a:rPr lang="ru-RU" sz="3800" b="1" dirty="0">
                <a:latin typeface="Times New Roman" pitchFamily="18" charset="0"/>
                <a:cs typeface="Times New Roman" pitchFamily="18" charset="0"/>
              </a:rPr>
              <a:t> </a:t>
            </a:r>
            <a:r>
              <a:rPr lang="ru-RU" sz="3800" b="1" dirty="0" err="1">
                <a:latin typeface="Times New Roman" pitchFamily="18" charset="0"/>
                <a:cs typeface="Times New Roman" pitchFamily="18" charset="0"/>
              </a:rPr>
              <a:t>завдання</a:t>
            </a:r>
            <a:r>
              <a:rPr lang="ru-RU" sz="3800" b="1" dirty="0">
                <a:latin typeface="Times New Roman" pitchFamily="18" charset="0"/>
                <a:cs typeface="Times New Roman" pitchFamily="18" charset="0"/>
              </a:rPr>
              <a:t> </a:t>
            </a:r>
            <a:r>
              <a:rPr lang="ru-RU" sz="3800" b="1" dirty="0" err="1">
                <a:latin typeface="Times New Roman" pitchFamily="18" charset="0"/>
                <a:cs typeface="Times New Roman" pitchFamily="18" charset="0"/>
              </a:rPr>
              <a:t>магістерської</a:t>
            </a:r>
            <a:r>
              <a:rPr lang="ru-RU" sz="3800" b="1" dirty="0">
                <a:latin typeface="Times New Roman" pitchFamily="18" charset="0"/>
                <a:cs typeface="Times New Roman" pitchFamily="18" charset="0"/>
              </a:rPr>
              <a:t> </a:t>
            </a:r>
            <a:r>
              <a:rPr lang="ru-RU" sz="3800" b="1" dirty="0" err="1">
                <a:latin typeface="Times New Roman" pitchFamily="18" charset="0"/>
                <a:cs typeface="Times New Roman" pitchFamily="18" charset="0"/>
              </a:rPr>
              <a:t>роботи</a:t>
            </a:r>
            <a:r>
              <a:rPr lang="uk-UA" sz="3800" dirty="0">
                <a:latin typeface="Times New Roman" pitchFamily="18" charset="0"/>
                <a:cs typeface="Times New Roman" pitchFamily="18" charset="0"/>
              </a:rPr>
              <a:t>. Метою роботи є дослідження  процесів, які відбуваються при з’єднанні  різнорідних матеріалів та встановлення можливості їх зварювання  за допомогою відповідних способів.</a:t>
            </a:r>
          </a:p>
          <a:p>
            <a:pPr algn="just"/>
            <a:r>
              <a:rPr lang="uk-UA" sz="3800" b="1" dirty="0">
                <a:latin typeface="Times New Roman" pitchFamily="18" charset="0"/>
                <a:cs typeface="Times New Roman" pitchFamily="18" charset="0"/>
              </a:rPr>
              <a:t>Новизна роботи</a:t>
            </a:r>
            <a:r>
              <a:rPr lang="ru-RU" sz="3800" dirty="0">
                <a:latin typeface="Times New Roman" pitchFamily="18" charset="0"/>
                <a:cs typeface="Times New Roman" pitchFamily="18" charset="0"/>
              </a:rPr>
              <a:t> </a:t>
            </a:r>
            <a:r>
              <a:rPr lang="uk-UA" sz="3800" dirty="0">
                <a:latin typeface="Times New Roman" pitchFamily="18" charset="0"/>
                <a:cs typeface="Times New Roman" pitchFamily="18" charset="0"/>
              </a:rPr>
              <a:t>  За результатами проведених досліджень встановлено, </a:t>
            </a:r>
            <a:r>
              <a:rPr lang="ru-RU" sz="3800" dirty="0" err="1">
                <a:latin typeface="Times New Roman" panose="02020603050405020304" pitchFamily="18" charset="0"/>
                <a:cs typeface="Times New Roman" panose="02020603050405020304" pitchFamily="18" charset="0"/>
              </a:rPr>
              <a:t>що</a:t>
            </a:r>
            <a:r>
              <a:rPr lang="uk-UA" sz="3800" dirty="0">
                <a:latin typeface="Times New Roman" panose="02020603050405020304" pitchFamily="18" charset="0"/>
                <a:cs typeface="Times New Roman" panose="02020603050405020304" pitchFamily="18" charset="0"/>
              </a:rPr>
              <a:t> для підтримування ефективного процесу зварювання для досліджуваних зразків  </a:t>
            </a:r>
            <a:r>
              <a:rPr lang="ru-RU" sz="3800" dirty="0" err="1">
                <a:latin typeface="Times New Roman" panose="02020603050405020304" pitchFamily="18" charset="0"/>
                <a:cs typeface="Times New Roman" panose="02020603050405020304" pitchFamily="18" charset="0"/>
              </a:rPr>
              <a:t>тривалість</a:t>
            </a:r>
            <a:r>
              <a:rPr lang="ru-RU" sz="3800" dirty="0">
                <a:latin typeface="Times New Roman" panose="02020603050405020304" pitchFamily="18" charset="0"/>
                <a:cs typeface="Times New Roman" panose="02020603050405020304" pitchFamily="18" charset="0"/>
              </a:rPr>
              <a:t> циклу </a:t>
            </a:r>
            <a:r>
              <a:rPr lang="ru-RU" sz="3800" dirty="0" err="1">
                <a:latin typeface="Times New Roman" panose="02020603050405020304" pitchFamily="18" charset="0"/>
                <a:cs typeface="Times New Roman" panose="02020603050405020304" pitchFamily="18" charset="0"/>
              </a:rPr>
              <a:t>зварювання</a:t>
            </a:r>
            <a:r>
              <a:rPr lang="ru-RU" sz="3800" dirty="0">
                <a:latin typeface="Times New Roman" panose="02020603050405020304" pitchFamily="18" charset="0"/>
                <a:cs typeface="Times New Roman" panose="02020603050405020304" pitchFamily="18" charset="0"/>
              </a:rPr>
              <a:t> </a:t>
            </a:r>
            <a:r>
              <a:rPr lang="uk-UA" sz="3800" dirty="0">
                <a:latin typeface="Times New Roman" panose="02020603050405020304" pitchFamily="18" charset="0"/>
                <a:cs typeface="Times New Roman" panose="02020603050405020304" pitchFamily="18" charset="0"/>
              </a:rPr>
              <a:t>повинна </a:t>
            </a:r>
            <a:r>
              <a:rPr lang="ru-RU" sz="3800" dirty="0">
                <a:latin typeface="Times New Roman" panose="02020603050405020304" pitchFamily="18" charset="0"/>
                <a:cs typeface="Times New Roman" panose="02020603050405020304" pitchFamily="18" charset="0"/>
              </a:rPr>
              <a:t>  становит</a:t>
            </a:r>
            <a:r>
              <a:rPr lang="uk-UA" sz="3800" dirty="0">
                <a:latin typeface="Times New Roman" panose="02020603050405020304" pitchFamily="18" charset="0"/>
                <a:cs typeface="Times New Roman" panose="02020603050405020304" pitchFamily="18" charset="0"/>
              </a:rPr>
              <a:t>и</a:t>
            </a:r>
            <a:r>
              <a:rPr lang="ru-RU" sz="3800" dirty="0">
                <a:latin typeface="Times New Roman" panose="02020603050405020304" pitchFamily="18" charset="0"/>
                <a:cs typeface="Times New Roman" panose="02020603050405020304" pitchFamily="18" charset="0"/>
              </a:rPr>
              <a:t> 60 с. </a:t>
            </a:r>
            <a:r>
              <a:rPr lang="ru-RU" sz="3800" dirty="0" err="1">
                <a:latin typeface="Times New Roman" panose="02020603050405020304" pitchFamily="18" charset="0"/>
                <a:cs typeface="Times New Roman" panose="02020603050405020304" pitchFamily="18" charset="0"/>
              </a:rPr>
              <a:t>Цей</a:t>
            </a:r>
            <a:r>
              <a:rPr lang="ru-RU" sz="3800" dirty="0">
                <a:latin typeface="Times New Roman" panose="02020603050405020304" pitchFamily="18" charset="0"/>
                <a:cs typeface="Times New Roman" panose="02020603050405020304" pitchFamily="18" charset="0"/>
              </a:rPr>
              <a:t> </a:t>
            </a:r>
            <a:r>
              <a:rPr lang="ru-RU" sz="3800" dirty="0" err="1">
                <a:latin typeface="Times New Roman" panose="02020603050405020304" pitchFamily="18" charset="0"/>
                <a:cs typeface="Times New Roman" panose="02020603050405020304" pitchFamily="18" charset="0"/>
              </a:rPr>
              <a:t>процес</a:t>
            </a:r>
            <a:r>
              <a:rPr lang="ru-RU" sz="3800" dirty="0">
                <a:latin typeface="Times New Roman" panose="02020603050405020304" pitchFamily="18" charset="0"/>
                <a:cs typeface="Times New Roman" panose="02020603050405020304" pitchFamily="18" charset="0"/>
              </a:rPr>
              <a:t> </a:t>
            </a:r>
            <a:r>
              <a:rPr lang="ru-RU" sz="3800" dirty="0" err="1">
                <a:latin typeface="Times New Roman" panose="02020603050405020304" pitchFamily="18" charset="0"/>
                <a:cs typeface="Times New Roman" panose="02020603050405020304" pitchFamily="18" charset="0"/>
              </a:rPr>
              <a:t>складається</a:t>
            </a:r>
            <a:r>
              <a:rPr lang="ru-RU" sz="3800" dirty="0">
                <a:latin typeface="Times New Roman" panose="02020603050405020304" pitchFamily="18" charset="0"/>
                <a:cs typeface="Times New Roman" panose="02020603050405020304" pitchFamily="18" charset="0"/>
              </a:rPr>
              <a:t> з часу  </a:t>
            </a:r>
            <a:r>
              <a:rPr lang="ru-RU" sz="3800" dirty="0" err="1">
                <a:latin typeface="Times New Roman" panose="02020603050405020304" pitchFamily="18" charset="0"/>
                <a:cs typeface="Times New Roman" panose="02020603050405020304" pitchFamily="18" charset="0"/>
              </a:rPr>
              <a:t>тертя</a:t>
            </a:r>
            <a:r>
              <a:rPr lang="ru-RU" sz="3800" dirty="0">
                <a:latin typeface="Times New Roman" panose="02020603050405020304" pitchFamily="18" charset="0"/>
                <a:cs typeface="Times New Roman" panose="02020603050405020304" pitchFamily="18" charset="0"/>
              </a:rPr>
              <a:t>, </a:t>
            </a:r>
            <a:r>
              <a:rPr lang="ru-RU" sz="3800" dirty="0" err="1">
                <a:latin typeface="Times New Roman" panose="02020603050405020304" pitchFamily="18" charset="0"/>
                <a:cs typeface="Times New Roman" panose="02020603050405020304" pitchFamily="18" charset="0"/>
              </a:rPr>
              <a:t>що</a:t>
            </a:r>
            <a:r>
              <a:rPr lang="ru-RU" sz="3800" dirty="0">
                <a:latin typeface="Times New Roman" panose="02020603050405020304" pitchFamily="18" charset="0"/>
                <a:cs typeface="Times New Roman" panose="02020603050405020304" pitchFamily="18" charset="0"/>
              </a:rPr>
              <a:t> </a:t>
            </a:r>
            <a:r>
              <a:rPr lang="ru-RU" sz="3800" dirty="0" err="1">
                <a:latin typeface="Times New Roman" panose="02020603050405020304" pitchFamily="18" charset="0"/>
                <a:cs typeface="Times New Roman" panose="02020603050405020304" pitchFamily="18" charset="0"/>
              </a:rPr>
              <a:t>складає</a:t>
            </a:r>
            <a:r>
              <a:rPr lang="ru-RU" sz="3800" dirty="0">
                <a:latin typeface="Times New Roman" panose="02020603050405020304" pitchFamily="18" charset="0"/>
                <a:cs typeface="Times New Roman" panose="02020603050405020304" pitchFamily="18" charset="0"/>
              </a:rPr>
              <a:t> – 30 с, час</a:t>
            </a:r>
            <a:r>
              <a:rPr lang="uk-UA" sz="3800" dirty="0">
                <a:latin typeface="Times New Roman" panose="02020603050405020304" pitchFamily="18" charset="0"/>
                <a:cs typeface="Times New Roman" panose="02020603050405020304" pitchFamily="18" charset="0"/>
              </a:rPr>
              <a:t>у</a:t>
            </a:r>
            <a:r>
              <a:rPr lang="ru-RU" sz="3800" dirty="0">
                <a:latin typeface="Times New Roman" panose="02020603050405020304" pitchFamily="18" charset="0"/>
                <a:cs typeface="Times New Roman" panose="02020603050405020304" pitchFamily="18" charset="0"/>
              </a:rPr>
              <a:t> </a:t>
            </a:r>
            <a:r>
              <a:rPr lang="ru-RU" sz="3800" dirty="0" err="1">
                <a:latin typeface="Times New Roman" panose="02020603050405020304" pitchFamily="18" charset="0"/>
                <a:cs typeface="Times New Roman" panose="02020603050405020304" pitchFamily="18" charset="0"/>
              </a:rPr>
              <a:t>проковування</a:t>
            </a:r>
            <a:r>
              <a:rPr lang="ru-RU" sz="3800" dirty="0">
                <a:latin typeface="Times New Roman" panose="02020603050405020304" pitchFamily="18" charset="0"/>
                <a:cs typeface="Times New Roman" panose="02020603050405020304" pitchFamily="18" charset="0"/>
              </a:rPr>
              <a:t>  – 20 секунд та часу </a:t>
            </a:r>
            <a:r>
              <a:rPr lang="ru-RU" sz="3800" dirty="0" err="1">
                <a:latin typeface="Times New Roman" panose="02020603050405020304" pitchFamily="18" charset="0"/>
                <a:cs typeface="Times New Roman" panose="02020603050405020304" pitchFamily="18" charset="0"/>
              </a:rPr>
              <a:t>охолодження</a:t>
            </a:r>
            <a:r>
              <a:rPr lang="ru-RU" sz="3800" dirty="0">
                <a:latin typeface="Times New Roman" panose="02020603050405020304" pitchFamily="18" charset="0"/>
                <a:cs typeface="Times New Roman" panose="02020603050405020304" pitchFamily="18" charset="0"/>
              </a:rPr>
              <a:t> </a:t>
            </a:r>
            <a:r>
              <a:rPr lang="ru-RU" sz="3800" dirty="0" err="1">
                <a:latin typeface="Times New Roman" panose="02020603050405020304" pitchFamily="18" charset="0"/>
                <a:cs typeface="Times New Roman" panose="02020603050405020304" pitchFamily="18" charset="0"/>
              </a:rPr>
              <a:t>конструкції</a:t>
            </a:r>
            <a:r>
              <a:rPr lang="ru-RU" sz="3800" dirty="0">
                <a:latin typeface="Times New Roman" panose="02020603050405020304" pitchFamily="18" charset="0"/>
                <a:cs typeface="Times New Roman" panose="02020603050405020304" pitchFamily="18" charset="0"/>
              </a:rPr>
              <a:t>  – 10 секунд. Припуск на </a:t>
            </a:r>
            <a:r>
              <a:rPr lang="ru-RU" sz="3800" dirty="0" err="1">
                <a:latin typeface="Times New Roman" panose="02020603050405020304" pitchFamily="18" charset="0"/>
                <a:cs typeface="Times New Roman" panose="02020603050405020304" pitchFamily="18" charset="0"/>
              </a:rPr>
              <a:t>осадження</a:t>
            </a:r>
            <a:r>
              <a:rPr lang="uk-UA" sz="3800" dirty="0">
                <a:latin typeface="Times New Roman" panose="02020603050405020304" pitchFamily="18" charset="0"/>
                <a:cs typeface="Times New Roman" panose="02020603050405020304" pitchFamily="18" charset="0"/>
              </a:rPr>
              <a:t> повинен складати  </a:t>
            </a:r>
            <a:r>
              <a:rPr lang="ru-RU" sz="3800" dirty="0">
                <a:latin typeface="Times New Roman" panose="02020603050405020304" pitchFamily="18" charset="0"/>
                <a:cs typeface="Times New Roman" panose="02020603050405020304" pitchFamily="18" charset="0"/>
              </a:rPr>
              <a:t>– </a:t>
            </a:r>
            <a:r>
              <a:rPr lang="uk-UA" sz="3800" dirty="0">
                <a:latin typeface="Times New Roman" panose="02020603050405020304" pitchFamily="18" charset="0"/>
                <a:cs typeface="Times New Roman" panose="02020603050405020304" pitchFamily="18" charset="0"/>
              </a:rPr>
              <a:t>4</a:t>
            </a:r>
            <a:r>
              <a:rPr lang="ru-RU" sz="3800" dirty="0">
                <a:latin typeface="Times New Roman" panose="02020603050405020304" pitchFamily="18" charset="0"/>
                <a:cs typeface="Times New Roman" panose="02020603050405020304" pitchFamily="18" charset="0"/>
              </a:rPr>
              <a:t>,</a:t>
            </a:r>
            <a:r>
              <a:rPr lang="uk-UA" sz="3800" dirty="0">
                <a:latin typeface="Times New Roman" panose="02020603050405020304" pitchFamily="18" charset="0"/>
                <a:cs typeface="Times New Roman" panose="02020603050405020304" pitchFamily="18" charset="0"/>
              </a:rPr>
              <a:t>0</a:t>
            </a:r>
            <a:r>
              <a:rPr lang="ru-RU" sz="3800" dirty="0">
                <a:latin typeface="Times New Roman" panose="02020603050405020304" pitchFamily="18" charset="0"/>
                <a:cs typeface="Times New Roman" panose="02020603050405020304" pitchFamily="18" charset="0"/>
              </a:rPr>
              <a:t> мм</a:t>
            </a:r>
            <a:r>
              <a:rPr lang="uk-UA" sz="3800" dirty="0">
                <a:latin typeface="Times New Roman" panose="02020603050405020304" pitchFamily="18" charset="0"/>
                <a:cs typeface="Times New Roman" panose="02020603050405020304" pitchFamily="18" charset="0"/>
              </a:rPr>
              <a:t>, а  ш</a:t>
            </a:r>
            <a:r>
              <a:rPr lang="ru-RU" sz="3800" dirty="0" err="1">
                <a:latin typeface="Times New Roman" panose="02020603050405020304" pitchFamily="18" charset="0"/>
                <a:cs typeface="Times New Roman" panose="02020603050405020304" pitchFamily="18" charset="0"/>
              </a:rPr>
              <a:t>видкість</a:t>
            </a:r>
            <a:r>
              <a:rPr lang="ru-RU" sz="3800" dirty="0">
                <a:latin typeface="Times New Roman" panose="02020603050405020304" pitchFamily="18" charset="0"/>
                <a:cs typeface="Times New Roman" panose="02020603050405020304" pitchFamily="18" charset="0"/>
              </a:rPr>
              <a:t> </a:t>
            </a:r>
            <a:r>
              <a:rPr lang="ru-RU" sz="3800" dirty="0" err="1">
                <a:latin typeface="Times New Roman" panose="02020603050405020304" pitchFamily="18" charset="0"/>
                <a:cs typeface="Times New Roman" panose="02020603050405020304" pitchFamily="18" charset="0"/>
              </a:rPr>
              <a:t>обертання</a:t>
            </a:r>
            <a:r>
              <a:rPr lang="ru-RU" sz="3800" dirty="0">
                <a:latin typeface="Times New Roman" panose="02020603050405020304" pitchFamily="18" charset="0"/>
                <a:cs typeface="Times New Roman" panose="02020603050405020304" pitchFamily="18" charset="0"/>
              </a:rPr>
              <a:t> </a:t>
            </a:r>
            <a:r>
              <a:rPr lang="ru-RU" sz="3800" dirty="0" err="1">
                <a:latin typeface="Times New Roman" panose="02020603050405020304" pitchFamily="18" charset="0"/>
                <a:cs typeface="Times New Roman" panose="02020603050405020304" pitchFamily="18" charset="0"/>
              </a:rPr>
              <a:t>підтриму</a:t>
            </a:r>
            <a:r>
              <a:rPr lang="uk-UA" sz="3800" dirty="0" err="1">
                <a:latin typeface="Times New Roman" panose="02020603050405020304" pitchFamily="18" charset="0"/>
                <a:cs typeface="Times New Roman" panose="02020603050405020304" pitchFamily="18" charset="0"/>
              </a:rPr>
              <a:t>ватися</a:t>
            </a:r>
            <a:r>
              <a:rPr lang="ru-RU" sz="3800" dirty="0">
                <a:latin typeface="Times New Roman" panose="02020603050405020304" pitchFamily="18" charset="0"/>
                <a:cs typeface="Times New Roman" panose="02020603050405020304" pitchFamily="18" charset="0"/>
              </a:rPr>
              <a:t> </a:t>
            </a:r>
            <a:r>
              <a:rPr lang="ru-RU" sz="3800" dirty="0" err="1">
                <a:latin typeface="Times New Roman" panose="02020603050405020304" pitchFamily="18" charset="0"/>
                <a:cs typeface="Times New Roman" panose="02020603050405020304" pitchFamily="18" charset="0"/>
              </a:rPr>
              <a:t>постійною</a:t>
            </a:r>
            <a:r>
              <a:rPr lang="ru-RU" sz="3800" dirty="0">
                <a:latin typeface="Times New Roman" panose="02020603050405020304" pitchFamily="18" charset="0"/>
                <a:cs typeface="Times New Roman" panose="02020603050405020304" pitchFamily="18" charset="0"/>
              </a:rPr>
              <a:t> на </a:t>
            </a:r>
            <a:r>
              <a:rPr lang="ru-RU" sz="3800" dirty="0" err="1">
                <a:latin typeface="Times New Roman" panose="02020603050405020304" pitchFamily="18" charset="0"/>
                <a:cs typeface="Times New Roman" panose="02020603050405020304" pitchFamily="18" charset="0"/>
              </a:rPr>
              <a:t>рівні</a:t>
            </a:r>
            <a:r>
              <a:rPr lang="ru-RU" sz="3800" dirty="0">
                <a:latin typeface="Times New Roman" panose="02020603050405020304" pitchFamily="18" charset="0"/>
                <a:cs typeface="Times New Roman" panose="02020603050405020304" pitchFamily="18" charset="0"/>
              </a:rPr>
              <a:t> 6</a:t>
            </a:r>
            <a:r>
              <a:rPr lang="uk-UA" sz="3800" dirty="0">
                <a:latin typeface="Times New Roman" panose="02020603050405020304" pitchFamily="18" charset="0"/>
                <a:cs typeface="Times New Roman" panose="02020603050405020304" pitchFamily="18" charset="0"/>
              </a:rPr>
              <a:t>3</a:t>
            </a:r>
            <a:r>
              <a:rPr lang="ru-RU" sz="3800" dirty="0">
                <a:latin typeface="Times New Roman" panose="02020603050405020304" pitchFamily="18" charset="0"/>
                <a:cs typeface="Times New Roman" panose="02020603050405020304" pitchFamily="18" charset="0"/>
              </a:rPr>
              <a:t>0 об/</a:t>
            </a:r>
            <a:r>
              <a:rPr lang="ru-RU" sz="3800" dirty="0" err="1">
                <a:latin typeface="Times New Roman" panose="02020603050405020304" pitchFamily="18" charset="0"/>
                <a:cs typeface="Times New Roman" panose="02020603050405020304" pitchFamily="18" charset="0"/>
              </a:rPr>
              <a:t>хв</a:t>
            </a:r>
            <a:r>
              <a:rPr lang="ru-RU" sz="3800" dirty="0">
                <a:latin typeface="Times New Roman" panose="02020603050405020304" pitchFamily="18" charset="0"/>
                <a:cs typeface="Times New Roman" panose="02020603050405020304" pitchFamily="18" charset="0"/>
              </a:rPr>
              <a:t>. </a:t>
            </a:r>
            <a:endParaRPr lang="uk-UA" sz="3800" dirty="0">
              <a:latin typeface="Times New Roman" panose="02020603050405020304" pitchFamily="18" charset="0"/>
              <a:cs typeface="Times New Roman" panose="02020603050405020304" pitchFamily="18" charset="0"/>
            </a:endParaRPr>
          </a:p>
          <a:p>
            <a:pPr algn="just"/>
            <a:r>
              <a:rPr lang="uk-UA" sz="3800" dirty="0">
                <a:latin typeface="Times New Roman" panose="02020603050405020304" pitchFamily="18" charset="0"/>
                <a:cs typeface="Times New Roman" panose="02020603050405020304" pitchFamily="18" charset="0"/>
              </a:rPr>
              <a:t>Розроблено нову  технологічну схему зварювання різнорідних полімерних матеріалів. Технологічний процес передбачає </a:t>
            </a:r>
            <a:r>
              <a:rPr lang="ru-RU" sz="3800" dirty="0">
                <a:latin typeface="Times New Roman" panose="02020603050405020304" pitchFamily="18" charset="0"/>
                <a:cs typeface="Times New Roman" panose="02020603050405020304" pitchFamily="18" charset="0"/>
              </a:rPr>
              <a:t>CAD-</a:t>
            </a:r>
            <a:r>
              <a:rPr lang="ru-RU" sz="3800" dirty="0" err="1">
                <a:latin typeface="Times New Roman" panose="02020603050405020304" pitchFamily="18" charset="0"/>
                <a:cs typeface="Times New Roman" panose="02020603050405020304" pitchFamily="18" charset="0"/>
              </a:rPr>
              <a:t>проєктування</a:t>
            </a:r>
            <a:r>
              <a:rPr lang="ru-RU" sz="3800" dirty="0">
                <a:latin typeface="Times New Roman" panose="02020603050405020304" pitchFamily="18" charset="0"/>
                <a:cs typeface="Times New Roman" panose="02020603050405020304" pitchFamily="18" charset="0"/>
              </a:rPr>
              <a:t> </a:t>
            </a:r>
            <a:r>
              <a:rPr lang="uk-UA" sz="3800" dirty="0">
                <a:latin typeface="Times New Roman" panose="02020603050405020304" pitchFamily="18" charset="0"/>
                <a:cs typeface="Times New Roman" panose="02020603050405020304" pitchFamily="18" charset="0"/>
              </a:rPr>
              <a:t> деталей,  їхнє виготовлення  за допомогою 3D друку  та   зварювання шляхом використання способу   ротаційного тертя. </a:t>
            </a:r>
          </a:p>
          <a:p>
            <a:pPr algn="just"/>
            <a:endParaRPr lang="uk-UA" sz="3600" dirty="0">
              <a:latin typeface="Times New Roman" pitchFamily="18" charset="0"/>
              <a:cs typeface="Times New Roman" pitchFamily="18" charset="0"/>
            </a:endParaRPr>
          </a:p>
          <a:p>
            <a:pPr algn="just"/>
            <a:r>
              <a:rPr lang="uk-UA" dirty="0">
                <a:latin typeface="Times New Roman" pitchFamily="18" charset="0"/>
                <a:cs typeface="Times New Roman" pitchFamily="18" charset="0"/>
              </a:rPr>
              <a:t>.</a:t>
            </a:r>
          </a:p>
          <a:p>
            <a:pPr>
              <a:buNone/>
            </a:pPr>
            <a:endParaRPr lang="uk-U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r>
              <a:rPr lang="uk-UA" dirty="0"/>
              <a:t>Висновки</a:t>
            </a:r>
          </a:p>
        </p:txBody>
      </p:sp>
      <p:sp>
        <p:nvSpPr>
          <p:cNvPr id="3" name="Содержимое 2"/>
          <p:cNvSpPr>
            <a:spLocks noGrp="1"/>
          </p:cNvSpPr>
          <p:nvPr>
            <p:ph idx="1"/>
          </p:nvPr>
        </p:nvSpPr>
        <p:spPr>
          <a:xfrm>
            <a:off x="457200" y="980728"/>
            <a:ext cx="8229600" cy="5400600"/>
          </a:xfrm>
        </p:spPr>
        <p:txBody>
          <a:bodyPr>
            <a:normAutofit fontScale="25000" lnSpcReduction="20000"/>
          </a:bodyPr>
          <a:lstStyle/>
          <a:p>
            <a:pPr algn="just"/>
            <a:r>
              <a:rPr lang="uk-UA" dirty="0">
                <a:latin typeface="Times New Roman" panose="02020603050405020304" pitchFamily="18" charset="0"/>
                <a:cs typeface="Times New Roman" pitchFamily="18" charset="0"/>
              </a:rPr>
              <a:t> </a:t>
            </a:r>
          </a:p>
          <a:p>
            <a:pPr algn="just"/>
            <a:r>
              <a:rPr lang="uk-UA" sz="7200" dirty="0">
                <a:latin typeface="Times New Roman" panose="02020603050405020304" pitchFamily="18" charset="0"/>
                <a:cs typeface="Times New Roman" panose="02020603050405020304" pitchFamily="18" charset="0"/>
              </a:rPr>
              <a:t>В процесі виконання роботи підтверджено, що в основі зварювання різнорідних матеріалів за допомогою тертя знаходиться  процес дифузії, проходження якого лімітується  в’язкістю нагрітих матеріалів.</a:t>
            </a:r>
          </a:p>
          <a:p>
            <a:pPr algn="just"/>
            <a:r>
              <a:rPr lang="uk-UA" sz="7200" dirty="0">
                <a:latin typeface="Times New Roman" panose="02020603050405020304" pitchFamily="18" charset="0"/>
                <a:cs typeface="Times New Roman" panose="02020603050405020304" pitchFamily="18" charset="0"/>
              </a:rPr>
              <a:t>За результатами проведених досліджень встановлено, </a:t>
            </a:r>
            <a:r>
              <a:rPr lang="ru-RU" sz="7200" dirty="0" err="1">
                <a:latin typeface="Times New Roman" panose="02020603050405020304" pitchFamily="18" charset="0"/>
                <a:cs typeface="Times New Roman" panose="02020603050405020304" pitchFamily="18" charset="0"/>
              </a:rPr>
              <a:t>що</a:t>
            </a:r>
            <a:r>
              <a:rPr lang="uk-UA" sz="7200" dirty="0">
                <a:latin typeface="Times New Roman" panose="02020603050405020304" pitchFamily="18" charset="0"/>
                <a:cs typeface="Times New Roman" panose="02020603050405020304" pitchFamily="18" charset="0"/>
              </a:rPr>
              <a:t> для підтримування ефективного процесу зварювання для досліджуваних зразків  </a:t>
            </a:r>
            <a:r>
              <a:rPr lang="ru-RU" sz="7200" dirty="0" err="1">
                <a:latin typeface="Times New Roman" panose="02020603050405020304" pitchFamily="18" charset="0"/>
                <a:cs typeface="Times New Roman" panose="02020603050405020304" pitchFamily="18" charset="0"/>
              </a:rPr>
              <a:t>тривалість</a:t>
            </a:r>
            <a:r>
              <a:rPr lang="ru-RU" sz="7200" dirty="0">
                <a:latin typeface="Times New Roman" panose="02020603050405020304" pitchFamily="18" charset="0"/>
                <a:cs typeface="Times New Roman" panose="02020603050405020304" pitchFamily="18" charset="0"/>
              </a:rPr>
              <a:t> циклу </a:t>
            </a:r>
            <a:r>
              <a:rPr lang="ru-RU" sz="7200" dirty="0" err="1">
                <a:latin typeface="Times New Roman" panose="02020603050405020304" pitchFamily="18" charset="0"/>
                <a:cs typeface="Times New Roman" panose="02020603050405020304" pitchFamily="18" charset="0"/>
              </a:rPr>
              <a:t>зварювання</a:t>
            </a:r>
            <a:r>
              <a:rPr lang="ru-RU" sz="7200" dirty="0">
                <a:latin typeface="Times New Roman" panose="02020603050405020304" pitchFamily="18" charset="0"/>
                <a:cs typeface="Times New Roman" panose="02020603050405020304" pitchFamily="18" charset="0"/>
              </a:rPr>
              <a:t> </a:t>
            </a:r>
            <a:r>
              <a:rPr lang="uk-UA" sz="7200" dirty="0">
                <a:latin typeface="Times New Roman" panose="02020603050405020304" pitchFamily="18" charset="0"/>
                <a:cs typeface="Times New Roman" panose="02020603050405020304" pitchFamily="18" charset="0"/>
              </a:rPr>
              <a:t>повинна </a:t>
            </a:r>
            <a:r>
              <a:rPr lang="ru-RU" sz="7200" dirty="0">
                <a:latin typeface="Times New Roman" panose="02020603050405020304" pitchFamily="18" charset="0"/>
                <a:cs typeface="Times New Roman" panose="02020603050405020304" pitchFamily="18" charset="0"/>
              </a:rPr>
              <a:t>  становит</a:t>
            </a:r>
            <a:r>
              <a:rPr lang="uk-UA" sz="7200" dirty="0">
                <a:latin typeface="Times New Roman" panose="02020603050405020304" pitchFamily="18" charset="0"/>
                <a:cs typeface="Times New Roman" panose="02020603050405020304" pitchFamily="18" charset="0"/>
              </a:rPr>
              <a:t>и</a:t>
            </a:r>
            <a:r>
              <a:rPr lang="ru-RU" sz="7200" dirty="0">
                <a:latin typeface="Times New Roman" panose="02020603050405020304" pitchFamily="18" charset="0"/>
                <a:cs typeface="Times New Roman" panose="02020603050405020304" pitchFamily="18" charset="0"/>
              </a:rPr>
              <a:t> 60 с. </a:t>
            </a:r>
            <a:r>
              <a:rPr lang="ru-RU" sz="7200" dirty="0" err="1">
                <a:latin typeface="Times New Roman" panose="02020603050405020304" pitchFamily="18" charset="0"/>
                <a:cs typeface="Times New Roman" panose="02020603050405020304" pitchFamily="18" charset="0"/>
              </a:rPr>
              <a:t>Цей</a:t>
            </a:r>
            <a:r>
              <a:rPr lang="ru-RU" sz="7200" dirty="0">
                <a:latin typeface="Times New Roman" panose="02020603050405020304" pitchFamily="18" charset="0"/>
                <a:cs typeface="Times New Roman" panose="02020603050405020304" pitchFamily="18" charset="0"/>
              </a:rPr>
              <a:t> </a:t>
            </a:r>
            <a:r>
              <a:rPr lang="ru-RU" sz="7200" dirty="0" err="1">
                <a:latin typeface="Times New Roman" panose="02020603050405020304" pitchFamily="18" charset="0"/>
                <a:cs typeface="Times New Roman" panose="02020603050405020304" pitchFamily="18" charset="0"/>
              </a:rPr>
              <a:t>процес</a:t>
            </a:r>
            <a:r>
              <a:rPr lang="ru-RU" sz="7200" dirty="0">
                <a:latin typeface="Times New Roman" panose="02020603050405020304" pitchFamily="18" charset="0"/>
                <a:cs typeface="Times New Roman" panose="02020603050405020304" pitchFamily="18" charset="0"/>
              </a:rPr>
              <a:t> </a:t>
            </a:r>
            <a:r>
              <a:rPr lang="ru-RU" sz="7200" dirty="0" err="1">
                <a:latin typeface="Times New Roman" panose="02020603050405020304" pitchFamily="18" charset="0"/>
                <a:cs typeface="Times New Roman" panose="02020603050405020304" pitchFamily="18" charset="0"/>
              </a:rPr>
              <a:t>складається</a:t>
            </a:r>
            <a:r>
              <a:rPr lang="ru-RU" sz="7200" dirty="0">
                <a:latin typeface="Times New Roman" panose="02020603050405020304" pitchFamily="18" charset="0"/>
                <a:cs typeface="Times New Roman" panose="02020603050405020304" pitchFamily="18" charset="0"/>
              </a:rPr>
              <a:t> з часу  </a:t>
            </a:r>
            <a:r>
              <a:rPr lang="ru-RU" sz="7200" dirty="0" err="1">
                <a:latin typeface="Times New Roman" panose="02020603050405020304" pitchFamily="18" charset="0"/>
                <a:cs typeface="Times New Roman" panose="02020603050405020304" pitchFamily="18" charset="0"/>
              </a:rPr>
              <a:t>тертя</a:t>
            </a:r>
            <a:r>
              <a:rPr lang="ru-RU" sz="7200" dirty="0">
                <a:latin typeface="Times New Roman" panose="02020603050405020304" pitchFamily="18" charset="0"/>
                <a:cs typeface="Times New Roman" panose="02020603050405020304" pitchFamily="18" charset="0"/>
              </a:rPr>
              <a:t>, </a:t>
            </a:r>
            <a:r>
              <a:rPr lang="ru-RU" sz="7200" dirty="0" err="1">
                <a:latin typeface="Times New Roman" panose="02020603050405020304" pitchFamily="18" charset="0"/>
                <a:cs typeface="Times New Roman" panose="02020603050405020304" pitchFamily="18" charset="0"/>
              </a:rPr>
              <a:t>що</a:t>
            </a:r>
            <a:r>
              <a:rPr lang="ru-RU" sz="7200" dirty="0">
                <a:latin typeface="Times New Roman" panose="02020603050405020304" pitchFamily="18" charset="0"/>
                <a:cs typeface="Times New Roman" panose="02020603050405020304" pitchFamily="18" charset="0"/>
              </a:rPr>
              <a:t> </a:t>
            </a:r>
            <a:r>
              <a:rPr lang="ru-RU" sz="7200" dirty="0" err="1">
                <a:latin typeface="Times New Roman" panose="02020603050405020304" pitchFamily="18" charset="0"/>
                <a:cs typeface="Times New Roman" panose="02020603050405020304" pitchFamily="18" charset="0"/>
              </a:rPr>
              <a:t>складає</a:t>
            </a:r>
            <a:r>
              <a:rPr lang="ru-RU" sz="7200" dirty="0">
                <a:latin typeface="Times New Roman" panose="02020603050405020304" pitchFamily="18" charset="0"/>
                <a:cs typeface="Times New Roman" panose="02020603050405020304" pitchFamily="18" charset="0"/>
              </a:rPr>
              <a:t> – 30 с, час</a:t>
            </a:r>
            <a:r>
              <a:rPr lang="uk-UA" sz="7200" dirty="0">
                <a:latin typeface="Times New Roman" panose="02020603050405020304" pitchFamily="18" charset="0"/>
                <a:cs typeface="Times New Roman" panose="02020603050405020304" pitchFamily="18" charset="0"/>
              </a:rPr>
              <a:t>у</a:t>
            </a:r>
            <a:r>
              <a:rPr lang="ru-RU" sz="7200" dirty="0">
                <a:latin typeface="Times New Roman" panose="02020603050405020304" pitchFamily="18" charset="0"/>
                <a:cs typeface="Times New Roman" panose="02020603050405020304" pitchFamily="18" charset="0"/>
              </a:rPr>
              <a:t> </a:t>
            </a:r>
            <a:r>
              <a:rPr lang="ru-RU" sz="7200" dirty="0" err="1">
                <a:latin typeface="Times New Roman" panose="02020603050405020304" pitchFamily="18" charset="0"/>
                <a:cs typeface="Times New Roman" panose="02020603050405020304" pitchFamily="18" charset="0"/>
              </a:rPr>
              <a:t>проковування</a:t>
            </a:r>
            <a:r>
              <a:rPr lang="ru-RU" sz="7200" dirty="0">
                <a:latin typeface="Times New Roman" panose="02020603050405020304" pitchFamily="18" charset="0"/>
                <a:cs typeface="Times New Roman" panose="02020603050405020304" pitchFamily="18" charset="0"/>
              </a:rPr>
              <a:t>  – 20 секунд та часу </a:t>
            </a:r>
            <a:r>
              <a:rPr lang="ru-RU" sz="7200" dirty="0" err="1">
                <a:latin typeface="Times New Roman" panose="02020603050405020304" pitchFamily="18" charset="0"/>
                <a:cs typeface="Times New Roman" panose="02020603050405020304" pitchFamily="18" charset="0"/>
              </a:rPr>
              <a:t>охолодження</a:t>
            </a:r>
            <a:r>
              <a:rPr lang="ru-RU" sz="7200" dirty="0">
                <a:latin typeface="Times New Roman" panose="02020603050405020304" pitchFamily="18" charset="0"/>
                <a:cs typeface="Times New Roman" panose="02020603050405020304" pitchFamily="18" charset="0"/>
              </a:rPr>
              <a:t> </a:t>
            </a:r>
            <a:r>
              <a:rPr lang="ru-RU" sz="7200" dirty="0" err="1">
                <a:latin typeface="Times New Roman" panose="02020603050405020304" pitchFamily="18" charset="0"/>
                <a:cs typeface="Times New Roman" panose="02020603050405020304" pitchFamily="18" charset="0"/>
              </a:rPr>
              <a:t>конструкції</a:t>
            </a:r>
            <a:r>
              <a:rPr lang="ru-RU" sz="7200" dirty="0">
                <a:latin typeface="Times New Roman" panose="02020603050405020304" pitchFamily="18" charset="0"/>
                <a:cs typeface="Times New Roman" panose="02020603050405020304" pitchFamily="18" charset="0"/>
              </a:rPr>
              <a:t>  – 10 секунд. Припуск на </a:t>
            </a:r>
            <a:r>
              <a:rPr lang="ru-RU" sz="7200" dirty="0" err="1">
                <a:latin typeface="Times New Roman" panose="02020603050405020304" pitchFamily="18" charset="0"/>
                <a:cs typeface="Times New Roman" panose="02020603050405020304" pitchFamily="18" charset="0"/>
              </a:rPr>
              <a:t>осадження</a:t>
            </a:r>
            <a:r>
              <a:rPr lang="ru-RU" sz="7200" dirty="0">
                <a:latin typeface="Times New Roman" panose="02020603050405020304" pitchFamily="18" charset="0"/>
                <a:cs typeface="Times New Roman" panose="02020603050405020304" pitchFamily="18" charset="0"/>
              </a:rPr>
              <a:t> </a:t>
            </a:r>
            <a:r>
              <a:rPr lang="uk-UA" sz="7200" dirty="0">
                <a:latin typeface="Times New Roman" panose="02020603050405020304" pitchFamily="18" charset="0"/>
                <a:cs typeface="Times New Roman" panose="02020603050405020304" pitchFamily="18" charset="0"/>
              </a:rPr>
              <a:t>повинен складати  </a:t>
            </a:r>
            <a:r>
              <a:rPr lang="ru-RU" sz="7200" dirty="0">
                <a:latin typeface="Times New Roman" panose="02020603050405020304" pitchFamily="18" charset="0"/>
                <a:cs typeface="Times New Roman" panose="02020603050405020304" pitchFamily="18" charset="0"/>
              </a:rPr>
              <a:t>– </a:t>
            </a:r>
            <a:r>
              <a:rPr lang="uk-UA" sz="7200" dirty="0">
                <a:latin typeface="Times New Roman" panose="02020603050405020304" pitchFamily="18" charset="0"/>
                <a:cs typeface="Times New Roman" panose="02020603050405020304" pitchFamily="18" charset="0"/>
              </a:rPr>
              <a:t>4</a:t>
            </a:r>
            <a:r>
              <a:rPr lang="ru-RU" sz="7200" dirty="0">
                <a:latin typeface="Times New Roman" panose="02020603050405020304" pitchFamily="18" charset="0"/>
                <a:cs typeface="Times New Roman" panose="02020603050405020304" pitchFamily="18" charset="0"/>
              </a:rPr>
              <a:t>,</a:t>
            </a:r>
            <a:r>
              <a:rPr lang="uk-UA" sz="7200" dirty="0">
                <a:latin typeface="Times New Roman" panose="02020603050405020304" pitchFamily="18" charset="0"/>
                <a:cs typeface="Times New Roman" panose="02020603050405020304" pitchFamily="18" charset="0"/>
              </a:rPr>
              <a:t>0</a:t>
            </a:r>
            <a:r>
              <a:rPr lang="ru-RU" sz="7200" dirty="0">
                <a:latin typeface="Times New Roman" panose="02020603050405020304" pitchFamily="18" charset="0"/>
                <a:cs typeface="Times New Roman" panose="02020603050405020304" pitchFamily="18" charset="0"/>
              </a:rPr>
              <a:t> мм</a:t>
            </a:r>
            <a:r>
              <a:rPr lang="uk-UA" sz="7200" dirty="0">
                <a:latin typeface="Times New Roman" panose="02020603050405020304" pitchFamily="18" charset="0"/>
                <a:cs typeface="Times New Roman" panose="02020603050405020304" pitchFamily="18" charset="0"/>
              </a:rPr>
              <a:t>, а  ш</a:t>
            </a:r>
            <a:r>
              <a:rPr lang="ru-RU" sz="7200" dirty="0" err="1">
                <a:latin typeface="Times New Roman" panose="02020603050405020304" pitchFamily="18" charset="0"/>
                <a:cs typeface="Times New Roman" panose="02020603050405020304" pitchFamily="18" charset="0"/>
              </a:rPr>
              <a:t>видкість</a:t>
            </a:r>
            <a:r>
              <a:rPr lang="ru-RU" sz="7200" dirty="0">
                <a:latin typeface="Times New Roman" panose="02020603050405020304" pitchFamily="18" charset="0"/>
                <a:cs typeface="Times New Roman" panose="02020603050405020304" pitchFamily="18" charset="0"/>
              </a:rPr>
              <a:t> </a:t>
            </a:r>
            <a:r>
              <a:rPr lang="ru-RU" sz="7200" dirty="0" err="1">
                <a:latin typeface="Times New Roman" panose="02020603050405020304" pitchFamily="18" charset="0"/>
                <a:cs typeface="Times New Roman" panose="02020603050405020304" pitchFamily="18" charset="0"/>
              </a:rPr>
              <a:t>обертання</a:t>
            </a:r>
            <a:r>
              <a:rPr lang="ru-RU" sz="7200" dirty="0">
                <a:latin typeface="Times New Roman" panose="02020603050405020304" pitchFamily="18" charset="0"/>
                <a:cs typeface="Times New Roman" panose="02020603050405020304" pitchFamily="18" charset="0"/>
              </a:rPr>
              <a:t> </a:t>
            </a:r>
            <a:r>
              <a:rPr lang="ru-RU" sz="7200" dirty="0" err="1">
                <a:latin typeface="Times New Roman" panose="02020603050405020304" pitchFamily="18" charset="0"/>
                <a:cs typeface="Times New Roman" panose="02020603050405020304" pitchFamily="18" charset="0"/>
              </a:rPr>
              <a:t>підтриму</a:t>
            </a:r>
            <a:r>
              <a:rPr lang="uk-UA" sz="7200" dirty="0" err="1">
                <a:latin typeface="Times New Roman" panose="02020603050405020304" pitchFamily="18" charset="0"/>
                <a:cs typeface="Times New Roman" panose="02020603050405020304" pitchFamily="18" charset="0"/>
              </a:rPr>
              <a:t>ватися</a:t>
            </a:r>
            <a:r>
              <a:rPr lang="ru-RU" sz="7200" dirty="0">
                <a:latin typeface="Times New Roman" panose="02020603050405020304" pitchFamily="18" charset="0"/>
                <a:cs typeface="Times New Roman" panose="02020603050405020304" pitchFamily="18" charset="0"/>
              </a:rPr>
              <a:t> </a:t>
            </a:r>
            <a:r>
              <a:rPr lang="ru-RU" sz="7200" dirty="0" err="1">
                <a:latin typeface="Times New Roman" panose="02020603050405020304" pitchFamily="18" charset="0"/>
                <a:cs typeface="Times New Roman" panose="02020603050405020304" pitchFamily="18" charset="0"/>
              </a:rPr>
              <a:t>постійною</a:t>
            </a:r>
            <a:r>
              <a:rPr lang="ru-RU" sz="7200" dirty="0">
                <a:latin typeface="Times New Roman" panose="02020603050405020304" pitchFamily="18" charset="0"/>
                <a:cs typeface="Times New Roman" panose="02020603050405020304" pitchFamily="18" charset="0"/>
              </a:rPr>
              <a:t> на </a:t>
            </a:r>
            <a:r>
              <a:rPr lang="ru-RU" sz="7200" dirty="0" err="1">
                <a:latin typeface="Times New Roman" panose="02020603050405020304" pitchFamily="18" charset="0"/>
                <a:cs typeface="Times New Roman" panose="02020603050405020304" pitchFamily="18" charset="0"/>
              </a:rPr>
              <a:t>рівні</a:t>
            </a:r>
            <a:r>
              <a:rPr lang="ru-RU" sz="7200" dirty="0">
                <a:latin typeface="Times New Roman" panose="02020603050405020304" pitchFamily="18" charset="0"/>
                <a:cs typeface="Times New Roman" panose="02020603050405020304" pitchFamily="18" charset="0"/>
              </a:rPr>
              <a:t> 6</a:t>
            </a:r>
            <a:r>
              <a:rPr lang="uk-UA" sz="7200" dirty="0">
                <a:latin typeface="Times New Roman" panose="02020603050405020304" pitchFamily="18" charset="0"/>
                <a:cs typeface="Times New Roman" panose="02020603050405020304" pitchFamily="18" charset="0"/>
              </a:rPr>
              <a:t>3</a:t>
            </a:r>
            <a:r>
              <a:rPr lang="ru-RU" sz="7200" dirty="0">
                <a:latin typeface="Times New Roman" panose="02020603050405020304" pitchFamily="18" charset="0"/>
                <a:cs typeface="Times New Roman" panose="02020603050405020304" pitchFamily="18" charset="0"/>
              </a:rPr>
              <a:t>0 об/</a:t>
            </a:r>
            <a:r>
              <a:rPr lang="ru-RU" sz="7200" dirty="0" err="1">
                <a:latin typeface="Times New Roman" panose="02020603050405020304" pitchFamily="18" charset="0"/>
                <a:cs typeface="Times New Roman" panose="02020603050405020304" pitchFamily="18" charset="0"/>
              </a:rPr>
              <a:t>хв</a:t>
            </a:r>
            <a:r>
              <a:rPr lang="ru-RU" sz="7200" dirty="0">
                <a:latin typeface="Times New Roman" panose="02020603050405020304" pitchFamily="18" charset="0"/>
                <a:cs typeface="Times New Roman" panose="02020603050405020304" pitchFamily="18" charset="0"/>
              </a:rPr>
              <a:t>. </a:t>
            </a:r>
            <a:endParaRPr lang="uk-UA" sz="7200" dirty="0">
              <a:latin typeface="Times New Roman" panose="02020603050405020304" pitchFamily="18" charset="0"/>
              <a:cs typeface="Times New Roman" panose="02020603050405020304" pitchFamily="18" charset="0"/>
            </a:endParaRPr>
          </a:p>
          <a:p>
            <a:pPr algn="just"/>
            <a:r>
              <a:rPr lang="uk-UA" sz="7200" dirty="0">
                <a:latin typeface="Times New Roman" panose="02020603050405020304" pitchFamily="18" charset="0"/>
                <a:cs typeface="Times New Roman" panose="02020603050405020304" pitchFamily="18" charset="0"/>
              </a:rPr>
              <a:t>Під час дослідження теплових процесів, які відбуваються в матеріалі  зварного шва отримано     залежність його  температури   від  часу зварювання. Спочатку </a:t>
            </a:r>
            <a:r>
              <a:rPr lang="ru-RU" sz="7200" dirty="0">
                <a:latin typeface="Times New Roman" panose="02020603050405020304" pitchFamily="18" charset="0"/>
                <a:cs typeface="Times New Roman" panose="02020603050405020304" pitchFamily="18" charset="0"/>
              </a:rPr>
              <a:t>температура </a:t>
            </a:r>
            <a:r>
              <a:rPr lang="uk-UA" sz="7200" dirty="0">
                <a:latin typeface="Times New Roman" panose="02020603050405020304" pitchFamily="18" charset="0"/>
                <a:cs typeface="Times New Roman" panose="02020603050405020304" pitchFamily="18" charset="0"/>
              </a:rPr>
              <a:t>матеріалу </a:t>
            </a:r>
            <a:r>
              <a:rPr lang="ru-RU" sz="7200" dirty="0" err="1">
                <a:latin typeface="Times New Roman" panose="02020603050405020304" pitchFamily="18" charset="0"/>
                <a:cs typeface="Times New Roman" panose="02020603050405020304" pitchFamily="18" charset="0"/>
              </a:rPr>
              <a:t>зварного</a:t>
            </a:r>
            <a:r>
              <a:rPr lang="ru-RU" sz="7200" dirty="0">
                <a:latin typeface="Times New Roman" panose="02020603050405020304" pitchFamily="18" charset="0"/>
                <a:cs typeface="Times New Roman" panose="02020603050405020304" pitchFamily="18" charset="0"/>
              </a:rPr>
              <a:t> шва </a:t>
            </a:r>
            <a:r>
              <a:rPr lang="ru-RU" sz="7200" dirty="0" err="1">
                <a:latin typeface="Times New Roman" panose="02020603050405020304" pitchFamily="18" charset="0"/>
                <a:cs typeface="Times New Roman" panose="02020603050405020304" pitchFamily="18" charset="0"/>
              </a:rPr>
              <a:t>збільшується</a:t>
            </a:r>
            <a:r>
              <a:rPr lang="ru-RU" sz="7200" dirty="0">
                <a:latin typeface="Times New Roman" panose="02020603050405020304" pitchFamily="18" charset="0"/>
                <a:cs typeface="Times New Roman" panose="02020603050405020304" pitchFamily="18" charset="0"/>
              </a:rPr>
              <a:t> </a:t>
            </a:r>
            <a:r>
              <a:rPr lang="ru-RU" sz="7200" dirty="0" err="1">
                <a:latin typeface="Times New Roman" panose="02020603050405020304" pitchFamily="18" charset="0"/>
                <a:cs typeface="Times New Roman" panose="02020603050405020304" pitchFamily="18" charset="0"/>
              </a:rPr>
              <a:t>від</a:t>
            </a:r>
            <a:r>
              <a:rPr lang="ru-RU" sz="7200" dirty="0">
                <a:latin typeface="Times New Roman" panose="02020603050405020304" pitchFamily="18" charset="0"/>
                <a:cs typeface="Times New Roman" panose="02020603050405020304" pitchFamily="18" charset="0"/>
              </a:rPr>
              <a:t> </a:t>
            </a:r>
            <a:r>
              <a:rPr lang="ru-RU" sz="7200" dirty="0" err="1">
                <a:latin typeface="Times New Roman" panose="02020603050405020304" pitchFamily="18" charset="0"/>
                <a:cs typeface="Times New Roman" panose="02020603050405020304" pitchFamily="18" charset="0"/>
              </a:rPr>
              <a:t>стадії</a:t>
            </a:r>
            <a:r>
              <a:rPr lang="ru-RU" sz="7200" dirty="0">
                <a:latin typeface="Times New Roman" panose="02020603050405020304" pitchFamily="18" charset="0"/>
                <a:cs typeface="Times New Roman" panose="02020603050405020304" pitchFamily="18" charset="0"/>
              </a:rPr>
              <a:t> </a:t>
            </a:r>
            <a:r>
              <a:rPr lang="ru-RU" sz="7200" dirty="0" err="1">
                <a:latin typeface="Times New Roman" panose="02020603050405020304" pitchFamily="18" charset="0"/>
                <a:cs typeface="Times New Roman" panose="02020603050405020304" pitchFamily="18" charset="0"/>
              </a:rPr>
              <a:t>тертя</a:t>
            </a:r>
            <a:r>
              <a:rPr lang="ru-RU" sz="7200" dirty="0">
                <a:latin typeface="Times New Roman" panose="02020603050405020304" pitchFamily="18" charset="0"/>
                <a:cs typeface="Times New Roman" panose="02020603050405020304" pitchFamily="18" charset="0"/>
              </a:rPr>
              <a:t> до </a:t>
            </a:r>
            <a:r>
              <a:rPr lang="ru-RU" sz="7200" dirty="0" err="1">
                <a:latin typeface="Times New Roman" panose="02020603050405020304" pitchFamily="18" charset="0"/>
                <a:cs typeface="Times New Roman" panose="02020603050405020304" pitchFamily="18" charset="0"/>
              </a:rPr>
              <a:t>стадії</a:t>
            </a:r>
            <a:r>
              <a:rPr lang="ru-RU" sz="7200" dirty="0">
                <a:latin typeface="Times New Roman" panose="02020603050405020304" pitchFamily="18" charset="0"/>
                <a:cs typeface="Times New Roman" panose="02020603050405020304" pitchFamily="18" charset="0"/>
              </a:rPr>
              <a:t> </a:t>
            </a:r>
            <a:r>
              <a:rPr lang="uk-UA" sz="7200" dirty="0">
                <a:latin typeface="Times New Roman" panose="02020603050405020304" pitchFamily="18" charset="0"/>
                <a:cs typeface="Times New Roman" panose="02020603050405020304" pitchFamily="18" charset="0"/>
              </a:rPr>
              <a:t>проковування</a:t>
            </a:r>
            <a:r>
              <a:rPr lang="ru-RU" sz="7200" dirty="0">
                <a:latin typeface="Times New Roman" panose="02020603050405020304" pitchFamily="18" charset="0"/>
                <a:cs typeface="Times New Roman" panose="02020603050405020304" pitchFamily="18" charset="0"/>
              </a:rPr>
              <a:t>, а </a:t>
            </a:r>
            <a:r>
              <a:rPr lang="ru-RU" sz="7200" dirty="0" err="1">
                <a:latin typeface="Times New Roman" panose="02020603050405020304" pitchFamily="18" charset="0"/>
                <a:cs typeface="Times New Roman" panose="02020603050405020304" pitchFamily="18" charset="0"/>
              </a:rPr>
              <a:t>потім</a:t>
            </a:r>
            <a:r>
              <a:rPr lang="ru-RU" sz="7200" dirty="0">
                <a:latin typeface="Times New Roman" panose="02020603050405020304" pitchFamily="18" charset="0"/>
                <a:cs typeface="Times New Roman" panose="02020603050405020304" pitchFamily="18" charset="0"/>
              </a:rPr>
              <a:t> </a:t>
            </a:r>
            <a:r>
              <a:rPr lang="ru-RU" sz="7200" dirty="0" err="1">
                <a:latin typeface="Times New Roman" panose="02020603050405020304" pitchFamily="18" charset="0"/>
                <a:cs typeface="Times New Roman" panose="02020603050405020304" pitchFamily="18" charset="0"/>
              </a:rPr>
              <a:t>знижується</a:t>
            </a:r>
            <a:r>
              <a:rPr lang="ru-RU" sz="7200" dirty="0">
                <a:latin typeface="Times New Roman" panose="02020603050405020304" pitchFamily="18" charset="0"/>
                <a:cs typeface="Times New Roman" panose="02020603050405020304" pitchFamily="18" charset="0"/>
              </a:rPr>
              <a:t> на </a:t>
            </a:r>
            <a:r>
              <a:rPr lang="ru-RU" sz="7200" dirty="0" err="1">
                <a:latin typeface="Times New Roman" panose="02020603050405020304" pitchFamily="18" charset="0"/>
                <a:cs typeface="Times New Roman" panose="02020603050405020304" pitchFamily="18" charset="0"/>
              </a:rPr>
              <a:t>стадії</a:t>
            </a:r>
            <a:r>
              <a:rPr lang="ru-RU" sz="7200" dirty="0">
                <a:latin typeface="Times New Roman" panose="02020603050405020304" pitchFamily="18" charset="0"/>
                <a:cs typeface="Times New Roman" panose="02020603050405020304" pitchFamily="18" charset="0"/>
              </a:rPr>
              <a:t> </a:t>
            </a:r>
            <a:r>
              <a:rPr lang="ru-RU" sz="7200" dirty="0" err="1">
                <a:latin typeface="Times New Roman" panose="02020603050405020304" pitchFamily="18" charset="0"/>
                <a:cs typeface="Times New Roman" panose="02020603050405020304" pitchFamily="18" charset="0"/>
              </a:rPr>
              <a:t>охолодження</a:t>
            </a:r>
            <a:r>
              <a:rPr lang="uk-UA" sz="7200">
                <a:latin typeface="Times New Roman" panose="02020603050405020304" pitchFamily="18" charset="0"/>
                <a:cs typeface="Times New Roman" panose="02020603050405020304" pitchFamily="18" charset="0"/>
              </a:rPr>
              <a:t>.</a:t>
            </a:r>
            <a:endParaRPr lang="uk-UA" sz="7200" dirty="0">
              <a:latin typeface="Times New Roman" panose="02020603050405020304" pitchFamily="18" charset="0"/>
              <a:cs typeface="Times New Roman" panose="02020603050405020304" pitchFamily="18" charset="0"/>
            </a:endParaRPr>
          </a:p>
          <a:p>
            <a:pPr algn="just"/>
            <a:r>
              <a:rPr lang="uk-UA" sz="7200" dirty="0">
                <a:latin typeface="Times New Roman" panose="02020603050405020304" pitchFamily="18" charset="0"/>
                <a:cs typeface="Times New Roman" panose="02020603050405020304" pitchFamily="18" charset="0"/>
              </a:rPr>
              <a:t>Розроблено нову  технологічну схему зварювання різнорідних полімерних матеріалів. Технологічний процес передбачає </a:t>
            </a:r>
            <a:r>
              <a:rPr lang="ru-RU" sz="7200" dirty="0">
                <a:latin typeface="Times New Roman" panose="02020603050405020304" pitchFamily="18" charset="0"/>
                <a:cs typeface="Times New Roman" panose="02020603050405020304" pitchFamily="18" charset="0"/>
              </a:rPr>
              <a:t>CAD-</a:t>
            </a:r>
            <a:r>
              <a:rPr lang="ru-RU" sz="7200" dirty="0" err="1">
                <a:latin typeface="Times New Roman" panose="02020603050405020304" pitchFamily="18" charset="0"/>
                <a:cs typeface="Times New Roman" panose="02020603050405020304" pitchFamily="18" charset="0"/>
              </a:rPr>
              <a:t>проєктування</a:t>
            </a:r>
            <a:r>
              <a:rPr lang="ru-RU" sz="7200" dirty="0">
                <a:latin typeface="Times New Roman" panose="02020603050405020304" pitchFamily="18" charset="0"/>
                <a:cs typeface="Times New Roman" panose="02020603050405020304" pitchFamily="18" charset="0"/>
              </a:rPr>
              <a:t> </a:t>
            </a:r>
            <a:r>
              <a:rPr lang="uk-UA" sz="7200" dirty="0">
                <a:latin typeface="Times New Roman" panose="02020603050405020304" pitchFamily="18" charset="0"/>
                <a:cs typeface="Times New Roman" panose="02020603050405020304" pitchFamily="18" charset="0"/>
              </a:rPr>
              <a:t> деталей,  їхнє виготовлення  за допомогою 3D друку  та   зварювання шляхом використання способу   ротаційного тертя. </a:t>
            </a:r>
          </a:p>
          <a:p>
            <a:pPr algn="just"/>
            <a:r>
              <a:rPr lang="ru-RU" sz="7200" dirty="0">
                <a:latin typeface="Times New Roman" panose="02020603050405020304" pitchFamily="18" charset="0"/>
                <a:cs typeface="Times New Roman" panose="02020603050405020304" pitchFamily="18" charset="0"/>
              </a:rPr>
              <a:t>    </a:t>
            </a:r>
            <a:r>
              <a:rPr lang="ru-RU" sz="7200" dirty="0" err="1">
                <a:latin typeface="Times New Roman" panose="02020603050405020304" pitchFamily="18" charset="0"/>
                <a:cs typeface="Times New Roman" panose="02020603050405020304" pitchFamily="18" charset="0"/>
              </a:rPr>
              <a:t>Подальші</a:t>
            </a:r>
            <a:r>
              <a:rPr lang="ru-RU" sz="7200" dirty="0">
                <a:latin typeface="Times New Roman" panose="02020603050405020304" pitchFamily="18" charset="0"/>
                <a:cs typeface="Times New Roman" panose="02020603050405020304" pitchFamily="18" charset="0"/>
              </a:rPr>
              <a:t> </a:t>
            </a:r>
            <a:r>
              <a:rPr lang="ru-RU" sz="7200" dirty="0" err="1">
                <a:latin typeface="Times New Roman" panose="02020603050405020304" pitchFamily="18" charset="0"/>
                <a:cs typeface="Times New Roman" panose="02020603050405020304" pitchFamily="18" charset="0"/>
              </a:rPr>
              <a:t>дослідження</a:t>
            </a:r>
            <a:r>
              <a:rPr lang="ru-RU" sz="7200" dirty="0">
                <a:latin typeface="Times New Roman" panose="02020603050405020304" pitchFamily="18" charset="0"/>
                <a:cs typeface="Times New Roman" panose="02020603050405020304" pitchFamily="18" charset="0"/>
              </a:rPr>
              <a:t> </a:t>
            </a:r>
            <a:r>
              <a:rPr lang="ru-RU" sz="7200" dirty="0" err="1">
                <a:latin typeface="Times New Roman" panose="02020603050405020304" pitchFamily="18" charset="0"/>
                <a:cs typeface="Times New Roman" panose="02020603050405020304" pitchFamily="18" charset="0"/>
              </a:rPr>
              <a:t>повинні</a:t>
            </a:r>
            <a:r>
              <a:rPr lang="ru-RU" sz="7200" dirty="0">
                <a:latin typeface="Times New Roman" panose="02020603050405020304" pitchFamily="18" charset="0"/>
                <a:cs typeface="Times New Roman" panose="02020603050405020304" pitchFamily="18" charset="0"/>
              </a:rPr>
              <a:t> бути </a:t>
            </a:r>
            <a:r>
              <a:rPr lang="ru-RU" sz="7200" dirty="0" err="1">
                <a:latin typeface="Times New Roman" panose="02020603050405020304" pitchFamily="18" charset="0"/>
                <a:cs typeface="Times New Roman" panose="02020603050405020304" pitchFamily="18" charset="0"/>
              </a:rPr>
              <a:t>направлені</a:t>
            </a:r>
            <a:r>
              <a:rPr lang="ru-RU" sz="7200" dirty="0">
                <a:latin typeface="Times New Roman" panose="02020603050405020304" pitchFamily="18" charset="0"/>
                <a:cs typeface="Times New Roman" panose="02020603050405020304" pitchFamily="18" charset="0"/>
              </a:rPr>
              <a:t> на </a:t>
            </a:r>
            <a:r>
              <a:rPr lang="ru-RU" sz="7200" dirty="0" err="1">
                <a:latin typeface="Times New Roman" panose="02020603050405020304" pitchFamily="18" charset="0"/>
                <a:cs typeface="Times New Roman" panose="02020603050405020304" pitchFamily="18" charset="0"/>
              </a:rPr>
              <a:t>вивчення</a:t>
            </a:r>
            <a:r>
              <a:rPr lang="ru-RU" sz="7200" dirty="0">
                <a:latin typeface="Times New Roman" panose="02020603050405020304" pitchFamily="18" charset="0"/>
                <a:cs typeface="Times New Roman" panose="02020603050405020304" pitchFamily="18" charset="0"/>
              </a:rPr>
              <a:t> </a:t>
            </a:r>
            <a:r>
              <a:rPr lang="ru-RU" sz="7200" dirty="0" err="1">
                <a:latin typeface="Times New Roman" panose="02020603050405020304" pitchFamily="18" charset="0"/>
                <a:cs typeface="Times New Roman" panose="02020603050405020304" pitchFamily="18" charset="0"/>
              </a:rPr>
              <a:t>процесів</a:t>
            </a:r>
            <a:r>
              <a:rPr lang="ru-RU" sz="7200" dirty="0">
                <a:latin typeface="Times New Roman" panose="02020603050405020304" pitchFamily="18" charset="0"/>
                <a:cs typeface="Times New Roman" panose="02020603050405020304" pitchFamily="18" charset="0"/>
              </a:rPr>
              <a:t>, </a:t>
            </a:r>
            <a:r>
              <a:rPr lang="ru-RU" sz="7200" dirty="0" err="1">
                <a:latin typeface="Times New Roman" panose="02020603050405020304" pitchFamily="18" charset="0"/>
                <a:cs typeface="Times New Roman" panose="02020603050405020304" pitchFamily="18" charset="0"/>
              </a:rPr>
              <a:t>що</a:t>
            </a:r>
            <a:r>
              <a:rPr lang="ru-RU" sz="7200" dirty="0">
                <a:latin typeface="Times New Roman" panose="02020603050405020304" pitchFamily="18" charset="0"/>
                <a:cs typeface="Times New Roman" panose="02020603050405020304" pitchFamily="18" charset="0"/>
              </a:rPr>
              <a:t> </a:t>
            </a:r>
            <a:r>
              <a:rPr lang="ru-RU" sz="7200" dirty="0" err="1">
                <a:latin typeface="Times New Roman" panose="02020603050405020304" pitchFamily="18" charset="0"/>
                <a:cs typeface="Times New Roman" panose="02020603050405020304" pitchFamily="18" charset="0"/>
              </a:rPr>
              <a:t>відбуваються</a:t>
            </a:r>
            <a:r>
              <a:rPr lang="ru-RU" sz="7200" dirty="0">
                <a:latin typeface="Times New Roman" panose="02020603050405020304" pitchFamily="18" charset="0"/>
                <a:cs typeface="Times New Roman" panose="02020603050405020304" pitchFamily="18" charset="0"/>
              </a:rPr>
              <a:t> на </a:t>
            </a:r>
            <a:r>
              <a:rPr lang="ru-RU" sz="7200" dirty="0" err="1">
                <a:latin typeface="Times New Roman" panose="02020603050405020304" pitchFamily="18" charset="0"/>
                <a:cs typeface="Times New Roman" panose="02020603050405020304" pitchFamily="18" charset="0"/>
              </a:rPr>
              <a:t>межі</a:t>
            </a:r>
            <a:r>
              <a:rPr lang="ru-RU" sz="7200" dirty="0">
                <a:latin typeface="Times New Roman" panose="02020603050405020304" pitchFamily="18" charset="0"/>
                <a:cs typeface="Times New Roman" panose="02020603050405020304" pitchFamily="18" charset="0"/>
              </a:rPr>
              <a:t> </a:t>
            </a:r>
            <a:r>
              <a:rPr lang="ru-RU" sz="7200" dirty="0" err="1">
                <a:latin typeface="Times New Roman" panose="02020603050405020304" pitchFamily="18" charset="0"/>
                <a:cs typeface="Times New Roman" panose="02020603050405020304" pitchFamily="18" charset="0"/>
              </a:rPr>
              <a:t>з’єднань</a:t>
            </a:r>
            <a:r>
              <a:rPr lang="ru-RU" sz="7200" dirty="0">
                <a:latin typeface="Times New Roman" panose="02020603050405020304" pitchFamily="18" charset="0"/>
                <a:cs typeface="Times New Roman" panose="02020603050405020304" pitchFamily="18" charset="0"/>
              </a:rPr>
              <a:t> </a:t>
            </a:r>
            <a:r>
              <a:rPr lang="ru-RU" sz="7200" dirty="0" err="1">
                <a:latin typeface="Times New Roman" panose="02020603050405020304" pitchFamily="18" charset="0"/>
                <a:cs typeface="Times New Roman" panose="02020603050405020304" pitchFamily="18" charset="0"/>
              </a:rPr>
              <a:t>під</a:t>
            </a:r>
            <a:r>
              <a:rPr lang="ru-RU" sz="7200" dirty="0">
                <a:latin typeface="Times New Roman" panose="02020603050405020304" pitchFamily="18" charset="0"/>
                <a:cs typeface="Times New Roman" panose="02020603050405020304" pitchFamily="18" charset="0"/>
              </a:rPr>
              <a:t> час  </a:t>
            </a:r>
            <a:r>
              <a:rPr lang="ru-RU" sz="7200" dirty="0" err="1">
                <a:latin typeface="Times New Roman" panose="02020603050405020304" pitchFamily="18" charset="0"/>
                <a:cs typeface="Times New Roman" panose="02020603050405020304" pitchFamily="18" charset="0"/>
              </a:rPr>
              <a:t>утворення</a:t>
            </a:r>
            <a:r>
              <a:rPr lang="ru-RU" sz="7200" dirty="0">
                <a:latin typeface="Times New Roman" panose="02020603050405020304" pitchFamily="18" charset="0"/>
                <a:cs typeface="Times New Roman" panose="02020603050405020304" pitchFamily="18" charset="0"/>
              </a:rPr>
              <a:t> </a:t>
            </a:r>
            <a:r>
              <a:rPr lang="ru-RU" sz="7200" dirty="0" err="1">
                <a:latin typeface="Times New Roman" panose="02020603050405020304" pitchFamily="18" charset="0"/>
                <a:cs typeface="Times New Roman" panose="02020603050405020304" pitchFamily="18" charset="0"/>
              </a:rPr>
              <a:t>зварного</a:t>
            </a:r>
            <a:r>
              <a:rPr lang="ru-RU" sz="7200" dirty="0">
                <a:latin typeface="Times New Roman" panose="02020603050405020304" pitchFamily="18" charset="0"/>
                <a:cs typeface="Times New Roman" panose="02020603050405020304" pitchFamily="18" charset="0"/>
              </a:rPr>
              <a:t> </a:t>
            </a:r>
            <a:r>
              <a:rPr lang="ru-RU" sz="7200" dirty="0" err="1">
                <a:latin typeface="Times New Roman" panose="02020603050405020304" pitchFamily="18" charset="0"/>
                <a:cs typeface="Times New Roman" panose="02020603050405020304" pitchFamily="18" charset="0"/>
              </a:rPr>
              <a:t>шв</a:t>
            </a:r>
            <a:r>
              <a:rPr lang="uk-UA" sz="7200" dirty="0">
                <a:latin typeface="Times New Roman" panose="02020603050405020304" pitchFamily="18" charset="0"/>
                <a:cs typeface="Times New Roman" panose="02020603050405020304" pitchFamily="18" charset="0"/>
              </a:rPr>
              <a:t>а.</a:t>
            </a:r>
          </a:p>
          <a:p>
            <a:pPr algn="just"/>
            <a:r>
              <a:rPr lang="uk-UA" sz="7200" dirty="0">
                <a:latin typeface="Times New Roman" panose="02020603050405020304" pitchFamily="18" charset="0"/>
                <a:cs typeface="Times New Roman" panose="02020603050405020304" pitchFamily="18" charset="0"/>
              </a:rPr>
              <a:t>  </a:t>
            </a:r>
          </a:p>
          <a:p>
            <a:pPr algn="just"/>
            <a:endParaRPr lang="uk-UA" dirty="0">
              <a:latin typeface="Times New Roman" panose="02020603050405020304" pitchFamily="18" charset="0"/>
              <a:cs typeface="Times New Roman" pitchFamily="18" charset="0"/>
            </a:endParaRPr>
          </a:p>
          <a:p>
            <a:pPr algn="just"/>
            <a:r>
              <a:rPr lang="uk-UA" dirty="0">
                <a:latin typeface="Times New Roman" panose="02020603050405020304" pitchFamily="18" charset="0"/>
                <a:cs typeface="Times New Roman" pitchFamily="18" charset="0"/>
              </a:rPr>
              <a:t>  </a:t>
            </a:r>
          </a:p>
          <a:p>
            <a:pPr algn="just"/>
            <a:endParaRPr lang="uk-UA" dirty="0">
              <a:latin typeface="Times New Roman" panose="02020603050405020304"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Заголовок 1"/>
          <p:cNvSpPr>
            <a:spLocks noGrp="1"/>
          </p:cNvSpPr>
          <p:nvPr>
            <p:ph type="title"/>
          </p:nvPr>
        </p:nvSpPr>
        <p:spPr>
          <a:xfrm>
            <a:off x="457200" y="274638"/>
            <a:ext cx="8229600" cy="654032"/>
          </a:xfrm>
        </p:spPr>
        <p:txBody>
          <a:bodyPr>
            <a:normAutofit fontScale="90000"/>
          </a:bodyPr>
          <a:lstStyle/>
          <a:p>
            <a:pPr eaLnBrk="1" hangingPunct="1"/>
            <a:r>
              <a:rPr lang="uk-UA" dirty="0">
                <a:latin typeface="Times New Roman" pitchFamily="18" charset="0"/>
                <a:cs typeface="Times New Roman" pitchFamily="18" charset="0"/>
              </a:rPr>
              <a:t>Характеристики матеріалу   </a:t>
            </a:r>
          </a:p>
        </p:txBody>
      </p:sp>
      <p:sp>
        <p:nvSpPr>
          <p:cNvPr id="4099" name="Содержимое 2"/>
          <p:cNvSpPr>
            <a:spLocks noGrp="1"/>
          </p:cNvSpPr>
          <p:nvPr>
            <p:ph idx="1"/>
          </p:nvPr>
        </p:nvSpPr>
        <p:spPr/>
        <p:txBody>
          <a:bodyPr/>
          <a:lstStyle/>
          <a:p>
            <a:pPr eaLnBrk="1" hangingPunct="1"/>
            <a:r>
              <a:rPr lang="uk-UA" sz="1600" b="1" dirty="0"/>
              <a:t>	</a:t>
            </a:r>
            <a:endParaRPr lang="uk-UA" sz="4800" dirty="0"/>
          </a:p>
          <a:p>
            <a:pPr eaLnBrk="1" hangingPunct="1"/>
            <a:endParaRPr lang="uk-UA" sz="1600" dirty="0"/>
          </a:p>
        </p:txBody>
      </p:sp>
      <p:sp>
        <p:nvSpPr>
          <p:cNvPr id="4146" name="Прямоугольник 4"/>
          <p:cNvSpPr>
            <a:spLocks noChangeArrowheads="1"/>
          </p:cNvSpPr>
          <p:nvPr/>
        </p:nvSpPr>
        <p:spPr bwMode="auto">
          <a:xfrm>
            <a:off x="214313" y="1142984"/>
            <a:ext cx="8929687" cy="5816977"/>
          </a:xfrm>
          <a:prstGeom prst="rect">
            <a:avLst/>
          </a:prstGeom>
          <a:noFill/>
          <a:ln w="9525">
            <a:noFill/>
            <a:miter lim="800000"/>
            <a:headEnd/>
            <a:tailEnd/>
          </a:ln>
        </p:spPr>
        <p:txBody>
          <a:bodyPr wrap="square">
            <a:spAutoFit/>
          </a:bodyPr>
          <a:lstStyle/>
          <a:p>
            <a:r>
              <a:rPr lang="ru-RU" sz="2000" dirty="0">
                <a:latin typeface="Times New Roman" pitchFamily="18" charset="0"/>
                <a:cs typeface="Times New Roman" pitchFamily="18" charset="0"/>
              </a:rPr>
              <a:t>Для </a:t>
            </a:r>
            <a:r>
              <a:rPr lang="ru-RU" sz="2000" dirty="0" err="1">
                <a:latin typeface="Times New Roman" pitchFamily="18" charset="0"/>
                <a:cs typeface="Times New Roman" pitchFamily="18" charset="0"/>
              </a:rPr>
              <a:t>виробництва</a:t>
            </a:r>
            <a:r>
              <a:rPr lang="ru-RU" sz="2000" dirty="0">
                <a:latin typeface="Times New Roman" pitchFamily="18" charset="0"/>
                <a:cs typeface="Times New Roman" pitchFamily="18" charset="0"/>
              </a:rPr>
              <a:t> деталей </a:t>
            </a:r>
            <a:r>
              <a:rPr lang="ru-RU" sz="2000" dirty="0" err="1">
                <a:latin typeface="Times New Roman" pitchFamily="18" charset="0"/>
                <a:cs typeface="Times New Roman" pitchFamily="18" charset="0"/>
              </a:rPr>
              <a:t>використовуємо</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матеріали</a:t>
            </a:r>
            <a:r>
              <a:rPr lang="en-US" sz="2000" dirty="0">
                <a:latin typeface="Times New Roman" pitchFamily="18" charset="0"/>
                <a:cs typeface="Times New Roman" pitchFamily="18" charset="0"/>
              </a:rPr>
              <a:t>: </a:t>
            </a:r>
            <a:r>
              <a:rPr lang="uk-UA" sz="2000" dirty="0">
                <a:latin typeface="Times New Roman" pitchFamily="18" charset="0"/>
                <a:cs typeface="Times New Roman" pitchFamily="18" charset="0"/>
              </a:rPr>
              <a:t>полікарбонат </a:t>
            </a:r>
            <a:r>
              <a:rPr lang="en-US" sz="2000" dirty="0">
                <a:latin typeface="Times New Roman" pitchFamily="18" charset="0"/>
                <a:cs typeface="Times New Roman" pitchFamily="18" charset="0"/>
              </a:rPr>
              <a:t>PC,</a:t>
            </a:r>
            <a:r>
              <a:rPr lang="uk-UA" sz="2000" dirty="0">
                <a:latin typeface="Times New Roman" pitchFamily="18" charset="0"/>
                <a:cs typeface="Times New Roman" pitchFamily="18" charset="0"/>
              </a:rPr>
              <a:t> </a:t>
            </a:r>
            <a:r>
              <a:rPr lang="uk-UA" sz="2000" dirty="0" err="1">
                <a:latin typeface="Times New Roman" pitchFamily="18" charset="0"/>
                <a:cs typeface="Times New Roman" pitchFamily="18" charset="0"/>
              </a:rPr>
              <a:t>полілактид</a:t>
            </a:r>
            <a:r>
              <a:rPr lang="uk-UA" sz="2000" dirty="0">
                <a:latin typeface="Times New Roman" pitchFamily="18" charset="0"/>
                <a:cs typeface="Times New Roman" pitchFamily="18" charset="0"/>
              </a:rPr>
              <a:t> </a:t>
            </a:r>
            <a:r>
              <a:rPr lang="en-US" sz="2000" dirty="0">
                <a:latin typeface="Times New Roman" pitchFamily="18" charset="0"/>
                <a:cs typeface="Times New Roman" pitchFamily="18" charset="0"/>
              </a:rPr>
              <a:t>PLA, </a:t>
            </a:r>
            <a:r>
              <a:rPr lang="uk-UA" dirty="0" err="1">
                <a:latin typeface="Times New Roman" panose="02020603050405020304" pitchFamily="18" charset="0"/>
                <a:cs typeface="Times New Roman" panose="02020603050405020304" pitchFamily="18" charset="0"/>
              </a:rPr>
              <a:t>акрилонітрилбутадієнстирол</a:t>
            </a:r>
            <a:r>
              <a:rPr lang="ru-RU" sz="2000" dirty="0">
                <a:latin typeface="Times New Roman" pitchFamily="18" charset="0"/>
                <a:cs typeface="Times New Roman" pitchFamily="18" charset="0"/>
              </a:rPr>
              <a:t>  </a:t>
            </a:r>
            <a:r>
              <a:rPr lang="en-US" sz="2000" dirty="0">
                <a:latin typeface="Times New Roman" pitchFamily="18" charset="0"/>
                <a:cs typeface="Times New Roman" pitchFamily="18" charset="0"/>
              </a:rPr>
              <a:t>ABS</a:t>
            </a:r>
            <a:r>
              <a:rPr lang="ru-RU" sz="2000" dirty="0">
                <a:latin typeface="Times New Roman" pitchFamily="18" charset="0"/>
                <a:cs typeface="Times New Roman" pitchFamily="18" charset="0"/>
              </a:rPr>
              <a:t> </a:t>
            </a:r>
            <a:endParaRPr lang="ru-RU" sz="2000" b="1" dirty="0">
              <a:latin typeface="Times New Roman" pitchFamily="18" charset="0"/>
              <a:cs typeface="Times New Roman" pitchFamily="18" charset="0"/>
            </a:endParaRPr>
          </a:p>
          <a:p>
            <a:r>
              <a:rPr lang="ru-RU" sz="2000" b="1" dirty="0" err="1">
                <a:latin typeface="Times New Roman" pitchFamily="18" charset="0"/>
                <a:cs typeface="Times New Roman" pitchFamily="18" charset="0"/>
              </a:rPr>
              <a:t>Таблиця</a:t>
            </a:r>
            <a:r>
              <a:rPr lang="ru-RU" sz="2000" b="1" dirty="0">
                <a:latin typeface="Times New Roman" pitchFamily="18" charset="0"/>
                <a:cs typeface="Times New Roman" pitchFamily="18" charset="0"/>
              </a:rPr>
              <a:t> 1. </a:t>
            </a:r>
            <a:r>
              <a:rPr lang="ru-RU" sz="2000" b="1" dirty="0" err="1">
                <a:latin typeface="Times New Roman" pitchFamily="18" charset="0"/>
                <a:cs typeface="Times New Roman" pitchFamily="18" charset="0"/>
              </a:rPr>
              <a:t>Технічні</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параметри</a:t>
            </a: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матеріалів</a:t>
            </a:r>
            <a:endParaRPr lang="ru-RU" sz="2000" b="1" dirty="0">
              <a:latin typeface="Times New Roman" pitchFamily="18" charset="0"/>
              <a:cs typeface="Times New Roman" pitchFamily="18" charset="0"/>
            </a:endParaRPr>
          </a:p>
          <a:p>
            <a:r>
              <a:rPr lang="ru-RU" sz="2000" b="1" dirty="0">
                <a:latin typeface="Times New Roman" pitchFamily="18" charset="0"/>
                <a:cs typeface="Times New Roman" pitchFamily="18" charset="0"/>
              </a:rPr>
              <a:t> </a:t>
            </a:r>
            <a:endParaRPr lang="ru-RU" sz="2000" b="1" dirty="0"/>
          </a:p>
          <a:p>
            <a:endParaRPr lang="ru-RU" sz="2000" b="1" dirty="0"/>
          </a:p>
          <a:p>
            <a:endParaRPr lang="ru-RU" sz="2000" b="1" dirty="0"/>
          </a:p>
          <a:p>
            <a:endParaRPr lang="ru-RU" sz="2000" b="1" dirty="0"/>
          </a:p>
          <a:p>
            <a:endParaRPr lang="ru-RU" sz="2000" b="1" dirty="0"/>
          </a:p>
          <a:p>
            <a:endParaRPr lang="ru-RU" sz="2000" b="1" dirty="0"/>
          </a:p>
          <a:p>
            <a:endParaRPr lang="ru-RU" sz="2000" b="1" dirty="0"/>
          </a:p>
          <a:p>
            <a:endParaRPr lang="ru-RU" sz="2000" b="1" dirty="0"/>
          </a:p>
          <a:p>
            <a:endParaRPr lang="ru-RU" sz="2000" b="1" dirty="0"/>
          </a:p>
          <a:p>
            <a:endParaRPr lang="ru-RU" sz="2000" b="1" dirty="0"/>
          </a:p>
          <a:p>
            <a:endParaRPr lang="ru-RU" sz="2000" b="1" dirty="0"/>
          </a:p>
          <a:p>
            <a:endParaRPr lang="ru-RU" sz="2000" b="1" dirty="0"/>
          </a:p>
          <a:p>
            <a:endParaRPr lang="ru-RU" dirty="0">
              <a:latin typeface="Times New Roman" pitchFamily="18" charset="0"/>
              <a:cs typeface="Times New Roman" pitchFamily="18" charset="0"/>
            </a:endParaRPr>
          </a:p>
          <a:p>
            <a:endParaRPr lang="ru-RU" b="1" dirty="0"/>
          </a:p>
          <a:p>
            <a:endParaRPr lang="uk-UA" dirty="0"/>
          </a:p>
          <a:p>
            <a:endParaRPr lang="uk-UA" dirty="0"/>
          </a:p>
        </p:txBody>
      </p:sp>
      <p:pic>
        <p:nvPicPr>
          <p:cNvPr id="10" name="Рисунок 9">
            <a:extLst>
              <a:ext uri="{FF2B5EF4-FFF2-40B4-BE49-F238E27FC236}">
                <a16:creationId xmlns="" xmlns:a16="http://schemas.microsoft.com/office/drawing/2014/main" id="{397C6D23-86CF-4ABB-ACB5-ABABAB40A8F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3654" y="5044333"/>
            <a:ext cx="1595778" cy="1296144"/>
          </a:xfrm>
          <a:prstGeom prst="rect">
            <a:avLst/>
          </a:prstGeom>
        </p:spPr>
      </p:pic>
      <p:pic>
        <p:nvPicPr>
          <p:cNvPr id="12" name="Рисунок 11">
            <a:extLst>
              <a:ext uri="{FF2B5EF4-FFF2-40B4-BE49-F238E27FC236}">
                <a16:creationId xmlns="" xmlns:a16="http://schemas.microsoft.com/office/drawing/2014/main" id="{0CF865F2-9186-46D6-BA22-08D46AC6C9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8415" y="2285334"/>
            <a:ext cx="1517154" cy="1168227"/>
          </a:xfrm>
          <a:prstGeom prst="rect">
            <a:avLst/>
          </a:prstGeom>
        </p:spPr>
      </p:pic>
      <p:sp>
        <p:nvSpPr>
          <p:cNvPr id="13" name="AutoShape 2" descr="C:\Users\Myroslaw\Desktop\ABS-black-700-700-2-500x500.webp">
            <a:extLst>
              <a:ext uri="{FF2B5EF4-FFF2-40B4-BE49-F238E27FC236}">
                <a16:creationId xmlns="" xmlns:a16="http://schemas.microsoft.com/office/drawing/2014/main" id="{7A4599BA-1185-43C6-970A-EB4323412C9E}"/>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uk-UA"/>
          </a:p>
        </p:txBody>
      </p:sp>
      <p:sp>
        <p:nvSpPr>
          <p:cNvPr id="14" name="AutoShape 4" descr="C:\Users\Myroslaw\Desktop\ABS-black-700-700-2-500x500.webp">
            <a:extLst>
              <a:ext uri="{FF2B5EF4-FFF2-40B4-BE49-F238E27FC236}">
                <a16:creationId xmlns="" xmlns:a16="http://schemas.microsoft.com/office/drawing/2014/main" id="{8F2877AE-06DC-45EB-9E10-DF4FA35C8A2E}"/>
              </a:ext>
            </a:extLst>
          </p:cNvPr>
          <p:cNvSpPr>
            <a:spLocks noChangeAspect="1" noChangeArrowheads="1"/>
          </p:cNvSpPr>
          <p:nvPr/>
        </p:nvSpPr>
        <p:spPr bwMode="auto">
          <a:xfrm>
            <a:off x="4572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uk-UA"/>
          </a:p>
        </p:txBody>
      </p:sp>
      <p:pic>
        <p:nvPicPr>
          <p:cNvPr id="16" name="Рисунок 15">
            <a:extLst>
              <a:ext uri="{FF2B5EF4-FFF2-40B4-BE49-F238E27FC236}">
                <a16:creationId xmlns="" xmlns:a16="http://schemas.microsoft.com/office/drawing/2014/main" id="{2EB0B7D0-F996-454F-8DE0-ECC9C8C9E49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8415" y="3453561"/>
            <a:ext cx="1505689" cy="1570948"/>
          </a:xfrm>
          <a:prstGeom prst="rect">
            <a:avLst/>
          </a:prstGeom>
        </p:spPr>
      </p:pic>
      <p:graphicFrame>
        <p:nvGraphicFramePr>
          <p:cNvPr id="17" name="Таблиця 16">
            <a:extLst>
              <a:ext uri="{FF2B5EF4-FFF2-40B4-BE49-F238E27FC236}">
                <a16:creationId xmlns="" xmlns:a16="http://schemas.microsoft.com/office/drawing/2014/main" id="{44200E51-EF72-41BC-887C-DC56B2045163}"/>
              </a:ext>
            </a:extLst>
          </p:cNvPr>
          <p:cNvGraphicFramePr>
            <a:graphicFrameLocks noGrp="1"/>
          </p:cNvGraphicFramePr>
          <p:nvPr>
            <p:extLst>
              <p:ext uri="{D42A27DB-BD31-4B8C-83A1-F6EECF244321}">
                <p14:modId xmlns:p14="http://schemas.microsoft.com/office/powerpoint/2010/main" val="3496507614"/>
              </p:ext>
            </p:extLst>
          </p:nvPr>
        </p:nvGraphicFramePr>
        <p:xfrm>
          <a:off x="2906324" y="2285334"/>
          <a:ext cx="5893256" cy="3997325"/>
        </p:xfrm>
        <a:graphic>
          <a:graphicData uri="http://schemas.openxmlformats.org/drawingml/2006/table">
            <a:tbl>
              <a:tblPr firstRow="1" firstCol="1" bandRow="1" bandCol="1">
                <a:tableStyleId>{5C22544A-7EE6-4342-B048-85BDC9FD1C3A}</a:tableStyleId>
              </a:tblPr>
              <a:tblGrid>
                <a:gridCol w="305888">
                  <a:extLst>
                    <a:ext uri="{9D8B030D-6E8A-4147-A177-3AD203B41FA5}">
                      <a16:colId xmlns="" xmlns:a16="http://schemas.microsoft.com/office/drawing/2014/main" val="464012844"/>
                    </a:ext>
                  </a:extLst>
                </a:gridCol>
                <a:gridCol w="1584319">
                  <a:extLst>
                    <a:ext uri="{9D8B030D-6E8A-4147-A177-3AD203B41FA5}">
                      <a16:colId xmlns="" xmlns:a16="http://schemas.microsoft.com/office/drawing/2014/main" val="4155674769"/>
                    </a:ext>
                  </a:extLst>
                </a:gridCol>
                <a:gridCol w="999605">
                  <a:extLst>
                    <a:ext uri="{9D8B030D-6E8A-4147-A177-3AD203B41FA5}">
                      <a16:colId xmlns="" xmlns:a16="http://schemas.microsoft.com/office/drawing/2014/main" val="2687664430"/>
                    </a:ext>
                  </a:extLst>
                </a:gridCol>
                <a:gridCol w="936104">
                  <a:extLst>
                    <a:ext uri="{9D8B030D-6E8A-4147-A177-3AD203B41FA5}">
                      <a16:colId xmlns="" xmlns:a16="http://schemas.microsoft.com/office/drawing/2014/main" val="3549580334"/>
                    </a:ext>
                  </a:extLst>
                </a:gridCol>
                <a:gridCol w="2067340">
                  <a:extLst>
                    <a:ext uri="{9D8B030D-6E8A-4147-A177-3AD203B41FA5}">
                      <a16:colId xmlns="" xmlns:a16="http://schemas.microsoft.com/office/drawing/2014/main" val="3481999444"/>
                    </a:ext>
                  </a:extLst>
                </a:gridCol>
              </a:tblGrid>
              <a:tr h="395605">
                <a:tc>
                  <a:txBody>
                    <a:bodyPr/>
                    <a:lstStyle/>
                    <a:p>
                      <a:pPr algn="ctr">
                        <a:spcAft>
                          <a:spcPts val="0"/>
                        </a:spcAft>
                      </a:pPr>
                      <a:r>
                        <a:rPr lang="ru-RU" sz="1200">
                          <a:effectLst/>
                        </a:rPr>
                        <a:t>№</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pPr>
                      <a:r>
                        <a:rPr lang="ru-RU" sz="1200">
                          <a:effectLst/>
                        </a:rPr>
                        <a:t>Матеріал</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200">
                          <a:effectLst/>
                        </a:rPr>
                        <a:t>РС полікарбонат</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200">
                          <a:effectLst/>
                        </a:rPr>
                        <a:t>PLA</a:t>
                      </a:r>
                      <a:endParaRPr lang="uk-UA" sz="1200">
                        <a:effectLst/>
                      </a:endParaRPr>
                    </a:p>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200">
                          <a:effectLst/>
                        </a:rPr>
                        <a:t>полілактид</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200">
                          <a:effectLst/>
                        </a:rPr>
                        <a:t>ABS </a:t>
                      </a:r>
                      <a:r>
                        <a:rPr lang="ru-RU" sz="1200">
                          <a:effectLst/>
                        </a:rPr>
                        <a:t>акрилонітрил</a:t>
                      </a:r>
                      <a:endParaRPr lang="uk-UA" sz="1200">
                        <a:effectLst/>
                      </a:endParaRPr>
                    </a:p>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200">
                          <a:effectLst/>
                        </a:rPr>
                        <a:t>бутадієнстирол</a:t>
                      </a:r>
                      <a:endParaRPr lang="uk-UA" sz="1200">
                        <a:effectLst/>
                        <a:latin typeface="Times New Roman" panose="02020603050405020304" pitchFamily="18" charset="0"/>
                        <a:ea typeface="Times New Roman" panose="02020603050405020304" pitchFamily="18" charset="0"/>
                      </a:endParaRPr>
                    </a:p>
                  </a:txBody>
                  <a:tcPr marL="25400" marR="25400" marT="0" marB="0"/>
                </a:tc>
                <a:extLst>
                  <a:ext uri="{0D108BD9-81ED-4DB2-BD59-A6C34878D82A}">
                    <a16:rowId xmlns="" xmlns:a16="http://schemas.microsoft.com/office/drawing/2014/main" val="552528427"/>
                  </a:ext>
                </a:extLst>
              </a:tr>
              <a:tr h="358775">
                <a:tc>
                  <a:txBody>
                    <a:bodyPr/>
                    <a:lstStyle/>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200">
                          <a:effectLst/>
                        </a:rPr>
                        <a:t>2</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200">
                          <a:effectLst/>
                        </a:rPr>
                        <a:t>Максимальна температура  використання,</a:t>
                      </a:r>
                      <a:r>
                        <a:rPr lang="ru-RU" sz="1200" baseline="30000">
                          <a:effectLst/>
                        </a:rPr>
                        <a:t>0</a:t>
                      </a:r>
                      <a:r>
                        <a:rPr lang="ru-RU" sz="1200">
                          <a:effectLst/>
                        </a:rPr>
                        <a:t>С</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pPr>
                      <a:r>
                        <a:rPr lang="ru-RU" sz="1200" spc="-45">
                          <a:effectLst/>
                        </a:rPr>
                        <a:t>82</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pPr>
                      <a:r>
                        <a:rPr lang="en-US" sz="1200" spc="-45">
                          <a:effectLst/>
                        </a:rPr>
                        <a:t>80</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pPr>
                      <a:r>
                        <a:rPr lang="uk-UA" sz="1200" spc="-45">
                          <a:effectLst/>
                        </a:rPr>
                        <a:t>90</a:t>
                      </a:r>
                      <a:endParaRPr lang="uk-UA" sz="1200">
                        <a:effectLst/>
                        <a:latin typeface="Times New Roman" panose="02020603050405020304" pitchFamily="18" charset="0"/>
                        <a:ea typeface="Times New Roman" panose="02020603050405020304" pitchFamily="18" charset="0"/>
                      </a:endParaRPr>
                    </a:p>
                  </a:txBody>
                  <a:tcPr marL="25400" marR="25400" marT="0" marB="0"/>
                </a:tc>
                <a:extLst>
                  <a:ext uri="{0D108BD9-81ED-4DB2-BD59-A6C34878D82A}">
                    <a16:rowId xmlns="" xmlns:a16="http://schemas.microsoft.com/office/drawing/2014/main" val="2036799700"/>
                  </a:ext>
                </a:extLst>
              </a:tr>
              <a:tr h="358775">
                <a:tc>
                  <a:txBody>
                    <a:bodyPr/>
                    <a:lstStyle/>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200">
                          <a:effectLst/>
                        </a:rPr>
                        <a:t>3</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200">
                          <a:effectLst/>
                        </a:rPr>
                        <a:t>Температура </a:t>
                      </a:r>
                      <a:r>
                        <a:rPr lang="uk-UA" sz="1200">
                          <a:effectLst/>
                        </a:rPr>
                        <a:t>плину</a:t>
                      </a:r>
                      <a:r>
                        <a:rPr lang="ru-RU" sz="1200">
                          <a:effectLst/>
                        </a:rPr>
                        <a:t>,</a:t>
                      </a:r>
                      <a:r>
                        <a:rPr lang="ru-RU" sz="1200" baseline="30000">
                          <a:effectLst/>
                        </a:rPr>
                        <a:t> 0</a:t>
                      </a:r>
                      <a:r>
                        <a:rPr lang="ru-RU" sz="1200">
                          <a:effectLst/>
                        </a:rPr>
                        <a:t>С</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pPr>
                      <a:r>
                        <a:rPr lang="ru-RU" sz="1200" spc="-45">
                          <a:effectLst/>
                        </a:rPr>
                        <a:t>280…300</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pPr>
                      <a:r>
                        <a:rPr lang="ru-RU" sz="1200" spc="-45">
                          <a:effectLst/>
                        </a:rPr>
                        <a:t>180 </a:t>
                      </a:r>
                      <a:r>
                        <a:rPr lang="uk-UA" sz="1200" spc="-45">
                          <a:effectLst/>
                        </a:rPr>
                        <a:t>…</a:t>
                      </a:r>
                      <a:r>
                        <a:rPr lang="ru-RU" sz="1200" spc="-45">
                          <a:effectLst/>
                        </a:rPr>
                        <a:t>220</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pPr>
                      <a:r>
                        <a:rPr lang="en-US" sz="1200" spc="-45">
                          <a:effectLst/>
                        </a:rPr>
                        <a:t>220…260</a:t>
                      </a:r>
                      <a:endParaRPr lang="uk-UA" sz="1200">
                        <a:effectLst/>
                        <a:latin typeface="Times New Roman" panose="02020603050405020304" pitchFamily="18" charset="0"/>
                        <a:ea typeface="Times New Roman" panose="02020603050405020304" pitchFamily="18" charset="0"/>
                      </a:endParaRPr>
                    </a:p>
                  </a:txBody>
                  <a:tcPr marL="25400" marR="25400" marT="0" marB="0"/>
                </a:tc>
                <a:extLst>
                  <a:ext uri="{0D108BD9-81ED-4DB2-BD59-A6C34878D82A}">
                    <a16:rowId xmlns="" xmlns:a16="http://schemas.microsoft.com/office/drawing/2014/main" val="3318185534"/>
                  </a:ext>
                </a:extLst>
              </a:tr>
              <a:tr h="358775">
                <a:tc>
                  <a:txBody>
                    <a:bodyPr/>
                    <a:lstStyle/>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uk-UA" sz="1200">
                          <a:effectLst/>
                        </a:rPr>
                        <a:t>4</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uk-UA" sz="1200">
                          <a:effectLst/>
                        </a:rPr>
                        <a:t>Температура плавлення, </a:t>
                      </a:r>
                      <a:r>
                        <a:rPr lang="ru-RU" sz="1200" baseline="30000">
                          <a:effectLst/>
                        </a:rPr>
                        <a:t>0</a:t>
                      </a:r>
                      <a:r>
                        <a:rPr lang="ru-RU" sz="1200">
                          <a:effectLst/>
                        </a:rPr>
                        <a:t>С</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pPr>
                      <a:r>
                        <a:rPr lang="uk-UA" sz="1200" spc="-45">
                          <a:effectLst/>
                        </a:rPr>
                        <a:t>140…150</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pPr>
                      <a:r>
                        <a:rPr lang="uk-UA" sz="1200" spc="-45">
                          <a:effectLst/>
                        </a:rPr>
                        <a:t>150…170</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pPr>
                      <a:r>
                        <a:rPr lang="uk-UA" sz="1200" spc="-45">
                          <a:effectLst/>
                        </a:rPr>
                        <a:t>150</a:t>
                      </a:r>
                      <a:endParaRPr lang="uk-UA" sz="1200">
                        <a:effectLst/>
                        <a:latin typeface="Times New Roman" panose="02020603050405020304" pitchFamily="18" charset="0"/>
                        <a:ea typeface="Times New Roman" panose="02020603050405020304" pitchFamily="18" charset="0"/>
                      </a:endParaRPr>
                    </a:p>
                  </a:txBody>
                  <a:tcPr marL="25400" marR="25400" marT="0" marB="0"/>
                </a:tc>
                <a:extLst>
                  <a:ext uri="{0D108BD9-81ED-4DB2-BD59-A6C34878D82A}">
                    <a16:rowId xmlns="" xmlns:a16="http://schemas.microsoft.com/office/drawing/2014/main" val="1274527795"/>
                  </a:ext>
                </a:extLst>
              </a:tr>
              <a:tr h="319405">
                <a:tc>
                  <a:txBody>
                    <a:bodyPr/>
                    <a:lstStyle/>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200">
                          <a:effectLst/>
                        </a:rPr>
                        <a:t>4</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200">
                          <a:effectLst/>
                        </a:rPr>
                        <a:t>Міцність на розрив, МПа</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pPr>
                      <a:r>
                        <a:rPr lang="ru-RU" sz="1200" spc="-45">
                          <a:effectLst/>
                        </a:rPr>
                        <a:t>61…66</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pPr>
                      <a:r>
                        <a:rPr lang="ru-RU" sz="1200" spc="-45">
                          <a:effectLst/>
                        </a:rPr>
                        <a:t>53</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pPr>
                      <a:r>
                        <a:rPr lang="en-US" sz="1200" spc="-45">
                          <a:effectLst/>
                        </a:rPr>
                        <a:t>40…50</a:t>
                      </a:r>
                      <a:endParaRPr lang="uk-UA" sz="1200">
                        <a:effectLst/>
                        <a:latin typeface="Times New Roman" panose="02020603050405020304" pitchFamily="18" charset="0"/>
                        <a:ea typeface="Times New Roman" panose="02020603050405020304" pitchFamily="18" charset="0"/>
                      </a:endParaRPr>
                    </a:p>
                  </a:txBody>
                  <a:tcPr marL="25400" marR="25400" marT="0" marB="0"/>
                </a:tc>
                <a:extLst>
                  <a:ext uri="{0D108BD9-81ED-4DB2-BD59-A6C34878D82A}">
                    <a16:rowId xmlns="" xmlns:a16="http://schemas.microsoft.com/office/drawing/2014/main" val="2848831832"/>
                  </a:ext>
                </a:extLst>
              </a:tr>
              <a:tr h="319405">
                <a:tc>
                  <a:txBody>
                    <a:bodyPr/>
                    <a:lstStyle/>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200">
                          <a:effectLst/>
                        </a:rPr>
                        <a:t> </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200" dirty="0">
                          <a:effectLst/>
                        </a:rPr>
                        <a:t>Модуль </a:t>
                      </a:r>
                      <a:r>
                        <a:rPr lang="ru-RU" sz="1200" dirty="0" err="1">
                          <a:effectLst/>
                        </a:rPr>
                        <a:t>пружності</a:t>
                      </a:r>
                      <a:r>
                        <a:rPr lang="ru-RU" sz="1200" dirty="0">
                          <a:effectLst/>
                        </a:rPr>
                        <a:t>, МПа</a:t>
                      </a:r>
                      <a:endParaRPr lang="uk-UA" sz="1200" dirty="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pPr>
                      <a:r>
                        <a:rPr lang="uk-UA" sz="1200" spc="-45" dirty="0">
                          <a:effectLst/>
                        </a:rPr>
                        <a:t>3300</a:t>
                      </a:r>
                      <a:endParaRPr lang="uk-UA" sz="1200" dirty="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pPr>
                      <a:r>
                        <a:rPr lang="ru-RU" sz="1200" spc="-45">
                          <a:effectLst/>
                        </a:rPr>
                        <a:t>3500</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pPr>
                      <a:r>
                        <a:rPr lang="ru-RU" sz="1200" spc="-45">
                          <a:effectLst/>
                        </a:rPr>
                        <a:t>2000</a:t>
                      </a:r>
                      <a:endParaRPr lang="uk-UA" sz="1200">
                        <a:effectLst/>
                        <a:latin typeface="Times New Roman" panose="02020603050405020304" pitchFamily="18" charset="0"/>
                        <a:ea typeface="Times New Roman" panose="02020603050405020304" pitchFamily="18" charset="0"/>
                      </a:endParaRPr>
                    </a:p>
                  </a:txBody>
                  <a:tcPr marL="25400" marR="25400" marT="0" marB="0"/>
                </a:tc>
                <a:extLst>
                  <a:ext uri="{0D108BD9-81ED-4DB2-BD59-A6C34878D82A}">
                    <a16:rowId xmlns="" xmlns:a16="http://schemas.microsoft.com/office/drawing/2014/main" val="3162297618"/>
                  </a:ext>
                </a:extLst>
              </a:tr>
              <a:tr h="319405">
                <a:tc>
                  <a:txBody>
                    <a:bodyPr/>
                    <a:lstStyle/>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200">
                          <a:effectLst/>
                        </a:rPr>
                        <a:t>5</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200">
                          <a:effectLst/>
                        </a:rPr>
                        <a:t>Твердість</a:t>
                      </a:r>
                      <a:r>
                        <a:rPr lang="en-US" sz="1200">
                          <a:effectLst/>
                        </a:rPr>
                        <a:t> R</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pPr>
                      <a:r>
                        <a:rPr lang="en-US" sz="1200" dirty="0">
                          <a:effectLst/>
                        </a:rPr>
                        <a:t>118</a:t>
                      </a:r>
                      <a:endParaRPr lang="uk-UA" sz="1200" dirty="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pPr>
                      <a:r>
                        <a:rPr lang="en-US" sz="1200" spc="-45">
                          <a:effectLst/>
                        </a:rPr>
                        <a:t>70…90</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pPr>
                      <a:r>
                        <a:rPr lang="uk-UA" sz="1200" spc="-45">
                          <a:effectLst/>
                        </a:rPr>
                        <a:t>100…110</a:t>
                      </a:r>
                      <a:endParaRPr lang="uk-UA" sz="1200">
                        <a:effectLst/>
                        <a:latin typeface="Times New Roman" panose="02020603050405020304" pitchFamily="18" charset="0"/>
                        <a:ea typeface="Times New Roman" panose="02020603050405020304" pitchFamily="18" charset="0"/>
                      </a:endParaRPr>
                    </a:p>
                  </a:txBody>
                  <a:tcPr marL="25400" marR="25400" marT="0" marB="0"/>
                </a:tc>
                <a:extLst>
                  <a:ext uri="{0D108BD9-81ED-4DB2-BD59-A6C34878D82A}">
                    <a16:rowId xmlns="" xmlns:a16="http://schemas.microsoft.com/office/drawing/2014/main" val="2127014848"/>
                  </a:ext>
                </a:extLst>
              </a:tr>
              <a:tr h="319405">
                <a:tc>
                  <a:txBody>
                    <a:bodyPr/>
                    <a:lstStyle/>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200">
                          <a:effectLst/>
                        </a:rPr>
                        <a:t>6</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200">
                          <a:effectLst/>
                        </a:rPr>
                        <a:t>Густина, г</a:t>
                      </a:r>
                      <a:r>
                        <a:rPr lang="en-US" sz="1200">
                          <a:effectLst/>
                        </a:rPr>
                        <a:t>/</a:t>
                      </a:r>
                      <a:r>
                        <a:rPr lang="ru-RU" sz="1200">
                          <a:effectLst/>
                        </a:rPr>
                        <a:t>см</a:t>
                      </a:r>
                      <a:r>
                        <a:rPr lang="ru-RU" sz="1200" baseline="30000">
                          <a:effectLst/>
                        </a:rPr>
                        <a:t>3</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pPr>
                      <a:r>
                        <a:rPr lang="ru-RU" sz="1200">
                          <a:effectLst/>
                        </a:rPr>
                        <a:t>1,19</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pPr>
                      <a:r>
                        <a:rPr lang="ru-RU" sz="1200" spc="-45">
                          <a:effectLst/>
                        </a:rPr>
                        <a:t>1,23</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pPr>
                      <a:r>
                        <a:rPr lang="en-US" sz="1200" spc="-45">
                          <a:effectLst/>
                        </a:rPr>
                        <a:t>1.03…1,07</a:t>
                      </a:r>
                      <a:endParaRPr lang="uk-UA" sz="1200">
                        <a:effectLst/>
                        <a:latin typeface="Times New Roman" panose="02020603050405020304" pitchFamily="18" charset="0"/>
                        <a:ea typeface="Times New Roman" panose="02020603050405020304" pitchFamily="18" charset="0"/>
                      </a:endParaRPr>
                    </a:p>
                  </a:txBody>
                  <a:tcPr marL="25400" marR="25400" marT="0" marB="0"/>
                </a:tc>
                <a:extLst>
                  <a:ext uri="{0D108BD9-81ED-4DB2-BD59-A6C34878D82A}">
                    <a16:rowId xmlns="" xmlns:a16="http://schemas.microsoft.com/office/drawing/2014/main" val="2825002848"/>
                  </a:ext>
                </a:extLst>
              </a:tr>
              <a:tr h="319405">
                <a:tc>
                  <a:txBody>
                    <a:bodyPr/>
                    <a:lstStyle/>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200">
                          <a:effectLst/>
                        </a:rPr>
                        <a:t>7</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200">
                          <a:effectLst/>
                        </a:rPr>
                        <a:t>Модуль згину, МПа</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pPr>
                      <a:r>
                        <a:rPr lang="ru-RU" sz="1200">
                          <a:effectLst/>
                        </a:rPr>
                        <a:t>2210…2410</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pPr>
                      <a:r>
                        <a:rPr lang="en-US" sz="1200" spc="-45">
                          <a:effectLst/>
                        </a:rPr>
                        <a:t>2300…2800</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pPr>
                      <a:r>
                        <a:rPr lang="uk-UA" sz="1200" spc="-45">
                          <a:effectLst/>
                        </a:rPr>
                        <a:t>1540 …2880</a:t>
                      </a:r>
                      <a:endParaRPr lang="uk-UA" sz="1200">
                        <a:effectLst/>
                        <a:latin typeface="Times New Roman" panose="02020603050405020304" pitchFamily="18" charset="0"/>
                        <a:ea typeface="Times New Roman" panose="02020603050405020304" pitchFamily="18" charset="0"/>
                      </a:endParaRPr>
                    </a:p>
                  </a:txBody>
                  <a:tcPr marL="25400" marR="25400" marT="0" marB="0"/>
                </a:tc>
                <a:extLst>
                  <a:ext uri="{0D108BD9-81ED-4DB2-BD59-A6C34878D82A}">
                    <a16:rowId xmlns="" xmlns:a16="http://schemas.microsoft.com/office/drawing/2014/main" val="3696053439"/>
                  </a:ext>
                </a:extLst>
              </a:tr>
              <a:tr h="319405">
                <a:tc>
                  <a:txBody>
                    <a:bodyPr/>
                    <a:lstStyle/>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200">
                          <a:effectLst/>
                        </a:rPr>
                        <a:t>8</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200">
                          <a:effectLst/>
                        </a:rPr>
                        <a:t>Поглинання води, %</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pPr>
                      <a:r>
                        <a:rPr lang="ru-RU" sz="1200">
                          <a:effectLst/>
                        </a:rPr>
                        <a:t>0.15… 0.2</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pPr>
                      <a:r>
                        <a:rPr lang="en-US" sz="1200" spc="-45">
                          <a:effectLst/>
                        </a:rPr>
                        <a:t>0.3…4</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pPr>
                      <a:r>
                        <a:rPr lang="uk-UA" sz="1200" spc="-45">
                          <a:effectLst/>
                        </a:rPr>
                        <a:t>0,16…1,0</a:t>
                      </a:r>
                      <a:endParaRPr lang="uk-UA" sz="1200">
                        <a:effectLst/>
                        <a:latin typeface="Times New Roman" panose="02020603050405020304" pitchFamily="18" charset="0"/>
                        <a:ea typeface="Times New Roman" panose="02020603050405020304" pitchFamily="18" charset="0"/>
                      </a:endParaRPr>
                    </a:p>
                  </a:txBody>
                  <a:tcPr marL="25400" marR="25400" marT="0" marB="0"/>
                </a:tc>
                <a:extLst>
                  <a:ext uri="{0D108BD9-81ED-4DB2-BD59-A6C34878D82A}">
                    <a16:rowId xmlns="" xmlns:a16="http://schemas.microsoft.com/office/drawing/2014/main" val="1279141561"/>
                  </a:ext>
                </a:extLst>
              </a:tr>
              <a:tr h="319405">
                <a:tc>
                  <a:txBody>
                    <a:bodyPr/>
                    <a:lstStyle/>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200">
                          <a:effectLst/>
                        </a:rPr>
                        <a:t>10</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200">
                          <a:effectLst/>
                        </a:rPr>
                        <a:t>Температура склування</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pPr>
                      <a:r>
                        <a:rPr lang="uk-UA" sz="1200">
                          <a:effectLst/>
                        </a:rPr>
                        <a:t>145</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pPr>
                      <a:r>
                        <a:rPr lang="uk-UA" sz="1200" spc="-45">
                          <a:effectLst/>
                        </a:rPr>
                        <a:t>65</a:t>
                      </a:r>
                      <a:endParaRPr lang="uk-UA" sz="1200">
                        <a:effectLst/>
                        <a:latin typeface="Times New Roman" panose="02020603050405020304" pitchFamily="18" charset="0"/>
                        <a:ea typeface="Times New Roman" panose="02020603050405020304" pitchFamily="18" charset="0"/>
                      </a:endParaRPr>
                    </a:p>
                  </a:txBody>
                  <a:tcPr marL="25400" marR="25400" marT="0" marB="0"/>
                </a:tc>
                <a:tc>
                  <a:txBody>
                    <a:bodyPr/>
                    <a:lstStyle/>
                    <a:p>
                      <a:pPr algn="ctr">
                        <a:spcAft>
                          <a:spcPts val="0"/>
                        </a:spcAft>
                      </a:pPr>
                      <a:r>
                        <a:rPr lang="ru-RU" sz="1200" spc="-45" dirty="0">
                          <a:effectLst/>
                        </a:rPr>
                        <a:t>105</a:t>
                      </a:r>
                      <a:endParaRPr lang="uk-UA" sz="1200" dirty="0">
                        <a:effectLst/>
                        <a:latin typeface="Times New Roman" panose="02020603050405020304" pitchFamily="18" charset="0"/>
                        <a:ea typeface="Times New Roman" panose="02020603050405020304" pitchFamily="18" charset="0"/>
                      </a:endParaRPr>
                    </a:p>
                  </a:txBody>
                  <a:tcPr marL="25400" marR="25400" marT="0" marB="0"/>
                </a:tc>
                <a:extLst>
                  <a:ext uri="{0D108BD9-81ED-4DB2-BD59-A6C34878D82A}">
                    <a16:rowId xmlns="" xmlns:a16="http://schemas.microsoft.com/office/drawing/2014/main" val="493564890"/>
                  </a:ext>
                </a:extLst>
              </a:tr>
            </a:tbl>
          </a:graphicData>
        </a:graphic>
      </p:graphicFrame>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68346"/>
          </a:xfrm>
        </p:spPr>
        <p:txBody>
          <a:bodyPr>
            <a:normAutofit fontScale="90000"/>
          </a:bodyPr>
          <a:lstStyle/>
          <a:p>
            <a:r>
              <a:rPr lang="uk-UA" dirty="0"/>
              <a:t> </a:t>
            </a:r>
            <a:r>
              <a:rPr lang="uk-UA" sz="3600" dirty="0">
                <a:latin typeface="Times New Roman" pitchFamily="18" charset="0"/>
                <a:cs typeface="Times New Roman" pitchFamily="18" charset="0"/>
              </a:rPr>
              <a:t>ОБЛАДНАННЯ ДЛЯ ПРОВЕДЕННЯ ДОСЛІДЖЕНЬ  </a:t>
            </a:r>
          </a:p>
        </p:txBody>
      </p:sp>
      <p:sp>
        <p:nvSpPr>
          <p:cNvPr id="3" name="Содержимое 2"/>
          <p:cNvSpPr>
            <a:spLocks noGrp="1"/>
          </p:cNvSpPr>
          <p:nvPr>
            <p:ph idx="1"/>
          </p:nvPr>
        </p:nvSpPr>
        <p:spPr>
          <a:xfrm>
            <a:off x="-1" y="1357298"/>
            <a:ext cx="8873771" cy="4768865"/>
          </a:xfrm>
        </p:spPr>
        <p:txBody>
          <a:bodyPr>
            <a:normAutofit/>
          </a:bodyPr>
          <a:lstStyle/>
          <a:p>
            <a:pPr marL="0" indent="0" algn="just">
              <a:buNone/>
            </a:pPr>
            <a:r>
              <a:rPr lang="uk-UA" sz="2000" dirty="0">
                <a:latin typeface="Times New Roman" pitchFamily="18" charset="0"/>
                <a:cs typeface="Times New Roman" pitchFamily="18" charset="0"/>
              </a:rPr>
              <a:t>.</a:t>
            </a:r>
            <a:r>
              <a:rPr lang="ru-RU" sz="1800" dirty="0">
                <a:latin typeface="Times New Roman" panose="02020603050405020304" pitchFamily="18" charset="0"/>
                <a:cs typeface="Times New Roman" panose="02020603050405020304" pitchFamily="18" charset="0"/>
              </a:rPr>
              <a:t>Для </a:t>
            </a:r>
            <a:r>
              <a:rPr lang="ru-RU" sz="1800" dirty="0" err="1">
                <a:latin typeface="Times New Roman" panose="02020603050405020304" pitchFamily="18" charset="0"/>
                <a:cs typeface="Times New Roman" panose="02020603050405020304" pitchFamily="18" charset="0"/>
              </a:rPr>
              <a:t>друку</a:t>
            </a:r>
            <a:r>
              <a:rPr lang="ru-RU" sz="1800" dirty="0">
                <a:latin typeface="Times New Roman" panose="02020603050405020304" pitchFamily="18" charset="0"/>
                <a:cs typeface="Times New Roman" panose="02020603050405020304" pitchFamily="18" charset="0"/>
              </a:rPr>
              <a:t> труб </a:t>
            </a:r>
            <a:r>
              <a:rPr lang="ru-RU" sz="1800" dirty="0" err="1">
                <a:latin typeface="Times New Roman" panose="02020603050405020304" pitchFamily="18" charset="0"/>
                <a:cs typeface="Times New Roman" panose="02020603050405020304" pitchFamily="18" charset="0"/>
              </a:rPr>
              <a:t>використовуємо</a:t>
            </a:r>
            <a:r>
              <a:rPr lang="ru-RU" sz="1800" dirty="0">
                <a:latin typeface="Times New Roman" panose="02020603050405020304" pitchFamily="18" charset="0"/>
                <a:cs typeface="Times New Roman" panose="02020603050405020304" pitchFamily="18" charset="0"/>
              </a:rPr>
              <a:t> принтер </a:t>
            </a:r>
            <a:r>
              <a:rPr lang="uk-UA" sz="1800" dirty="0" err="1">
                <a:latin typeface="Times New Roman" panose="02020603050405020304" pitchFamily="18" charset="0"/>
                <a:cs typeface="Times New Roman" panose="02020603050405020304" pitchFamily="18" charset="0"/>
              </a:rPr>
              <a:t>Voron</a:t>
            </a:r>
            <a:r>
              <a:rPr lang="uk-UA" sz="1800" dirty="0">
                <a:latin typeface="Times New Roman" panose="02020603050405020304" pitchFamily="18" charset="0"/>
                <a:cs typeface="Times New Roman" panose="02020603050405020304" pitchFamily="18" charset="0"/>
              </a:rPr>
              <a:t> 2.4</a:t>
            </a:r>
            <a:r>
              <a:rPr lang="ru-RU" sz="1800" dirty="0">
                <a:latin typeface="Times New Roman" panose="02020603050405020304" pitchFamily="18" charset="0"/>
                <a:cs typeface="Times New Roman" panose="02020603050405020304" pitchFamily="18" charset="0"/>
              </a:rPr>
              <a:t>. Принтер </a:t>
            </a:r>
            <a:r>
              <a:rPr lang="en-US" sz="1800" dirty="0" err="1">
                <a:latin typeface="Times New Roman" panose="02020603050405020304" pitchFamily="18" charset="0"/>
                <a:cs typeface="Times New Roman" panose="02020603050405020304" pitchFamily="18" charset="0"/>
              </a:rPr>
              <a:t>Voron</a:t>
            </a:r>
            <a:r>
              <a:rPr lang="en-US" sz="1800" dirty="0">
                <a:latin typeface="Times New Roman" panose="02020603050405020304" pitchFamily="18" charset="0"/>
                <a:cs typeface="Times New Roman" panose="02020603050405020304" pitchFamily="18" charset="0"/>
              </a:rPr>
              <a:t> 2,4</a:t>
            </a:r>
            <a:r>
              <a:rPr lang="ru-RU" sz="1800" dirty="0">
                <a:latin typeface="Times New Roman" panose="02020603050405020304" pitchFamily="18" charset="0"/>
                <a:cs typeface="Times New Roman" panose="02020603050405020304" pitchFamily="18" charset="0"/>
              </a:rPr>
              <a:t> є </a:t>
            </a:r>
            <a:r>
              <a:rPr lang="ru-RU" sz="1800" dirty="0" err="1">
                <a:latin typeface="Times New Roman" panose="02020603050405020304" pitchFamily="18" charset="0"/>
                <a:cs typeface="Times New Roman" panose="02020603050405020304" pitchFamily="18" charset="0"/>
              </a:rPr>
              <a:t>апаратом</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закритого</a:t>
            </a:r>
            <a:r>
              <a:rPr lang="ru-RU" sz="1800" dirty="0">
                <a:latin typeface="Times New Roman" panose="02020603050405020304" pitchFamily="18" charset="0"/>
                <a:cs typeface="Times New Roman" panose="02020603050405020304" pitchFamily="18" charset="0"/>
              </a:rPr>
              <a:t> типу з </a:t>
            </a:r>
            <a:r>
              <a:rPr lang="ru-RU" sz="1800" dirty="0" err="1">
                <a:latin typeface="Times New Roman" panose="02020603050405020304" pitchFamily="18" charset="0"/>
                <a:cs typeface="Times New Roman" panose="02020603050405020304" pitchFamily="18" charset="0"/>
              </a:rPr>
              <a:t>досить</a:t>
            </a:r>
            <a:r>
              <a:rPr lang="ru-RU" sz="1800" dirty="0">
                <a:latin typeface="Times New Roman" panose="02020603050405020304" pitchFamily="18" charset="0"/>
                <a:cs typeface="Times New Roman" panose="02020603050405020304" pitchFamily="18" charset="0"/>
              </a:rPr>
              <a:t> великою   </a:t>
            </a:r>
            <a:r>
              <a:rPr lang="ru-RU" sz="1800" dirty="0" err="1">
                <a:latin typeface="Times New Roman" panose="02020603050405020304" pitchFamily="18" charset="0"/>
                <a:cs typeface="Times New Roman" panose="02020603050405020304" pitchFamily="18" charset="0"/>
              </a:rPr>
              <a:t>робочою</a:t>
            </a:r>
            <a:r>
              <a:rPr lang="ru-RU" sz="1800" dirty="0">
                <a:latin typeface="Times New Roman" panose="02020603050405020304" pitchFamily="18" charset="0"/>
                <a:cs typeface="Times New Roman" panose="02020603050405020304" pitchFamily="18" charset="0"/>
              </a:rPr>
              <a:t> зоною  3</a:t>
            </a:r>
            <a:r>
              <a:rPr lang="en-US" sz="1800" dirty="0">
                <a:latin typeface="Times New Roman" panose="02020603050405020304" pitchFamily="18" charset="0"/>
                <a:cs typeface="Times New Roman" panose="02020603050405020304" pitchFamily="18" charset="0"/>
              </a:rPr>
              <a:t>50</a:t>
            </a:r>
            <a:r>
              <a:rPr lang="ru-RU" sz="1800" dirty="0">
                <a:latin typeface="Times New Roman" panose="02020603050405020304" pitchFamily="18" charset="0"/>
                <a:cs typeface="Times New Roman" panose="02020603050405020304" pitchFamily="18" charset="0"/>
              </a:rPr>
              <a:t> х</a:t>
            </a:r>
            <a:r>
              <a:rPr lang="en-US" sz="1800" dirty="0">
                <a:latin typeface="Times New Roman" panose="02020603050405020304" pitchFamily="18" charset="0"/>
                <a:cs typeface="Times New Roman" panose="02020603050405020304" pitchFamily="18" charset="0"/>
              </a:rPr>
              <a:t>350</a:t>
            </a:r>
            <a:r>
              <a:rPr lang="ru-RU" sz="1800" dirty="0">
                <a:latin typeface="Times New Roman" panose="02020603050405020304" pitchFamily="18" charset="0"/>
                <a:cs typeface="Times New Roman" panose="02020603050405020304" pitchFamily="18" charset="0"/>
              </a:rPr>
              <a:t>х</a:t>
            </a:r>
            <a:r>
              <a:rPr lang="en-US" sz="1800" dirty="0">
                <a:latin typeface="Times New Roman" panose="02020603050405020304" pitchFamily="18" charset="0"/>
                <a:cs typeface="Times New Roman" panose="02020603050405020304" pitchFamily="18" charset="0"/>
              </a:rPr>
              <a:t>350</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міліметрів</a:t>
            </a:r>
            <a:r>
              <a:rPr lang="ru-RU" sz="1800" dirty="0">
                <a:latin typeface="Times New Roman" panose="02020603050405020304" pitchFamily="18" charset="0"/>
                <a:cs typeface="Times New Roman" panose="02020603050405020304" pitchFamily="18" charset="0"/>
              </a:rPr>
              <a:t> і </a:t>
            </a:r>
            <a:r>
              <a:rPr lang="ru-RU" sz="1800" dirty="0" err="1">
                <a:latin typeface="Times New Roman" panose="02020603050405020304" pitchFamily="18" charset="0"/>
                <a:cs typeface="Times New Roman" panose="02020603050405020304" pitchFamily="18" charset="0"/>
              </a:rPr>
              <a:t>призначений</a:t>
            </a:r>
            <a:r>
              <a:rPr lang="ru-RU" sz="1800" dirty="0">
                <a:latin typeface="Times New Roman" panose="02020603050405020304" pitchFamily="18" charset="0"/>
                <a:cs typeface="Times New Roman" panose="02020603050405020304" pitchFamily="18" charset="0"/>
              </a:rPr>
              <a:t>  для </a:t>
            </a:r>
            <a:r>
              <a:rPr lang="ru-RU" sz="1800" dirty="0" err="1">
                <a:latin typeface="Times New Roman" panose="02020603050405020304" pitchFamily="18" charset="0"/>
                <a:cs typeface="Times New Roman" panose="02020603050405020304" pitchFamily="18" charset="0"/>
              </a:rPr>
              <a:t>виготовлення</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високоякісних</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виробів</a:t>
            </a:r>
            <a:r>
              <a:rPr lang="ru-RU" sz="1800" dirty="0">
                <a:latin typeface="Times New Roman" panose="02020603050405020304" pitchFamily="18" charset="0"/>
                <a:cs typeface="Times New Roman" panose="02020603050405020304" pitchFamily="18" charset="0"/>
              </a:rPr>
              <a:t>.</a:t>
            </a:r>
            <a:endParaRPr lang="uk-UA" sz="1800" dirty="0">
              <a:latin typeface="Times New Roman" panose="02020603050405020304" pitchFamily="18" charset="0"/>
              <a:cs typeface="Times New Roman" panose="02020603050405020304" pitchFamily="18" charset="0"/>
            </a:endParaRPr>
          </a:p>
          <a:p>
            <a:pPr marL="0" indent="0" algn="just">
              <a:buNone/>
            </a:pPr>
            <a:r>
              <a:rPr lang="ru-RU" sz="1800" dirty="0" err="1">
                <a:latin typeface="Times New Roman" panose="02020603050405020304" pitchFamily="18" charset="0"/>
                <a:cs typeface="Times New Roman" panose="02020603050405020304" pitchFamily="18" charset="0"/>
              </a:rPr>
              <a:t>Таблиця</a:t>
            </a:r>
            <a:r>
              <a:rPr lang="ru-RU" sz="1800" dirty="0">
                <a:latin typeface="Times New Roman" panose="02020603050405020304" pitchFamily="18" charset="0"/>
                <a:cs typeface="Times New Roman" panose="02020603050405020304" pitchFamily="18" charset="0"/>
              </a:rPr>
              <a:t> 2 </a:t>
            </a:r>
            <a:r>
              <a:rPr lang="ru-RU" sz="1800" dirty="0" err="1">
                <a:latin typeface="Times New Roman" panose="02020603050405020304" pitchFamily="18" charset="0"/>
                <a:cs typeface="Times New Roman" panose="02020603050405020304" pitchFamily="18" charset="0"/>
              </a:rPr>
              <a:t>Технічні</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параметри</a:t>
            </a:r>
            <a:r>
              <a:rPr lang="ru-RU" sz="1800" dirty="0">
                <a:latin typeface="Times New Roman" panose="02020603050405020304" pitchFamily="18" charset="0"/>
                <a:cs typeface="Times New Roman" panose="02020603050405020304" pitchFamily="18" charset="0"/>
              </a:rPr>
              <a:t> принтера </a:t>
            </a:r>
            <a:endParaRPr lang="uk-UA" sz="1800" dirty="0">
              <a:latin typeface="Times New Roman" panose="02020603050405020304" pitchFamily="18" charset="0"/>
              <a:cs typeface="Times New Roman" panose="02020603050405020304" pitchFamily="18" charset="0"/>
            </a:endParaRPr>
          </a:p>
          <a:p>
            <a:endParaRPr lang="uk-UA" dirty="0"/>
          </a:p>
          <a:p>
            <a:endParaRPr lang="uk-UA" dirty="0"/>
          </a:p>
          <a:p>
            <a:endParaRPr lang="uk-UA" sz="2200" dirty="0"/>
          </a:p>
          <a:p>
            <a:endParaRPr lang="uk-UA" sz="2200" dirty="0"/>
          </a:p>
          <a:p>
            <a:endParaRPr lang="uk-UA" sz="2200" dirty="0">
              <a:latin typeface="Times New Roman" pitchFamily="18" charset="0"/>
              <a:cs typeface="Times New Roman" pitchFamily="18" charset="0"/>
            </a:endParaRPr>
          </a:p>
          <a:p>
            <a:pPr>
              <a:buNone/>
            </a:pPr>
            <a:r>
              <a:rPr lang="uk-UA" sz="2000" dirty="0">
                <a:latin typeface="Times New Roman" pitchFamily="18" charset="0"/>
                <a:cs typeface="Times New Roman" pitchFamily="18" charset="0"/>
              </a:rPr>
              <a:t>                                                                                </a:t>
            </a:r>
          </a:p>
          <a:p>
            <a:pPr>
              <a:buNone/>
            </a:pPr>
            <a:r>
              <a:rPr lang="uk-UA" sz="2000" dirty="0">
                <a:latin typeface="Times New Roman" pitchFamily="18" charset="0"/>
                <a:cs typeface="Times New Roman" pitchFamily="18" charset="0"/>
              </a:rPr>
              <a:t>                                                                              Рис. 2  - Установка для 3Д друку</a:t>
            </a:r>
          </a:p>
          <a:p>
            <a:pPr>
              <a:buNone/>
            </a:pPr>
            <a:endParaRPr lang="uk-UA" sz="2200" dirty="0">
              <a:latin typeface="Times New Roman" pitchFamily="18" charset="0"/>
              <a:cs typeface="Times New Roman" pitchFamily="18" charset="0"/>
            </a:endParaRPr>
          </a:p>
        </p:txBody>
      </p:sp>
      <p:pic>
        <p:nvPicPr>
          <p:cNvPr id="7" name="Рисунок 6">
            <a:extLst>
              <a:ext uri="{FF2B5EF4-FFF2-40B4-BE49-F238E27FC236}">
                <a16:creationId xmlns="" xmlns:a16="http://schemas.microsoft.com/office/drawing/2014/main" id="{1425414D-6A29-4EC9-A272-5E84EB2B4E0D}"/>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0" y="2492896"/>
            <a:ext cx="4301771" cy="2880320"/>
          </a:xfrm>
          <a:prstGeom prst="rect">
            <a:avLst/>
          </a:prstGeom>
          <a:noFill/>
          <a:ln>
            <a:noFill/>
          </a:ln>
        </p:spPr>
      </p:pic>
      <p:graphicFrame>
        <p:nvGraphicFramePr>
          <p:cNvPr id="4" name="Таблиця 3">
            <a:extLst>
              <a:ext uri="{FF2B5EF4-FFF2-40B4-BE49-F238E27FC236}">
                <a16:creationId xmlns="" xmlns:a16="http://schemas.microsoft.com/office/drawing/2014/main" id="{8AEB08C9-AA88-4240-A34D-D5CBAC7CA5F6}"/>
              </a:ext>
            </a:extLst>
          </p:cNvPr>
          <p:cNvGraphicFramePr>
            <a:graphicFrameLocks noGrp="1"/>
          </p:cNvGraphicFramePr>
          <p:nvPr>
            <p:extLst>
              <p:ext uri="{D42A27DB-BD31-4B8C-83A1-F6EECF244321}">
                <p14:modId xmlns:p14="http://schemas.microsoft.com/office/powerpoint/2010/main" val="2316577643"/>
              </p:ext>
            </p:extLst>
          </p:nvPr>
        </p:nvGraphicFramePr>
        <p:xfrm>
          <a:off x="395537" y="2803207"/>
          <a:ext cx="3960438" cy="2209927"/>
        </p:xfrm>
        <a:graphic>
          <a:graphicData uri="http://schemas.openxmlformats.org/drawingml/2006/table">
            <a:tbl>
              <a:tblPr firstRow="1" firstCol="1" bandRow="1" bandCol="1">
                <a:tableStyleId>{5C22544A-7EE6-4342-B048-85BDC9FD1C3A}</a:tableStyleId>
              </a:tblPr>
              <a:tblGrid>
                <a:gridCol w="251682">
                  <a:extLst>
                    <a:ext uri="{9D8B030D-6E8A-4147-A177-3AD203B41FA5}">
                      <a16:colId xmlns="" xmlns:a16="http://schemas.microsoft.com/office/drawing/2014/main" val="1392662031"/>
                    </a:ext>
                  </a:extLst>
                </a:gridCol>
                <a:gridCol w="1226881">
                  <a:extLst>
                    <a:ext uri="{9D8B030D-6E8A-4147-A177-3AD203B41FA5}">
                      <a16:colId xmlns="" xmlns:a16="http://schemas.microsoft.com/office/drawing/2014/main" val="3304881248"/>
                    </a:ext>
                  </a:extLst>
                </a:gridCol>
                <a:gridCol w="923670">
                  <a:extLst>
                    <a:ext uri="{9D8B030D-6E8A-4147-A177-3AD203B41FA5}">
                      <a16:colId xmlns="" xmlns:a16="http://schemas.microsoft.com/office/drawing/2014/main" val="130489235"/>
                    </a:ext>
                  </a:extLst>
                </a:gridCol>
                <a:gridCol w="1558205">
                  <a:extLst>
                    <a:ext uri="{9D8B030D-6E8A-4147-A177-3AD203B41FA5}">
                      <a16:colId xmlns="" xmlns:a16="http://schemas.microsoft.com/office/drawing/2014/main" val="2088268947"/>
                    </a:ext>
                  </a:extLst>
                </a:gridCol>
              </a:tblGrid>
              <a:tr h="395605">
                <a:tc>
                  <a:txBody>
                    <a:bodyPr/>
                    <a:lstStyle/>
                    <a:p>
                      <a:pPr algn="ctr">
                        <a:lnSpc>
                          <a:spcPct val="115000"/>
                        </a:lnSpc>
                        <a:spcAft>
                          <a:spcPts val="1000"/>
                        </a:spcAft>
                      </a:pPr>
                      <a:r>
                        <a:rPr lang="uk-UA" sz="1200">
                          <a:effectLst/>
                        </a:rPr>
                        <a:t>№</a:t>
                      </a:r>
                      <a:endParaRPr lang="uk-UA"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25400" marR="25400" marT="0" marB="0"/>
                </a:tc>
                <a:tc>
                  <a:txBody>
                    <a:bodyPr/>
                    <a:lstStyle/>
                    <a:p>
                      <a:pPr algn="ctr">
                        <a:lnSpc>
                          <a:spcPct val="115000"/>
                        </a:lnSpc>
                        <a:spcAft>
                          <a:spcPts val="1000"/>
                        </a:spcAft>
                      </a:pPr>
                      <a:r>
                        <a:rPr lang="uk-UA" sz="1200">
                          <a:effectLst/>
                        </a:rPr>
                        <a:t>Технічні параметри</a:t>
                      </a:r>
                      <a:endParaRPr lang="uk-UA"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25400" marR="25400" marT="0" marB="0"/>
                </a:tc>
                <a:tc>
                  <a:txBody>
                    <a:bodyPr/>
                    <a:lstStyle/>
                    <a:p>
                      <a:pPr algn="ctr">
                        <a:lnSpc>
                          <a:spcPct val="115000"/>
                        </a:lnSpc>
                        <a:spcAft>
                          <a:spcPts val="100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uk-UA" sz="1200">
                          <a:effectLst/>
                        </a:rPr>
                        <a:t>Одиниці</a:t>
                      </a:r>
                      <a:endParaRPr lang="uk-UA"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25400" marR="25400" marT="0" marB="0"/>
                </a:tc>
                <a:tc>
                  <a:txBody>
                    <a:bodyPr/>
                    <a:lstStyle/>
                    <a:p>
                      <a:pPr algn="ctr">
                        <a:lnSpc>
                          <a:spcPct val="115000"/>
                        </a:lnSpc>
                        <a:spcAft>
                          <a:spcPts val="100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uk-UA" sz="1200">
                          <a:effectLst/>
                        </a:rPr>
                        <a:t>Значення</a:t>
                      </a:r>
                      <a:endParaRPr lang="uk-UA"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25400" marR="25400" marT="0" marB="0"/>
                </a:tc>
                <a:extLst>
                  <a:ext uri="{0D108BD9-81ED-4DB2-BD59-A6C34878D82A}">
                    <a16:rowId xmlns="" xmlns:a16="http://schemas.microsoft.com/office/drawing/2014/main" val="2960577435"/>
                  </a:ext>
                </a:extLst>
              </a:tr>
              <a:tr h="309245">
                <a:tc>
                  <a:txBody>
                    <a:bodyPr/>
                    <a:lstStyle/>
                    <a:p>
                      <a:pPr algn="ctr">
                        <a:lnSpc>
                          <a:spcPct val="115000"/>
                        </a:lnSpc>
                        <a:spcAft>
                          <a:spcPts val="100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uk-UA" sz="1200">
                          <a:effectLst/>
                        </a:rPr>
                        <a:t>1</a:t>
                      </a:r>
                      <a:endParaRPr lang="uk-UA"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25400" marR="25400" marT="0" marB="0"/>
                </a:tc>
                <a:tc>
                  <a:txBody>
                    <a:bodyPr/>
                    <a:lstStyle/>
                    <a:p>
                      <a:pPr algn="ctr">
                        <a:lnSpc>
                          <a:spcPct val="115000"/>
                        </a:lnSpc>
                        <a:spcAft>
                          <a:spcPts val="100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uk-UA" sz="1200">
                          <a:effectLst/>
                        </a:rPr>
                        <a:t>Робоча зона</a:t>
                      </a:r>
                      <a:endParaRPr lang="uk-UA"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25400" marR="25400" marT="0" marB="0"/>
                </a:tc>
                <a:tc>
                  <a:txBody>
                    <a:bodyPr/>
                    <a:lstStyle/>
                    <a:p>
                      <a:pPr algn="ctr">
                        <a:lnSpc>
                          <a:spcPct val="115000"/>
                        </a:lnSpc>
                        <a:spcBef>
                          <a:spcPts val="200"/>
                        </a:spcBef>
                        <a:spcAft>
                          <a:spcPts val="0"/>
                        </a:spcAft>
                      </a:pPr>
                      <a:r>
                        <a:rPr lang="uk-UA" sz="1100">
                          <a:effectLst/>
                        </a:rPr>
                        <a:t>мм</a:t>
                      </a:r>
                      <a:endParaRPr lang="uk-UA" sz="1100" b="1">
                        <a:solidFill>
                          <a:srgbClr val="243F6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25400" marR="25400" marT="0" marB="0"/>
                </a:tc>
                <a:tc>
                  <a:txBody>
                    <a:bodyPr/>
                    <a:lstStyle/>
                    <a:p>
                      <a:pPr>
                        <a:lnSpc>
                          <a:spcPct val="115000"/>
                        </a:lnSpc>
                        <a:spcAft>
                          <a:spcPts val="1000"/>
                        </a:spcAft>
                      </a:pPr>
                      <a:r>
                        <a:rPr lang="uk-UA" sz="1200">
                          <a:effectLst/>
                        </a:rPr>
                        <a:t>      350х350х350</a:t>
                      </a:r>
                      <a:endParaRPr lang="uk-UA"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25400" marR="25400" marT="0" marB="0"/>
                </a:tc>
                <a:extLst>
                  <a:ext uri="{0D108BD9-81ED-4DB2-BD59-A6C34878D82A}">
                    <a16:rowId xmlns="" xmlns:a16="http://schemas.microsoft.com/office/drawing/2014/main" val="793550336"/>
                  </a:ext>
                </a:extLst>
              </a:tr>
              <a:tr h="358775">
                <a:tc>
                  <a:txBody>
                    <a:bodyPr/>
                    <a:lstStyle/>
                    <a:p>
                      <a:pPr algn="ctr">
                        <a:lnSpc>
                          <a:spcPct val="115000"/>
                        </a:lnSpc>
                        <a:spcAft>
                          <a:spcPts val="100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uk-UA" sz="1200">
                          <a:effectLst/>
                        </a:rPr>
                        <a:t>2</a:t>
                      </a:r>
                      <a:endParaRPr lang="uk-UA"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25400" marR="25400" marT="0" marB="0"/>
                </a:tc>
                <a:tc>
                  <a:txBody>
                    <a:bodyPr/>
                    <a:lstStyle/>
                    <a:p>
                      <a:pPr>
                        <a:lnSpc>
                          <a:spcPct val="115000"/>
                        </a:lnSpc>
                        <a:spcAft>
                          <a:spcPts val="100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uk-UA" sz="1200" dirty="0">
                          <a:effectLst/>
                        </a:rPr>
                        <a:t>          Швидкість руху</a:t>
                      </a:r>
                      <a:endParaRPr lang="uk-UA"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5400" marR="25400" marT="0" marB="0"/>
                </a:tc>
                <a:tc>
                  <a:txBody>
                    <a:bodyPr/>
                    <a:lstStyle/>
                    <a:p>
                      <a:pPr algn="ctr">
                        <a:lnSpc>
                          <a:spcPct val="115000"/>
                        </a:lnSpc>
                        <a:spcAft>
                          <a:spcPts val="1000"/>
                        </a:spcAft>
                      </a:pPr>
                      <a:r>
                        <a:rPr lang="uk-UA" sz="1200" spc="-45">
                          <a:effectLst/>
                        </a:rPr>
                        <a:t>мм</a:t>
                      </a:r>
                      <a:r>
                        <a:rPr lang="en-US" sz="1200" spc="-45">
                          <a:effectLst/>
                        </a:rPr>
                        <a:t>/</a:t>
                      </a:r>
                      <a:r>
                        <a:rPr lang="uk-UA" sz="1200" spc="-45">
                          <a:effectLst/>
                        </a:rPr>
                        <a:t>сек</a:t>
                      </a:r>
                      <a:endParaRPr lang="uk-UA"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25400" marR="25400" marT="0" marB="0"/>
                </a:tc>
                <a:tc>
                  <a:txBody>
                    <a:bodyPr/>
                    <a:lstStyle/>
                    <a:p>
                      <a:pPr>
                        <a:lnSpc>
                          <a:spcPct val="115000"/>
                        </a:lnSpc>
                        <a:spcAft>
                          <a:spcPts val="1000"/>
                        </a:spcAft>
                      </a:pPr>
                      <a:r>
                        <a:rPr lang="uk-UA" sz="1200" spc="-45">
                          <a:effectLst/>
                        </a:rPr>
                        <a:t>               500</a:t>
                      </a:r>
                      <a:endParaRPr lang="uk-UA"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25400" marR="25400" marT="0" marB="0"/>
                </a:tc>
                <a:extLst>
                  <a:ext uri="{0D108BD9-81ED-4DB2-BD59-A6C34878D82A}">
                    <a16:rowId xmlns="" xmlns:a16="http://schemas.microsoft.com/office/drawing/2014/main" val="1299286151"/>
                  </a:ext>
                </a:extLst>
              </a:tr>
              <a:tr h="319405">
                <a:tc>
                  <a:txBody>
                    <a:bodyPr/>
                    <a:lstStyle/>
                    <a:p>
                      <a:pPr algn="ctr">
                        <a:lnSpc>
                          <a:spcPct val="115000"/>
                        </a:lnSpc>
                        <a:spcAft>
                          <a:spcPts val="100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uk-UA" sz="1200">
                          <a:effectLst/>
                        </a:rPr>
                        <a:t>3</a:t>
                      </a:r>
                      <a:endParaRPr lang="uk-UA"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25400" marR="25400" marT="0" marB="0"/>
                </a:tc>
                <a:tc>
                  <a:txBody>
                    <a:bodyPr/>
                    <a:lstStyle/>
                    <a:p>
                      <a:pPr algn="ctr">
                        <a:lnSpc>
                          <a:spcPct val="115000"/>
                        </a:lnSpc>
                        <a:spcAft>
                          <a:spcPts val="100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uk-UA" sz="1200">
                          <a:effectLst/>
                        </a:rPr>
                        <a:t>Швидкість друку</a:t>
                      </a:r>
                      <a:endParaRPr lang="uk-UA"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25400" marR="25400" marT="0" marB="0"/>
                </a:tc>
                <a:tc>
                  <a:txBody>
                    <a:bodyPr/>
                    <a:lstStyle/>
                    <a:p>
                      <a:pPr algn="ctr">
                        <a:lnSpc>
                          <a:spcPct val="115000"/>
                        </a:lnSpc>
                        <a:spcAft>
                          <a:spcPts val="1000"/>
                        </a:spcAft>
                      </a:pPr>
                      <a:r>
                        <a:rPr lang="uk-UA" sz="1200" spc="-45">
                          <a:effectLst/>
                        </a:rPr>
                        <a:t>мм</a:t>
                      </a:r>
                      <a:endParaRPr lang="uk-UA"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25400" marR="25400" marT="0" marB="0"/>
                </a:tc>
                <a:tc>
                  <a:txBody>
                    <a:bodyPr/>
                    <a:lstStyle/>
                    <a:p>
                      <a:pPr>
                        <a:lnSpc>
                          <a:spcPct val="115000"/>
                        </a:lnSpc>
                        <a:spcAft>
                          <a:spcPts val="1000"/>
                        </a:spcAft>
                      </a:pPr>
                      <a:r>
                        <a:rPr lang="uk-UA" sz="1200" spc="-45">
                          <a:effectLst/>
                        </a:rPr>
                        <a:t>                300</a:t>
                      </a:r>
                      <a:endParaRPr lang="uk-UA"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25400" marR="25400" marT="0" marB="0"/>
                </a:tc>
                <a:extLst>
                  <a:ext uri="{0D108BD9-81ED-4DB2-BD59-A6C34878D82A}">
                    <a16:rowId xmlns="" xmlns:a16="http://schemas.microsoft.com/office/drawing/2014/main" val="2608783843"/>
                  </a:ext>
                </a:extLst>
              </a:tr>
              <a:tr h="319405">
                <a:tc>
                  <a:txBody>
                    <a:bodyPr/>
                    <a:lstStyle/>
                    <a:p>
                      <a:pPr algn="ctr">
                        <a:lnSpc>
                          <a:spcPct val="115000"/>
                        </a:lnSpc>
                        <a:spcAft>
                          <a:spcPts val="100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uk-UA" sz="1200">
                          <a:effectLst/>
                        </a:rPr>
                        <a:t>4</a:t>
                      </a:r>
                      <a:endParaRPr lang="uk-UA"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25400" marR="25400" marT="0" marB="0"/>
                </a:tc>
                <a:tc>
                  <a:txBody>
                    <a:bodyPr/>
                    <a:lstStyle/>
                    <a:p>
                      <a:pPr algn="ctr">
                        <a:lnSpc>
                          <a:spcPct val="115000"/>
                        </a:lnSpc>
                        <a:spcAft>
                          <a:spcPts val="100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uk-UA" sz="1200">
                          <a:effectLst/>
                        </a:rPr>
                        <a:t>Температура нагрівання сопла</a:t>
                      </a:r>
                      <a:endParaRPr lang="uk-UA"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25400" marR="25400" marT="0" marB="0"/>
                </a:tc>
                <a:tc>
                  <a:txBody>
                    <a:bodyPr/>
                    <a:lstStyle/>
                    <a:p>
                      <a:pPr algn="ctr">
                        <a:lnSpc>
                          <a:spcPct val="115000"/>
                        </a:lnSpc>
                        <a:spcAft>
                          <a:spcPts val="1000"/>
                        </a:spcAft>
                      </a:pPr>
                      <a:r>
                        <a:rPr lang="uk-UA" sz="1200" baseline="30000">
                          <a:effectLst/>
                        </a:rPr>
                        <a:t>0</a:t>
                      </a:r>
                      <a:r>
                        <a:rPr lang="uk-UA" sz="1200">
                          <a:effectLst/>
                        </a:rPr>
                        <a:t>С</a:t>
                      </a:r>
                      <a:endParaRPr lang="uk-UA"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25400" marR="25400" marT="0" marB="0"/>
                </a:tc>
                <a:tc>
                  <a:txBody>
                    <a:bodyPr/>
                    <a:lstStyle/>
                    <a:p>
                      <a:pPr>
                        <a:lnSpc>
                          <a:spcPct val="115000"/>
                        </a:lnSpc>
                        <a:spcAft>
                          <a:spcPts val="1000"/>
                        </a:spcAft>
                      </a:pPr>
                      <a:r>
                        <a:rPr lang="uk-UA" sz="1200" spc="-45">
                          <a:effectLst/>
                        </a:rPr>
                        <a:t>          до 300</a:t>
                      </a:r>
                      <a:endParaRPr lang="uk-UA"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25400" marR="25400" marT="0" marB="0"/>
                </a:tc>
                <a:extLst>
                  <a:ext uri="{0D108BD9-81ED-4DB2-BD59-A6C34878D82A}">
                    <a16:rowId xmlns="" xmlns:a16="http://schemas.microsoft.com/office/drawing/2014/main" val="1572547198"/>
                  </a:ext>
                </a:extLst>
              </a:tr>
              <a:tr h="319405">
                <a:tc>
                  <a:txBody>
                    <a:bodyPr/>
                    <a:lstStyle/>
                    <a:p>
                      <a:pPr algn="ctr">
                        <a:lnSpc>
                          <a:spcPct val="115000"/>
                        </a:lnSpc>
                        <a:spcAft>
                          <a:spcPts val="100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uk-UA" sz="1200">
                          <a:effectLst/>
                        </a:rPr>
                        <a:t>6</a:t>
                      </a:r>
                      <a:endParaRPr lang="uk-UA"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25400" marR="25400" marT="0" marB="0"/>
                </a:tc>
                <a:tc>
                  <a:txBody>
                    <a:bodyPr/>
                    <a:lstStyle/>
                    <a:p>
                      <a:pPr algn="ctr">
                        <a:lnSpc>
                          <a:spcPct val="115000"/>
                        </a:lnSpc>
                        <a:spcAft>
                          <a:spcPts val="100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uk-UA" sz="1200">
                          <a:effectLst/>
                        </a:rPr>
                        <a:t>Потужність</a:t>
                      </a:r>
                      <a:endParaRPr lang="uk-UA"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25400" marR="25400" marT="0" marB="0"/>
                </a:tc>
                <a:tc>
                  <a:txBody>
                    <a:bodyPr/>
                    <a:lstStyle/>
                    <a:p>
                      <a:pPr algn="ctr">
                        <a:lnSpc>
                          <a:spcPct val="115000"/>
                        </a:lnSpc>
                        <a:spcAft>
                          <a:spcPts val="1000"/>
                        </a:spcAft>
                      </a:pPr>
                      <a:r>
                        <a:rPr lang="uk-UA" sz="1200">
                          <a:effectLst/>
                        </a:rPr>
                        <a:t>Вт</a:t>
                      </a:r>
                      <a:endParaRPr lang="uk-UA"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25400" marR="25400" marT="0" marB="0"/>
                </a:tc>
                <a:tc>
                  <a:txBody>
                    <a:bodyPr/>
                    <a:lstStyle/>
                    <a:p>
                      <a:pPr algn="ctr">
                        <a:lnSpc>
                          <a:spcPct val="115000"/>
                        </a:lnSpc>
                        <a:spcAft>
                          <a:spcPts val="1000"/>
                        </a:spcAft>
                      </a:pPr>
                      <a:r>
                        <a:rPr lang="uk-UA" sz="1200" spc="-45" dirty="0">
                          <a:effectLst/>
                        </a:rPr>
                        <a:t>250</a:t>
                      </a:r>
                      <a:endParaRPr lang="uk-UA"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5400" marR="25400" marT="0" marB="0"/>
                </a:tc>
                <a:extLst>
                  <a:ext uri="{0D108BD9-81ED-4DB2-BD59-A6C34878D82A}">
                    <a16:rowId xmlns="" xmlns:a16="http://schemas.microsoft.com/office/drawing/2014/main" val="451692225"/>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96908"/>
          </a:xfrm>
        </p:spPr>
        <p:txBody>
          <a:bodyPr>
            <a:normAutofit/>
          </a:bodyPr>
          <a:lstStyle/>
          <a:p>
            <a:r>
              <a:rPr lang="uk-UA" dirty="0">
                <a:latin typeface="Times New Roman" pitchFamily="18" charset="0"/>
                <a:cs typeface="Times New Roman" pitchFamily="18" charset="0"/>
              </a:rPr>
              <a:t> </a:t>
            </a:r>
            <a:r>
              <a:rPr lang="uk-UA" sz="3100" dirty="0">
                <a:latin typeface="Times New Roman" pitchFamily="18" charset="0"/>
                <a:cs typeface="Times New Roman" pitchFamily="18" charset="0"/>
              </a:rPr>
              <a:t>УСТАНОВКА ДЛЯ ЗВАРЮВАННЯ</a:t>
            </a:r>
          </a:p>
        </p:txBody>
      </p:sp>
      <p:sp>
        <p:nvSpPr>
          <p:cNvPr id="3" name="Содержимое 2"/>
          <p:cNvSpPr>
            <a:spLocks noGrp="1"/>
          </p:cNvSpPr>
          <p:nvPr>
            <p:ph idx="1"/>
          </p:nvPr>
        </p:nvSpPr>
        <p:spPr>
          <a:xfrm>
            <a:off x="285720" y="1285860"/>
            <a:ext cx="8462744" cy="5357850"/>
          </a:xfrm>
        </p:spPr>
        <p:txBody>
          <a:bodyPr>
            <a:normAutofit/>
          </a:bodyPr>
          <a:lstStyle/>
          <a:p>
            <a:pPr marL="0" indent="0" algn="just">
              <a:buNone/>
            </a:pPr>
            <a:r>
              <a:rPr lang="uk-UA" sz="1800" dirty="0">
                <a:latin typeface="Times New Roman" pitchFamily="18" charset="0"/>
                <a:cs typeface="Times New Roman" pitchFamily="18" charset="0"/>
              </a:rPr>
              <a:t> </a:t>
            </a:r>
          </a:p>
          <a:p>
            <a:pPr algn="just"/>
            <a:r>
              <a:rPr lang="ru-RU" sz="1600" dirty="0">
                <a:latin typeface="Times New Roman" pitchFamily="18" charset="0"/>
                <a:cs typeface="Times New Roman" pitchFamily="18" charset="0"/>
              </a:rPr>
              <a:t>Для </a:t>
            </a:r>
            <a:r>
              <a:rPr lang="ru-RU" sz="1600" dirty="0" err="1">
                <a:latin typeface="Times New Roman" pitchFamily="18" charset="0"/>
                <a:cs typeface="Times New Roman" pitchFamily="18" charset="0"/>
              </a:rPr>
              <a:t>проведення</a:t>
            </a:r>
            <a:r>
              <a:rPr lang="ru-RU" sz="1600" dirty="0">
                <a:latin typeface="Times New Roman" pitchFamily="18" charset="0"/>
                <a:cs typeface="Times New Roman" pitchFamily="18" charset="0"/>
              </a:rPr>
              <a:t> </a:t>
            </a:r>
            <a:r>
              <a:rPr lang="ru-RU" sz="1600" dirty="0" err="1">
                <a:latin typeface="Times New Roman" pitchFamily="18" charset="0"/>
                <a:cs typeface="Times New Roman" pitchFamily="18" charset="0"/>
              </a:rPr>
              <a:t>досліджень</a:t>
            </a:r>
            <a:r>
              <a:rPr lang="ru-RU" sz="1600" dirty="0">
                <a:latin typeface="Times New Roman" pitchFamily="18" charset="0"/>
                <a:cs typeface="Times New Roman" pitchFamily="18" charset="0"/>
              </a:rPr>
              <a:t> </a:t>
            </a:r>
            <a:r>
              <a:rPr lang="ru-RU" sz="1600" dirty="0" err="1">
                <a:latin typeface="Times New Roman" pitchFamily="18" charset="0"/>
                <a:cs typeface="Times New Roman" pitchFamily="18" charset="0"/>
              </a:rPr>
              <a:t>використовували</a:t>
            </a:r>
            <a:r>
              <a:rPr lang="ru-RU" sz="1600" dirty="0">
                <a:latin typeface="Times New Roman" pitchFamily="18" charset="0"/>
                <a:cs typeface="Times New Roman" pitchFamily="18" charset="0"/>
              </a:rPr>
              <a:t> </a:t>
            </a:r>
            <a:r>
              <a:rPr lang="ru-RU" sz="1600" dirty="0" err="1">
                <a:latin typeface="Times New Roman" pitchFamily="18" charset="0"/>
                <a:cs typeface="Times New Roman" pitchFamily="18" charset="0"/>
              </a:rPr>
              <a:t>експериментальну</a:t>
            </a:r>
            <a:r>
              <a:rPr lang="ru-RU" sz="1600" dirty="0">
                <a:latin typeface="Times New Roman" pitchFamily="18" charset="0"/>
                <a:cs typeface="Times New Roman" pitchFamily="18" charset="0"/>
              </a:rPr>
              <a:t> установку    </a:t>
            </a:r>
            <a:r>
              <a:rPr lang="ru-RU" sz="1600" dirty="0" err="1">
                <a:latin typeface="Times New Roman" pitchFamily="18" charset="0"/>
                <a:cs typeface="Times New Roman" pitchFamily="18" charset="0"/>
              </a:rPr>
              <a:t>представлену</a:t>
            </a:r>
            <a:r>
              <a:rPr lang="ru-RU" sz="1600" dirty="0">
                <a:latin typeface="Times New Roman" pitchFamily="18" charset="0"/>
                <a:cs typeface="Times New Roman" pitchFamily="18" charset="0"/>
              </a:rPr>
              <a:t> на рисунку (рис 3). Установка </a:t>
            </a:r>
            <a:r>
              <a:rPr lang="ru-RU" sz="1600" dirty="0" err="1">
                <a:latin typeface="Times New Roman" pitchFamily="18" charset="0"/>
                <a:cs typeface="Times New Roman" pitchFamily="18" charset="0"/>
              </a:rPr>
              <a:t>виготовлена</a:t>
            </a:r>
            <a:r>
              <a:rPr lang="ru-RU" sz="1600" dirty="0">
                <a:latin typeface="Times New Roman" pitchFamily="18" charset="0"/>
                <a:cs typeface="Times New Roman" pitchFamily="18" charset="0"/>
              </a:rPr>
              <a:t> на </a:t>
            </a:r>
            <a:r>
              <a:rPr lang="ru-RU" sz="1600" dirty="0" err="1">
                <a:latin typeface="Times New Roman" pitchFamily="18" charset="0"/>
                <a:cs typeface="Times New Roman" pitchFamily="18" charset="0"/>
              </a:rPr>
              <a:t>базі</a:t>
            </a:r>
            <a:r>
              <a:rPr lang="ru-RU" sz="1600" dirty="0">
                <a:latin typeface="Times New Roman" pitchFamily="18" charset="0"/>
                <a:cs typeface="Times New Roman" pitchFamily="18" charset="0"/>
              </a:rPr>
              <a:t> токарно-</a:t>
            </a:r>
            <a:r>
              <a:rPr lang="ru-RU" sz="1600" dirty="0" err="1">
                <a:latin typeface="Times New Roman" pitchFamily="18" charset="0"/>
                <a:cs typeface="Times New Roman" pitchFamily="18" charset="0"/>
              </a:rPr>
              <a:t>гвинтового</a:t>
            </a:r>
            <a:r>
              <a:rPr lang="ru-RU" sz="1600" dirty="0">
                <a:latin typeface="Times New Roman" pitchFamily="18" charset="0"/>
                <a:cs typeface="Times New Roman" pitchFamily="18" charset="0"/>
              </a:rPr>
              <a:t> </a:t>
            </a:r>
            <a:r>
              <a:rPr lang="ru-RU" sz="1600" dirty="0" err="1">
                <a:latin typeface="Times New Roman" pitchFamily="18" charset="0"/>
                <a:cs typeface="Times New Roman" pitchFamily="18" charset="0"/>
              </a:rPr>
              <a:t>верстата</a:t>
            </a:r>
            <a:r>
              <a:rPr lang="ru-RU" sz="1600" dirty="0">
                <a:latin typeface="Times New Roman" pitchFamily="18" charset="0"/>
                <a:cs typeface="Times New Roman" pitchFamily="18" charset="0"/>
              </a:rPr>
              <a:t> ТВ16</a:t>
            </a:r>
            <a:endParaRPr lang="uk-UA" sz="1600" dirty="0">
              <a:latin typeface="Times New Roman" pitchFamily="18" charset="0"/>
              <a:cs typeface="Times New Roman" pitchFamily="18" charset="0"/>
            </a:endParaRPr>
          </a:p>
          <a:p>
            <a:pPr algn="just"/>
            <a:endParaRPr lang="uk-UA" sz="1600" dirty="0">
              <a:latin typeface="Times New Roman" pitchFamily="18" charset="0"/>
              <a:cs typeface="Times New Roman" pitchFamily="18" charset="0"/>
            </a:endParaRPr>
          </a:p>
          <a:p>
            <a:pPr algn="just"/>
            <a:endParaRPr lang="uk-UA" sz="1600" dirty="0">
              <a:latin typeface="Times New Roman" pitchFamily="18" charset="0"/>
              <a:cs typeface="Times New Roman" pitchFamily="18" charset="0"/>
            </a:endParaRPr>
          </a:p>
          <a:p>
            <a:pPr algn="just"/>
            <a:endParaRPr lang="uk-UA" sz="1600" dirty="0">
              <a:latin typeface="Times New Roman" pitchFamily="18" charset="0"/>
              <a:cs typeface="Times New Roman" pitchFamily="18" charset="0"/>
            </a:endParaRPr>
          </a:p>
          <a:p>
            <a:pPr algn="just"/>
            <a:endParaRPr lang="uk-UA" sz="1600" dirty="0">
              <a:latin typeface="Times New Roman" pitchFamily="18" charset="0"/>
              <a:cs typeface="Times New Roman" pitchFamily="18" charset="0"/>
            </a:endParaRPr>
          </a:p>
          <a:p>
            <a:pPr algn="just"/>
            <a:endParaRPr lang="uk-UA" sz="1600" dirty="0">
              <a:latin typeface="Times New Roman" pitchFamily="18" charset="0"/>
              <a:cs typeface="Times New Roman" pitchFamily="18" charset="0"/>
            </a:endParaRPr>
          </a:p>
          <a:p>
            <a:pPr algn="just"/>
            <a:endParaRPr lang="uk-UA" sz="1600" dirty="0">
              <a:latin typeface="Times New Roman" pitchFamily="18" charset="0"/>
              <a:cs typeface="Times New Roman" pitchFamily="18" charset="0"/>
            </a:endParaRPr>
          </a:p>
          <a:p>
            <a:pPr algn="just"/>
            <a:endParaRPr lang="uk-UA" sz="1600" dirty="0">
              <a:latin typeface="Times New Roman" pitchFamily="18" charset="0"/>
              <a:cs typeface="Times New Roman" pitchFamily="18" charset="0"/>
            </a:endParaRPr>
          </a:p>
          <a:p>
            <a:pPr algn="just"/>
            <a:endParaRPr lang="uk-UA" sz="1600" dirty="0">
              <a:latin typeface="Times New Roman" pitchFamily="18" charset="0"/>
              <a:cs typeface="Times New Roman" pitchFamily="18" charset="0"/>
            </a:endParaRPr>
          </a:p>
          <a:p>
            <a:pPr marL="0" indent="0" algn="just">
              <a:buNone/>
            </a:pPr>
            <a:endParaRPr lang="uk-UA" sz="1600" dirty="0">
              <a:latin typeface="Times New Roman" pitchFamily="18" charset="0"/>
              <a:cs typeface="Times New Roman" pitchFamily="18" charset="0"/>
            </a:endParaRPr>
          </a:p>
          <a:p>
            <a:pPr marL="0" indent="0" algn="just">
              <a:buNone/>
            </a:pPr>
            <a:endParaRPr lang="uk-UA" sz="1600" dirty="0">
              <a:latin typeface="Times New Roman" pitchFamily="18" charset="0"/>
              <a:cs typeface="Times New Roman" pitchFamily="18" charset="0"/>
            </a:endParaRPr>
          </a:p>
          <a:p>
            <a:pPr marL="0" indent="0" algn="just">
              <a:buNone/>
            </a:pPr>
            <a:r>
              <a:rPr lang="uk-UA" sz="1600" dirty="0">
                <a:latin typeface="Times New Roman" pitchFamily="18" charset="0"/>
                <a:cs typeface="Times New Roman" pitchFamily="18" charset="0"/>
              </a:rPr>
              <a:t>                                          </a:t>
            </a:r>
          </a:p>
          <a:p>
            <a:pPr marL="0" indent="0" algn="just">
              <a:buNone/>
            </a:pPr>
            <a:r>
              <a:rPr lang="uk-UA" sz="1600" dirty="0">
                <a:latin typeface="Times New Roman" pitchFamily="18" charset="0"/>
                <a:cs typeface="Times New Roman" pitchFamily="18" charset="0"/>
              </a:rPr>
              <a:t>                                     </a:t>
            </a:r>
          </a:p>
          <a:p>
            <a:pPr marL="0" indent="0" algn="just">
              <a:buNone/>
            </a:pPr>
            <a:r>
              <a:rPr lang="uk-UA" sz="1600" dirty="0">
                <a:latin typeface="Times New Roman" pitchFamily="18" charset="0"/>
                <a:cs typeface="Times New Roman" pitchFamily="18" charset="0"/>
              </a:rPr>
              <a:t>                                    Рисунок 3 Експериментальна установка для зварювання</a:t>
            </a:r>
            <a:r>
              <a:rPr lang="en-US" sz="1600" dirty="0">
                <a:latin typeface="Times New Roman" pitchFamily="18" charset="0"/>
                <a:cs typeface="Times New Roman" pitchFamily="18" charset="0"/>
              </a:rPr>
              <a:t> </a:t>
            </a:r>
            <a:endParaRPr lang="uk-UA" sz="1600" dirty="0">
              <a:latin typeface="Times New Roman" pitchFamily="18" charset="0"/>
              <a:cs typeface="Times New Roman" pitchFamily="18" charset="0"/>
            </a:endParaRPr>
          </a:p>
        </p:txBody>
      </p:sp>
      <p:pic>
        <p:nvPicPr>
          <p:cNvPr id="1026" name="Picture 2">
            <a:extLst>
              <a:ext uri="{FF2B5EF4-FFF2-40B4-BE49-F238E27FC236}">
                <a16:creationId xmlns="" xmlns:a16="http://schemas.microsoft.com/office/drawing/2014/main" id="{4223917A-F932-45D8-9416-D2F35691F14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5" y="2641918"/>
            <a:ext cx="6984776" cy="2659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1"/>
          <p:cNvSpPr>
            <a:spLocks noGrp="1"/>
          </p:cNvSpPr>
          <p:nvPr>
            <p:ph type="title"/>
          </p:nvPr>
        </p:nvSpPr>
        <p:spPr>
          <a:xfrm>
            <a:off x="457200" y="274638"/>
            <a:ext cx="8229600" cy="868346"/>
          </a:xfrm>
        </p:spPr>
        <p:txBody>
          <a:bodyPr rtlCol="0">
            <a:normAutofit/>
          </a:bodyPr>
          <a:lstStyle/>
          <a:p>
            <a:pPr eaLnBrk="1" fontAlgn="auto" hangingPunct="1">
              <a:spcAft>
                <a:spcPts val="0"/>
              </a:spcAft>
              <a:defRPr/>
            </a:pPr>
            <a:r>
              <a:rPr lang="uk-UA" sz="2800" dirty="0">
                <a:latin typeface="Times New Roman" pitchFamily="18" charset="0"/>
                <a:cs typeface="Times New Roman" pitchFamily="18" charset="0"/>
              </a:rPr>
              <a:t>ПРИЛАДИ ДЛЯ  ПРОВЕДЕННЯ  ДОСЛІДЖЕНЬ  </a:t>
            </a:r>
          </a:p>
        </p:txBody>
      </p:sp>
      <p:sp>
        <p:nvSpPr>
          <p:cNvPr id="3075" name="Содержимое 2"/>
          <p:cNvSpPr>
            <a:spLocks noGrp="1"/>
          </p:cNvSpPr>
          <p:nvPr>
            <p:ph idx="1"/>
          </p:nvPr>
        </p:nvSpPr>
        <p:spPr>
          <a:xfrm>
            <a:off x="457200" y="1052736"/>
            <a:ext cx="8229600" cy="5328592"/>
          </a:xfrm>
        </p:spPr>
        <p:txBody>
          <a:bodyPr>
            <a:normAutofit fontScale="55000" lnSpcReduction="20000"/>
          </a:bodyPr>
          <a:lstStyle/>
          <a:p>
            <a:pPr marL="0" indent="0">
              <a:buNone/>
            </a:pPr>
            <a:endParaRPr lang="ru-RU" sz="1600" dirty="0">
              <a:latin typeface="Times New Roman" panose="02020603050405020304" pitchFamily="18" charset="0"/>
              <a:cs typeface="Times New Roman" panose="02020603050405020304" pitchFamily="18" charset="0"/>
            </a:endParaRPr>
          </a:p>
          <a:p>
            <a:pPr marL="0" indent="0" algn="just">
              <a:buNone/>
            </a:pPr>
            <a:r>
              <a:rPr lang="ru-RU" dirty="0" err="1">
                <a:latin typeface="Times New Roman" panose="02020603050405020304" pitchFamily="18" charset="0"/>
                <a:cs typeface="Times New Roman" panose="02020603050405020304" pitchFamily="18" charset="0"/>
              </a:rPr>
              <a:t>Безконтактний</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інфрачервоний</a:t>
            </a:r>
            <a:r>
              <a:rPr lang="ru-RU" dirty="0">
                <a:latin typeface="Times New Roman" panose="02020603050405020304" pitchFamily="18" charset="0"/>
                <a:cs typeface="Times New Roman" panose="02020603050405020304" pitchFamily="18" charset="0"/>
              </a:rPr>
              <a:t> термометр </a:t>
            </a:r>
            <a:r>
              <a:rPr lang="en-US" dirty="0">
                <a:latin typeface="Times New Roman" panose="02020603050405020304" pitchFamily="18" charset="0"/>
                <a:cs typeface="Times New Roman" panose="02020603050405020304" pitchFamily="18" charset="0"/>
              </a:rPr>
              <a:t>GM</a:t>
            </a:r>
            <a:r>
              <a:rPr lang="ru-RU" dirty="0">
                <a:latin typeface="Times New Roman" panose="02020603050405020304" pitchFamily="18" charset="0"/>
                <a:cs typeface="Times New Roman" panose="02020603050405020304" pitchFamily="18" charset="0"/>
              </a:rPr>
              <a:t> 900 (рис. 4)  </a:t>
            </a:r>
            <a:r>
              <a:rPr lang="ru-RU" dirty="0" err="1">
                <a:latin typeface="Times New Roman" panose="02020603050405020304" pitchFamily="18" charset="0"/>
                <a:cs typeface="Times New Roman" panose="02020603050405020304" pitchFamily="18" charset="0"/>
              </a:rPr>
              <a:t>вимірює</a:t>
            </a:r>
            <a:r>
              <a:rPr lang="ru-RU" dirty="0">
                <a:latin typeface="Times New Roman" panose="02020603050405020304" pitchFamily="18" charset="0"/>
                <a:cs typeface="Times New Roman" panose="02020603050405020304" pitchFamily="18" charset="0"/>
              </a:rPr>
              <a:t> температуру </a:t>
            </a:r>
            <a:r>
              <a:rPr lang="ru-RU" dirty="0" err="1">
                <a:latin typeface="Times New Roman" panose="02020603050405020304" pitchFamily="18" charset="0"/>
                <a:cs typeface="Times New Roman" panose="02020603050405020304" pitchFamily="18" charset="0"/>
              </a:rPr>
              <a:t>поверхні</a:t>
            </a:r>
            <a:r>
              <a:rPr lang="ru-RU" dirty="0">
                <a:latin typeface="Times New Roman" panose="02020603050405020304" pitchFamily="18" charset="0"/>
                <a:cs typeface="Times New Roman" panose="02020603050405020304" pitchFamily="18" charset="0"/>
              </a:rPr>
              <a:t> будь-</a:t>
            </a:r>
            <a:r>
              <a:rPr lang="ru-RU" dirty="0" err="1">
                <a:latin typeface="Times New Roman" panose="02020603050405020304" pitchFamily="18" charset="0"/>
                <a:cs typeface="Times New Roman" panose="02020603050405020304" pitchFamily="18" charset="0"/>
              </a:rPr>
              <a:t>яких</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речовин</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Діапазон</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вимірювальних</a:t>
            </a:r>
            <a:r>
              <a:rPr lang="ru-RU" dirty="0">
                <a:latin typeface="Times New Roman" panose="02020603050405020304" pitchFamily="18" charset="0"/>
                <a:cs typeface="Times New Roman" panose="02020603050405020304" pitchFamily="18" charset="0"/>
              </a:rPr>
              <a:t> температур </a:t>
            </a:r>
            <a:r>
              <a:rPr lang="ru-RU" dirty="0" err="1">
                <a:latin typeface="Times New Roman" panose="02020603050405020304" pitchFamily="18" charset="0"/>
                <a:cs typeface="Times New Roman" panose="02020603050405020304" pitchFamily="18" charset="0"/>
              </a:rPr>
              <a:t>складає</a:t>
            </a:r>
            <a:r>
              <a:rPr lang="ru-RU" dirty="0">
                <a:latin typeface="Times New Roman" panose="02020603050405020304" pitchFamily="18" charset="0"/>
                <a:cs typeface="Times New Roman" panose="02020603050405020304" pitchFamily="18" charset="0"/>
              </a:rPr>
              <a:t>:  -50 °C … 950 °C, а </a:t>
            </a:r>
            <a:r>
              <a:rPr lang="ru-RU" dirty="0" err="1">
                <a:latin typeface="Times New Roman" panose="02020603050405020304" pitchFamily="18" charset="0"/>
                <a:cs typeface="Times New Roman" panose="02020603050405020304" pitchFamily="18" charset="0"/>
              </a:rPr>
              <a:t>коефіцієнт</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випромінювання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що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налаштовується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дозволяє</a:t>
            </a:r>
            <a:r>
              <a:rPr lang="ru-RU" dirty="0">
                <a:latin typeface="Times New Roman" panose="02020603050405020304" pitchFamily="18" charset="0"/>
                <a:cs typeface="Times New Roman" panose="02020603050405020304" pitchFamily="18" charset="0"/>
              </a:rPr>
              <a:t> з </a:t>
            </a:r>
            <a:r>
              <a:rPr lang="ru-RU" dirty="0" err="1">
                <a:latin typeface="Times New Roman" panose="02020603050405020304" pitchFamily="18" charset="0"/>
                <a:cs typeface="Times New Roman" panose="02020603050405020304" pitchFamily="18" charset="0"/>
              </a:rPr>
              <a:t>мінімальною</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похибкою</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виміряти</a:t>
            </a:r>
            <a:r>
              <a:rPr lang="ru-RU" dirty="0">
                <a:latin typeface="Times New Roman" panose="02020603050405020304" pitchFamily="18" charset="0"/>
                <a:cs typeface="Times New Roman" panose="02020603050405020304" pitchFamily="18" charset="0"/>
              </a:rPr>
              <a:t> температуру будь-</a:t>
            </a:r>
            <a:r>
              <a:rPr lang="ru-RU" dirty="0" err="1">
                <a:latin typeface="Times New Roman" panose="02020603050405020304" pitchFamily="18" charset="0"/>
                <a:cs typeface="Times New Roman" panose="02020603050405020304" pitchFamily="18" charset="0"/>
              </a:rPr>
              <a:t>якого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матеріалу</a:t>
            </a:r>
            <a:r>
              <a:rPr lang="ru-RU" dirty="0">
                <a:latin typeface="Times New Roman" panose="02020603050405020304" pitchFamily="18" charset="0"/>
                <a:cs typeface="Times New Roman" panose="02020603050405020304" pitchFamily="18" charset="0"/>
              </a:rPr>
              <a:t>. На </a:t>
            </a:r>
            <a:r>
              <a:rPr lang="ru-RU" dirty="0" err="1">
                <a:latin typeface="Times New Roman" panose="02020603050405020304" pitchFamily="18" charset="0"/>
                <a:cs typeface="Times New Roman" panose="02020603050405020304" pitchFamily="18" charset="0"/>
              </a:rPr>
              <a:t>відміну</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від</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контактних</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приладів</a:t>
            </a:r>
            <a:r>
              <a:rPr lang="ru-RU" dirty="0">
                <a:latin typeface="Times New Roman" panose="02020603050405020304" pitchFamily="18" charset="0"/>
                <a:cs typeface="Times New Roman" panose="02020603050405020304" pitchFamily="18" charset="0"/>
              </a:rPr>
              <a:t> термометр-</a:t>
            </a:r>
            <a:r>
              <a:rPr lang="ru-RU" dirty="0" err="1">
                <a:latin typeface="Times New Roman" panose="02020603050405020304" pitchFamily="18" charset="0"/>
                <a:cs typeface="Times New Roman" panose="02020603050405020304" pitchFamily="18" charset="0"/>
              </a:rPr>
              <a:t>пірометр</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вимірює</a:t>
            </a:r>
            <a:r>
              <a:rPr lang="ru-RU" dirty="0">
                <a:latin typeface="Times New Roman" panose="02020603050405020304" pitchFamily="18" charset="0"/>
                <a:cs typeface="Times New Roman" panose="02020603050405020304" pitchFamily="18" charset="0"/>
              </a:rPr>
              <a:t> температуру </a:t>
            </a:r>
            <a:r>
              <a:rPr lang="ru-RU" dirty="0" err="1">
                <a:latin typeface="Times New Roman" panose="02020603050405020304" pitchFamily="18" charset="0"/>
                <a:cs typeface="Times New Roman" panose="02020603050405020304" pitchFamily="18" charset="0"/>
              </a:rPr>
              <a:t>миттєво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Йому</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потрібно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всього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пів</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секунди</a:t>
            </a:r>
            <a:r>
              <a:rPr lang="ru-RU" dirty="0">
                <a:latin typeface="Times New Roman" panose="02020603050405020304" pitchFamily="18" charset="0"/>
                <a:cs typeface="Times New Roman" panose="02020603050405020304" pitchFamily="18" charset="0"/>
              </a:rPr>
              <a:t> для </a:t>
            </a:r>
            <a:r>
              <a:rPr lang="ru-RU" dirty="0" err="1">
                <a:latin typeface="Times New Roman" panose="02020603050405020304" pitchFamily="18" charset="0"/>
                <a:cs typeface="Times New Roman" panose="02020603050405020304" pitchFamily="18" charset="0"/>
              </a:rPr>
              <a:t>відображення</a:t>
            </a:r>
            <a:r>
              <a:rPr lang="ru-RU" dirty="0">
                <a:latin typeface="Times New Roman" panose="02020603050405020304" pitchFamily="18" charset="0"/>
                <a:cs typeface="Times New Roman" panose="02020603050405020304" pitchFamily="18" charset="0"/>
              </a:rPr>
              <a:t> актуального </a:t>
            </a:r>
            <a:r>
              <a:rPr lang="ru-RU" dirty="0" err="1">
                <a:latin typeface="Times New Roman" panose="02020603050405020304" pitchFamily="18" charset="0"/>
                <a:cs typeface="Times New Roman" panose="02020603050405020304" pitchFamily="18" charset="0"/>
              </a:rPr>
              <a:t>значення</a:t>
            </a:r>
            <a:r>
              <a:rPr lang="ru-RU" dirty="0">
                <a:latin typeface="Times New Roman" panose="02020603050405020304" pitchFamily="18" charset="0"/>
                <a:cs typeface="Times New Roman" panose="02020603050405020304" pitchFamily="18" charset="0"/>
              </a:rPr>
              <a:t>, а </a:t>
            </a:r>
            <a:r>
              <a:rPr lang="ru-RU" dirty="0" err="1">
                <a:latin typeface="Times New Roman" panose="02020603050405020304" pitchFamily="18" charset="0"/>
                <a:cs typeface="Times New Roman" panose="02020603050405020304" pitchFamily="18" charset="0"/>
              </a:rPr>
              <a:t>якщо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затиснути</a:t>
            </a:r>
            <a:r>
              <a:rPr lang="ru-RU" dirty="0">
                <a:latin typeface="Times New Roman" panose="02020603050405020304" pitchFamily="18" charset="0"/>
                <a:cs typeface="Times New Roman" panose="02020603050405020304" pitchFamily="18" charset="0"/>
              </a:rPr>
              <a:t> кнопку-курок, то </a:t>
            </a:r>
            <a:r>
              <a:rPr lang="ru-RU" dirty="0" err="1">
                <a:latin typeface="Times New Roman" panose="02020603050405020304" pitchFamily="18" charset="0"/>
                <a:cs typeface="Times New Roman" panose="02020603050405020304" pitchFamily="18" charset="0"/>
              </a:rPr>
              <a:t>безконтактний</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пірометр</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відображатиме</a:t>
            </a:r>
            <a:r>
              <a:rPr lang="ru-RU" dirty="0">
                <a:latin typeface="Times New Roman" panose="02020603050405020304" pitchFamily="18" charset="0"/>
                <a:cs typeface="Times New Roman" panose="02020603050405020304" pitchFamily="18" charset="0"/>
              </a:rPr>
              <a:t> температуру в </a:t>
            </a:r>
            <a:r>
              <a:rPr lang="ru-RU" dirty="0" err="1">
                <a:latin typeface="Times New Roman" panose="02020603050405020304" pitchFamily="18" charset="0"/>
                <a:cs typeface="Times New Roman" panose="02020603050405020304" pitchFamily="18" charset="0"/>
              </a:rPr>
              <a:t>режимі</a:t>
            </a:r>
            <a:r>
              <a:rPr lang="ru-RU" dirty="0">
                <a:latin typeface="Times New Roman" panose="02020603050405020304" pitchFamily="18" charset="0"/>
                <a:cs typeface="Times New Roman" panose="02020603050405020304" pitchFamily="18" charset="0"/>
              </a:rPr>
              <a:t> реального часу.</a:t>
            </a:r>
            <a:endParaRPr lang="uk-UA" dirty="0">
              <a:latin typeface="Times New Roman" panose="02020603050405020304" pitchFamily="18" charset="0"/>
              <a:cs typeface="Times New Roman" panose="02020603050405020304" pitchFamily="18" charset="0"/>
            </a:endParaRPr>
          </a:p>
          <a:p>
            <a:pPr marL="0" indent="0">
              <a:buNone/>
            </a:pPr>
            <a:endParaRPr lang="ru-RU" sz="1600" dirty="0">
              <a:latin typeface="Times New Roman" panose="02020603050405020304" pitchFamily="18" charset="0"/>
              <a:cs typeface="Times New Roman" panose="02020603050405020304" pitchFamily="18" charset="0"/>
            </a:endParaRPr>
          </a:p>
          <a:p>
            <a:pPr marL="0" indent="0">
              <a:buNone/>
            </a:pPr>
            <a:endParaRPr lang="ru-RU" sz="1600" dirty="0">
              <a:latin typeface="Times New Roman" panose="02020603050405020304" pitchFamily="18" charset="0"/>
              <a:cs typeface="Times New Roman" panose="02020603050405020304" pitchFamily="18" charset="0"/>
            </a:endParaRPr>
          </a:p>
          <a:p>
            <a:pPr marL="0" indent="0">
              <a:buNone/>
            </a:pPr>
            <a:endParaRPr lang="ru-RU" sz="1600" dirty="0">
              <a:latin typeface="Times New Roman" panose="02020603050405020304" pitchFamily="18" charset="0"/>
              <a:cs typeface="Times New Roman" panose="02020603050405020304" pitchFamily="18" charset="0"/>
            </a:endParaRPr>
          </a:p>
          <a:p>
            <a:pPr marL="0" indent="0">
              <a:buNone/>
            </a:pPr>
            <a:endParaRPr lang="ru-RU" sz="1600" dirty="0">
              <a:latin typeface="Times New Roman" panose="02020603050405020304" pitchFamily="18" charset="0"/>
              <a:cs typeface="Times New Roman" panose="02020603050405020304" pitchFamily="18" charset="0"/>
            </a:endParaRPr>
          </a:p>
          <a:p>
            <a:pPr marL="0" indent="0">
              <a:buNone/>
            </a:pPr>
            <a:endParaRPr lang="ru-RU" sz="1600" dirty="0">
              <a:latin typeface="Times New Roman" panose="02020603050405020304" pitchFamily="18" charset="0"/>
              <a:cs typeface="Times New Roman" panose="02020603050405020304" pitchFamily="18" charset="0"/>
            </a:endParaRPr>
          </a:p>
          <a:p>
            <a:pPr marL="0" indent="0">
              <a:buNone/>
            </a:pPr>
            <a:endParaRPr lang="ru-RU" sz="1600" dirty="0">
              <a:latin typeface="Times New Roman" panose="02020603050405020304" pitchFamily="18" charset="0"/>
              <a:cs typeface="Times New Roman" panose="02020603050405020304" pitchFamily="18" charset="0"/>
            </a:endParaRPr>
          </a:p>
          <a:p>
            <a:pPr marL="0" indent="0">
              <a:buNone/>
            </a:pPr>
            <a:endParaRPr lang="ru-RU" sz="1600" dirty="0">
              <a:latin typeface="Times New Roman" panose="02020603050405020304" pitchFamily="18" charset="0"/>
              <a:cs typeface="Times New Roman" panose="02020603050405020304" pitchFamily="18" charset="0"/>
            </a:endParaRPr>
          </a:p>
          <a:p>
            <a:pPr marL="0" indent="0">
              <a:buNone/>
            </a:pPr>
            <a:endParaRPr lang="ru-RU" sz="1600" dirty="0">
              <a:latin typeface="Times New Roman" panose="02020603050405020304" pitchFamily="18" charset="0"/>
              <a:cs typeface="Times New Roman" panose="02020603050405020304" pitchFamily="18" charset="0"/>
            </a:endParaRPr>
          </a:p>
          <a:p>
            <a:pPr marL="0" indent="0">
              <a:buNone/>
            </a:pPr>
            <a:r>
              <a:rPr lang="ru-RU" sz="1600" dirty="0">
                <a:latin typeface="Times New Roman" panose="02020603050405020304" pitchFamily="18" charset="0"/>
                <a:cs typeface="Times New Roman" panose="02020603050405020304" pitchFamily="18" charset="0"/>
              </a:rPr>
              <a:t>                                  </a:t>
            </a:r>
          </a:p>
          <a:p>
            <a:pPr marL="0" indent="0">
              <a:buNone/>
            </a:pPr>
            <a:r>
              <a:rPr lang="ru-RU" sz="1600" dirty="0">
                <a:latin typeface="Times New Roman" panose="02020603050405020304" pitchFamily="18" charset="0"/>
                <a:cs typeface="Times New Roman" panose="02020603050405020304" pitchFamily="18" charset="0"/>
              </a:rPr>
              <a:t>                   </a:t>
            </a:r>
          </a:p>
          <a:p>
            <a:pPr marL="0" indent="0">
              <a:buNone/>
            </a:pPr>
            <a:endParaRPr lang="ru-RU" sz="1600" dirty="0">
              <a:latin typeface="Times New Roman" panose="02020603050405020304" pitchFamily="18" charset="0"/>
              <a:cs typeface="Times New Roman" panose="02020603050405020304" pitchFamily="18" charset="0"/>
            </a:endParaRPr>
          </a:p>
          <a:p>
            <a:pPr marL="0" indent="0">
              <a:buNone/>
            </a:pPr>
            <a:r>
              <a:rPr lang="ru-RU" sz="1600" dirty="0">
                <a:latin typeface="Times New Roman" panose="02020603050405020304" pitchFamily="18" charset="0"/>
                <a:cs typeface="Times New Roman" panose="02020603050405020304" pitchFamily="18" charset="0"/>
              </a:rPr>
              <a:t>                  </a:t>
            </a:r>
          </a:p>
          <a:p>
            <a:pPr marL="0" indent="0">
              <a:buNone/>
            </a:pPr>
            <a:endParaRPr lang="ru-RU" sz="1600" dirty="0">
              <a:latin typeface="Times New Roman" panose="02020603050405020304" pitchFamily="18" charset="0"/>
              <a:cs typeface="Times New Roman" panose="02020603050405020304" pitchFamily="18" charset="0"/>
            </a:endParaRPr>
          </a:p>
          <a:p>
            <a:pPr marL="0" indent="0">
              <a:buNone/>
            </a:pPr>
            <a:endParaRPr lang="ru-RU" sz="1600" dirty="0">
              <a:latin typeface="Times New Roman" panose="02020603050405020304" pitchFamily="18" charset="0"/>
              <a:cs typeface="Times New Roman" panose="02020603050405020304" pitchFamily="18" charset="0"/>
            </a:endParaRPr>
          </a:p>
          <a:p>
            <a:pPr marL="0" indent="0">
              <a:buNone/>
            </a:pPr>
            <a:r>
              <a:rPr lang="ru-RU" sz="1600" dirty="0">
                <a:latin typeface="Times New Roman" panose="02020603050405020304" pitchFamily="18" charset="0"/>
                <a:cs typeface="Times New Roman" panose="02020603050405020304" pitchFamily="18" charset="0"/>
              </a:rPr>
              <a:t> </a:t>
            </a:r>
          </a:p>
          <a:p>
            <a:pPr marL="0" indent="0">
              <a:buNone/>
            </a:pPr>
            <a:endParaRPr lang="ru-RU" sz="1600" dirty="0">
              <a:latin typeface="Times New Roman" panose="02020603050405020304" pitchFamily="18" charset="0"/>
              <a:cs typeface="Times New Roman" panose="02020603050405020304" pitchFamily="18" charset="0"/>
            </a:endParaRPr>
          </a:p>
          <a:p>
            <a:pPr marL="0" indent="0">
              <a:buNone/>
            </a:pPr>
            <a:r>
              <a:rPr lang="ru-RU" sz="1600" dirty="0">
                <a:latin typeface="Times New Roman" panose="02020603050405020304" pitchFamily="18" charset="0"/>
                <a:cs typeface="Times New Roman" panose="02020603050405020304" pitchFamily="18" charset="0"/>
              </a:rPr>
              <a:t>                                               </a:t>
            </a:r>
          </a:p>
          <a:p>
            <a:pPr marL="0" indent="0">
              <a:buNone/>
            </a:pPr>
            <a:endParaRPr lang="ru-RU" sz="1600" dirty="0">
              <a:latin typeface="Times New Roman" panose="02020603050405020304" pitchFamily="18" charset="0"/>
              <a:cs typeface="Times New Roman" panose="02020603050405020304" pitchFamily="18" charset="0"/>
            </a:endParaRPr>
          </a:p>
          <a:p>
            <a:pPr marL="0" indent="0">
              <a:buNone/>
            </a:pPr>
            <a:endParaRPr lang="ru-RU" sz="1600" dirty="0">
              <a:latin typeface="Times New Roman" panose="02020603050405020304" pitchFamily="18" charset="0"/>
              <a:cs typeface="Times New Roman" panose="02020603050405020304" pitchFamily="18" charset="0"/>
            </a:endParaRPr>
          </a:p>
          <a:p>
            <a:pPr marL="0" indent="0">
              <a:buNone/>
            </a:pPr>
            <a:endParaRPr lang="ru-RU" sz="1600" dirty="0">
              <a:latin typeface="Times New Roman" panose="02020603050405020304" pitchFamily="18" charset="0"/>
              <a:cs typeface="Times New Roman" panose="02020603050405020304" pitchFamily="18" charset="0"/>
            </a:endParaRPr>
          </a:p>
          <a:p>
            <a:pPr marL="0" indent="0">
              <a:buNone/>
            </a:pPr>
            <a:r>
              <a:rPr lang="ru-RU" sz="1600" dirty="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Рисунок 4 - Схема </a:t>
            </a:r>
            <a:r>
              <a:rPr lang="ru-RU" dirty="0" err="1">
                <a:latin typeface="Times New Roman" panose="02020603050405020304" pitchFamily="18" charset="0"/>
                <a:cs typeface="Times New Roman" panose="02020603050405020304" pitchFamily="18" charset="0"/>
              </a:rPr>
              <a:t>випробування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зразків-сегментів</a:t>
            </a:r>
            <a:r>
              <a:rPr lang="ru-RU" dirty="0">
                <a:latin typeface="Times New Roman" panose="02020603050405020304" pitchFamily="18" charset="0"/>
                <a:cs typeface="Times New Roman" panose="02020603050405020304" pitchFamily="18" charset="0"/>
              </a:rPr>
              <a:t> на </a:t>
            </a:r>
            <a:r>
              <a:rPr lang="ru-RU" dirty="0" err="1">
                <a:latin typeface="Times New Roman" panose="02020603050405020304" pitchFamily="18" charset="0"/>
                <a:cs typeface="Times New Roman" panose="02020603050405020304" pitchFamily="18" charset="0"/>
              </a:rPr>
              <a:t>сплющування</a:t>
            </a:r>
            <a:endParaRPr lang="ru-RU" dirty="0">
              <a:latin typeface="Times New Roman" panose="02020603050405020304" pitchFamily="18" charset="0"/>
              <a:cs typeface="Times New Roman" panose="02020603050405020304" pitchFamily="18" charset="0"/>
            </a:endParaRPr>
          </a:p>
          <a:p>
            <a:pPr marL="0" indent="0">
              <a:buNone/>
            </a:pPr>
            <a:endParaRPr lang="uk-UA" sz="1600" dirty="0">
              <a:latin typeface="Times New Roman" panose="02020603050405020304" pitchFamily="18" charset="0"/>
              <a:cs typeface="Times New Roman" panose="02020603050405020304" pitchFamily="18" charset="0"/>
            </a:endParaRPr>
          </a:p>
          <a:p>
            <a:pPr eaLnBrk="1" hangingPunct="1"/>
            <a:endParaRPr lang="uk-UA" sz="1600" dirty="0">
              <a:latin typeface="Times New Roman" panose="02020603050405020304" pitchFamily="18" charset="0"/>
              <a:cs typeface="Times New Roman" panose="02020603050405020304" pitchFamily="18" charset="0"/>
            </a:endParaRPr>
          </a:p>
          <a:p>
            <a:pPr eaLnBrk="1" hangingPunct="1"/>
            <a:endParaRPr lang="uk-UA" sz="1600" dirty="0"/>
          </a:p>
          <a:p>
            <a:pPr eaLnBrk="1" hangingPunct="1"/>
            <a:endParaRPr lang="uk-UA" sz="1600" dirty="0"/>
          </a:p>
          <a:p>
            <a:pPr eaLnBrk="1" hangingPunct="1"/>
            <a:endParaRPr lang="uk-UA" sz="1600" dirty="0"/>
          </a:p>
          <a:p>
            <a:pPr eaLnBrk="1" hangingPunct="1"/>
            <a:endParaRPr lang="uk-UA" sz="1600" dirty="0"/>
          </a:p>
          <a:p>
            <a:pPr eaLnBrk="1" hangingPunct="1"/>
            <a:endParaRPr lang="uk-UA" sz="1600" dirty="0"/>
          </a:p>
          <a:p>
            <a:pPr eaLnBrk="1" hangingPunct="1"/>
            <a:endParaRPr lang="uk-UA" sz="1600" dirty="0"/>
          </a:p>
          <a:p>
            <a:pPr eaLnBrk="1" hangingPunct="1">
              <a:buFont typeface="Wingdings" pitchFamily="2" charset="2"/>
              <a:buNone/>
            </a:pPr>
            <a:endParaRPr lang="ru-RU" sz="1800" dirty="0">
              <a:latin typeface="Times New Roman" pitchFamily="18" charset="0"/>
              <a:cs typeface="Times New Roman" pitchFamily="18" charset="0"/>
            </a:endParaRPr>
          </a:p>
          <a:p>
            <a:pPr eaLnBrk="1" hangingPunct="1"/>
            <a:endParaRPr lang="uk-UA" sz="1600" dirty="0"/>
          </a:p>
        </p:txBody>
      </p:sp>
      <p:sp>
        <p:nvSpPr>
          <p:cNvPr id="3076" name="Rectangle 5"/>
          <p:cNvSpPr>
            <a:spLocks noChangeArrowheads="1"/>
          </p:cNvSpPr>
          <p:nvPr/>
        </p:nvSpPr>
        <p:spPr bwMode="auto">
          <a:xfrm>
            <a:off x="0" y="0"/>
            <a:ext cx="184150" cy="369888"/>
          </a:xfrm>
          <a:prstGeom prst="rect">
            <a:avLst/>
          </a:prstGeom>
          <a:noFill/>
          <a:ln w="9525">
            <a:noFill/>
            <a:miter lim="800000"/>
            <a:headEnd/>
            <a:tailEnd/>
          </a:ln>
        </p:spPr>
        <p:txBody>
          <a:bodyPr anchor="ctr">
            <a:spAutoFit/>
          </a:bodyPr>
          <a:lstStyle/>
          <a:p>
            <a:pPr algn="just" eaLnBrk="0" hangingPunct="0"/>
            <a:endParaRPr lang="ru-RU"/>
          </a:p>
        </p:txBody>
      </p:sp>
      <p:sp>
        <p:nvSpPr>
          <p:cNvPr id="3078" name="Прямоугольник 8"/>
          <p:cNvSpPr>
            <a:spLocks noChangeArrowheads="1"/>
          </p:cNvSpPr>
          <p:nvPr/>
        </p:nvSpPr>
        <p:spPr bwMode="auto">
          <a:xfrm flipV="1">
            <a:off x="4714875" y="5072063"/>
            <a:ext cx="3846513" cy="369887"/>
          </a:xfrm>
          <a:prstGeom prst="rect">
            <a:avLst/>
          </a:prstGeom>
          <a:noFill/>
          <a:ln w="9525">
            <a:noFill/>
            <a:miter lim="800000"/>
            <a:headEnd/>
            <a:tailEnd/>
          </a:ln>
        </p:spPr>
        <p:txBody>
          <a:bodyPr>
            <a:spAutoFit/>
          </a:bodyPr>
          <a:lstStyle/>
          <a:p>
            <a:r>
              <a:rPr lang="ru-RU" b="1"/>
              <a:t> </a:t>
            </a:r>
            <a:endParaRPr lang="uk-UA"/>
          </a:p>
        </p:txBody>
      </p:sp>
      <p:pic>
        <p:nvPicPr>
          <p:cNvPr id="1026" name="Рисунок 2">
            <a:extLst>
              <a:ext uri="{FF2B5EF4-FFF2-40B4-BE49-F238E27FC236}">
                <a16:creationId xmlns="" xmlns:a16="http://schemas.microsoft.com/office/drawing/2014/main" id="{91C04E89-F7AA-4D29-A21B-FAD954E2D7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19376" y="3589449"/>
            <a:ext cx="3619500" cy="209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25470"/>
          </a:xfrm>
        </p:spPr>
        <p:txBody>
          <a:bodyPr>
            <a:normAutofit fontScale="90000"/>
          </a:bodyPr>
          <a:lstStyle/>
          <a:p>
            <a:r>
              <a:rPr lang="uk-UA" dirty="0"/>
              <a:t/>
            </a:r>
            <a:br>
              <a:rPr lang="uk-UA" dirty="0"/>
            </a:br>
            <a:r>
              <a:rPr lang="uk-UA" sz="3100" dirty="0">
                <a:latin typeface="Times New Roman" pitchFamily="18" charset="0"/>
                <a:cs typeface="Times New Roman" pitchFamily="18" charset="0"/>
              </a:rPr>
              <a:t>ПРОЦЕС ПРОЕКТУВАННЯ КОНСТРУКЦІЇ</a:t>
            </a:r>
            <a:r>
              <a:rPr lang="uk-UA" dirty="0"/>
              <a:t/>
            </a:r>
            <a:br>
              <a:rPr lang="uk-UA" dirty="0"/>
            </a:br>
            <a:endParaRPr lang="uk-UA" dirty="0"/>
          </a:p>
        </p:txBody>
      </p:sp>
      <p:sp>
        <p:nvSpPr>
          <p:cNvPr id="3" name="Содержимое 2"/>
          <p:cNvSpPr>
            <a:spLocks noGrp="1"/>
          </p:cNvSpPr>
          <p:nvPr>
            <p:ph idx="1"/>
          </p:nvPr>
        </p:nvSpPr>
        <p:spPr>
          <a:xfrm>
            <a:off x="571472" y="1071546"/>
            <a:ext cx="8229600" cy="5340369"/>
          </a:xfrm>
        </p:spPr>
        <p:txBody>
          <a:bodyPr>
            <a:normAutofit fontScale="92500" lnSpcReduction="10000"/>
          </a:bodyPr>
          <a:lstStyle/>
          <a:p>
            <a:pPr algn="just"/>
            <a:r>
              <a:rPr lang="ru-RU" sz="2200" dirty="0">
                <a:latin typeface="Times New Roman" panose="02020603050405020304" pitchFamily="18" charset="0"/>
                <a:cs typeface="Times New Roman" panose="02020603050405020304" pitchFamily="18" charset="0"/>
              </a:rPr>
              <a:t>При </a:t>
            </a:r>
            <a:r>
              <a:rPr lang="ru-RU" sz="2200" dirty="0" err="1">
                <a:latin typeface="Times New Roman" panose="02020603050405020304" pitchFamily="18" charset="0"/>
                <a:cs typeface="Times New Roman" panose="02020603050405020304" pitchFamily="18" charset="0"/>
              </a:rPr>
              <a:t>проведенні</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досліджень</a:t>
            </a:r>
            <a:r>
              <a:rPr lang="ru-RU" sz="2200" dirty="0">
                <a:latin typeface="Times New Roman" panose="02020603050405020304" pitchFamily="18" charset="0"/>
                <a:cs typeface="Times New Roman" panose="02020603050405020304" pitchFamily="18" charset="0"/>
              </a:rPr>
              <a:t> для </a:t>
            </a:r>
            <a:r>
              <a:rPr lang="ru-RU" sz="2200" dirty="0" err="1">
                <a:latin typeface="Times New Roman" panose="02020603050405020304" pitchFamily="18" charset="0"/>
                <a:cs typeface="Times New Roman" panose="02020603050405020304" pitchFamily="18" charset="0"/>
              </a:rPr>
              <a:t>створення</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програми</a:t>
            </a:r>
            <a:r>
              <a:rPr lang="ru-RU" sz="2200" dirty="0">
                <a:latin typeface="Times New Roman" panose="02020603050405020304" pitchFamily="18" charset="0"/>
                <a:cs typeface="Times New Roman" panose="02020603050405020304" pitchFamily="18" charset="0"/>
              </a:rPr>
              <a:t> 3D-друку </a:t>
            </a:r>
            <a:r>
              <a:rPr lang="ru-RU" sz="2200" dirty="0" err="1">
                <a:latin typeface="Times New Roman" panose="02020603050405020304" pitchFamily="18" charset="0"/>
                <a:cs typeface="Times New Roman" panose="02020603050405020304" pitchFamily="18" charset="0"/>
              </a:rPr>
              <a:t>було</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використано</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програмне</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забезпечення</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Solidworks</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Процес</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підготовки</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виробництва</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конструкції</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виконувася</a:t>
            </a:r>
            <a:r>
              <a:rPr lang="ru-RU" sz="2200" dirty="0">
                <a:latin typeface="Times New Roman" panose="02020603050405020304" pitchFamily="18" charset="0"/>
                <a:cs typeface="Times New Roman" panose="02020603050405020304" pitchFamily="18" charset="0"/>
              </a:rPr>
              <a:t>  за </a:t>
            </a:r>
            <a:r>
              <a:rPr lang="ru-RU" sz="2200" dirty="0" err="1">
                <a:latin typeface="Times New Roman" panose="02020603050405020304" pitchFamily="18" charset="0"/>
                <a:cs typeface="Times New Roman" panose="02020603050405020304" pitchFamily="18" charset="0"/>
              </a:rPr>
              <a:t>допомогою</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програми</a:t>
            </a:r>
            <a:r>
              <a:rPr lang="ru-RU"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Cura</a:t>
            </a:r>
            <a:r>
              <a:rPr lang="uk-UA" sz="2200" dirty="0">
                <a:latin typeface="Times New Roman" panose="02020603050405020304" pitchFamily="18" charset="0"/>
                <a:cs typeface="Times New Roman" panose="02020603050405020304" pitchFamily="18" charset="0"/>
              </a:rPr>
              <a:t> 4.3.1.</a:t>
            </a:r>
          </a:p>
          <a:p>
            <a:pPr algn="just"/>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Дані</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проектування</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представлені</a:t>
            </a:r>
            <a:r>
              <a:rPr lang="ru-RU" sz="2000" dirty="0">
                <a:latin typeface="Times New Roman" pitchFamily="18" charset="0"/>
                <a:cs typeface="Times New Roman" pitchFamily="18" charset="0"/>
              </a:rPr>
              <a:t> на рисунку 5. </a:t>
            </a:r>
          </a:p>
          <a:p>
            <a:endParaRPr lang="ru-RU" sz="2000" dirty="0">
              <a:latin typeface="Times New Roman" pitchFamily="18" charset="0"/>
              <a:cs typeface="Times New Roman" pitchFamily="18" charset="0"/>
            </a:endParaRPr>
          </a:p>
          <a:p>
            <a:endParaRPr lang="ru-RU" sz="2000" dirty="0">
              <a:latin typeface="Times New Roman" pitchFamily="18" charset="0"/>
              <a:cs typeface="Times New Roman" pitchFamily="18" charset="0"/>
            </a:endParaRPr>
          </a:p>
          <a:p>
            <a:endParaRPr lang="ru-RU" sz="2000" dirty="0">
              <a:latin typeface="Times New Roman" pitchFamily="18" charset="0"/>
              <a:cs typeface="Times New Roman" pitchFamily="18" charset="0"/>
            </a:endParaRPr>
          </a:p>
          <a:p>
            <a:endParaRPr lang="ru-RU" sz="2000" dirty="0">
              <a:latin typeface="Times New Roman" pitchFamily="18" charset="0"/>
              <a:cs typeface="Times New Roman" pitchFamily="18" charset="0"/>
            </a:endParaRPr>
          </a:p>
          <a:p>
            <a:endParaRPr lang="ru-RU" sz="2000" dirty="0">
              <a:latin typeface="Times New Roman" pitchFamily="18" charset="0"/>
              <a:cs typeface="Times New Roman" pitchFamily="18" charset="0"/>
            </a:endParaRPr>
          </a:p>
          <a:p>
            <a:endParaRPr lang="ru-RU" sz="2000" dirty="0">
              <a:latin typeface="Times New Roman" pitchFamily="18" charset="0"/>
              <a:cs typeface="Times New Roman" pitchFamily="18" charset="0"/>
            </a:endParaRPr>
          </a:p>
          <a:p>
            <a:endParaRPr lang="ru-RU" sz="2000" dirty="0">
              <a:latin typeface="Times New Roman" pitchFamily="18" charset="0"/>
              <a:cs typeface="Times New Roman" pitchFamily="18" charset="0"/>
            </a:endParaRPr>
          </a:p>
          <a:p>
            <a:endParaRPr lang="ru-RU" sz="2000" dirty="0">
              <a:latin typeface="Times New Roman" pitchFamily="18" charset="0"/>
              <a:cs typeface="Times New Roman" pitchFamily="18" charset="0"/>
            </a:endParaRPr>
          </a:p>
          <a:p>
            <a:endParaRPr lang="ru-RU" sz="2000" dirty="0">
              <a:latin typeface="Times New Roman" pitchFamily="18" charset="0"/>
              <a:cs typeface="Times New Roman" pitchFamily="18" charset="0"/>
            </a:endParaRPr>
          </a:p>
          <a:p>
            <a:endParaRPr lang="ru-RU" sz="2000" dirty="0">
              <a:latin typeface="Times New Roman" pitchFamily="18" charset="0"/>
              <a:cs typeface="Times New Roman" pitchFamily="18" charset="0"/>
            </a:endParaRPr>
          </a:p>
          <a:p>
            <a:endParaRPr lang="ru-RU" sz="2000" dirty="0">
              <a:latin typeface="Times New Roman" pitchFamily="18" charset="0"/>
              <a:cs typeface="Times New Roman" pitchFamily="18" charset="0"/>
            </a:endParaRPr>
          </a:p>
          <a:p>
            <a:r>
              <a:rPr lang="ru-RU" sz="2000" dirty="0">
                <a:latin typeface="Times New Roman" pitchFamily="18" charset="0"/>
                <a:cs typeface="Times New Roman" pitchFamily="18" charset="0"/>
              </a:rPr>
              <a:t>                            Рисунок 5 -  </a:t>
            </a:r>
            <a:r>
              <a:rPr lang="ru-RU" sz="2000" dirty="0" err="1">
                <a:latin typeface="Times New Roman" pitchFamily="18" charset="0"/>
                <a:cs typeface="Times New Roman" pitchFamily="18" charset="0"/>
              </a:rPr>
              <a:t>Моделювання</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конструкції</a:t>
            </a:r>
            <a:r>
              <a:rPr lang="ru-RU" sz="2000" dirty="0">
                <a:latin typeface="Times New Roman" pitchFamily="18" charset="0"/>
                <a:cs typeface="Times New Roman" pitchFamily="18" charset="0"/>
              </a:rPr>
              <a:t> </a:t>
            </a:r>
          </a:p>
          <a:p>
            <a:endParaRPr lang="ru-RU" sz="2000" dirty="0">
              <a:latin typeface="Times New Roman" pitchFamily="18" charset="0"/>
              <a:cs typeface="Times New Roman" pitchFamily="18" charset="0"/>
            </a:endParaRPr>
          </a:p>
          <a:p>
            <a:endParaRPr lang="ru-RU" sz="2000" dirty="0">
              <a:latin typeface="Times New Roman" pitchFamily="18" charset="0"/>
              <a:cs typeface="Times New Roman" pitchFamily="18" charset="0"/>
            </a:endParaRPr>
          </a:p>
          <a:p>
            <a:pPr marL="0" indent="0">
              <a:buNone/>
            </a:pPr>
            <a:endParaRPr lang="uk-UA" sz="2000" dirty="0">
              <a:latin typeface="Times New Roman" pitchFamily="18" charset="0"/>
              <a:cs typeface="Times New Roman" pitchFamily="18" charset="0"/>
            </a:endParaRPr>
          </a:p>
        </p:txBody>
      </p:sp>
      <p:pic>
        <p:nvPicPr>
          <p:cNvPr id="1027" name="Рисунок 2">
            <a:extLst>
              <a:ext uri="{FF2B5EF4-FFF2-40B4-BE49-F238E27FC236}">
                <a16:creationId xmlns="" xmlns:a16="http://schemas.microsoft.com/office/drawing/2014/main" id="{66FF9356-7E87-4223-BB78-8125C84510A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29000" y="2602181"/>
            <a:ext cx="3744416" cy="3157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a:extLst>
              <a:ext uri="{FF2B5EF4-FFF2-40B4-BE49-F238E27FC236}">
                <a16:creationId xmlns="" xmlns:a16="http://schemas.microsoft.com/office/drawing/2014/main" id="{EBCE68D8-74DC-46A8-A3D2-C87C734BAD6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1501" y="2602181"/>
            <a:ext cx="3600399" cy="3184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25470"/>
          </a:xfrm>
        </p:spPr>
        <p:txBody>
          <a:bodyPr>
            <a:noAutofit/>
          </a:bodyPr>
          <a:lstStyle/>
          <a:p>
            <a:r>
              <a:rPr lang="uk-UA" sz="2800" dirty="0">
                <a:latin typeface="Times New Roman" pitchFamily="18" charset="0"/>
                <a:cs typeface="Times New Roman" pitchFamily="18" charset="0"/>
              </a:rPr>
              <a:t>ПРОЦЕС ПІДГОТОВКИ ВИРОБНИЦТВА </a:t>
            </a:r>
          </a:p>
        </p:txBody>
      </p:sp>
      <p:sp>
        <p:nvSpPr>
          <p:cNvPr id="3" name="Содержимое 2"/>
          <p:cNvSpPr>
            <a:spLocks noGrp="1"/>
          </p:cNvSpPr>
          <p:nvPr>
            <p:ph idx="1"/>
          </p:nvPr>
        </p:nvSpPr>
        <p:spPr>
          <a:xfrm>
            <a:off x="285720" y="1000108"/>
            <a:ext cx="8572560" cy="5500726"/>
          </a:xfrm>
        </p:spPr>
        <p:txBody>
          <a:bodyPr>
            <a:normAutofit fontScale="62500" lnSpcReduction="20000"/>
          </a:bodyPr>
          <a:lstStyle/>
          <a:p>
            <a:pPr algn="just"/>
            <a:r>
              <a:rPr lang="ru-RU" sz="2900" dirty="0" err="1">
                <a:latin typeface="Times New Roman" pitchFamily="18" charset="0"/>
                <a:cs typeface="Times New Roman" pitchFamily="18" charset="0"/>
              </a:rPr>
              <a:t>Процес</a:t>
            </a:r>
            <a:r>
              <a:rPr lang="ru-RU" sz="2900" dirty="0">
                <a:latin typeface="Times New Roman" pitchFamily="18" charset="0"/>
                <a:cs typeface="Times New Roman" pitchFamily="18" charset="0"/>
              </a:rPr>
              <a:t>  </a:t>
            </a:r>
            <a:r>
              <a:rPr lang="ru-RU" sz="2900" dirty="0" err="1">
                <a:latin typeface="Times New Roman" pitchFamily="18" charset="0"/>
                <a:cs typeface="Times New Roman" pitchFamily="18" charset="0"/>
              </a:rPr>
              <a:t>підготовки</a:t>
            </a:r>
            <a:r>
              <a:rPr lang="ru-RU" sz="2900" dirty="0">
                <a:latin typeface="Times New Roman" pitchFamily="18" charset="0"/>
                <a:cs typeface="Times New Roman" pitchFamily="18" charset="0"/>
              </a:rPr>
              <a:t> </a:t>
            </a:r>
            <a:r>
              <a:rPr lang="ru-RU" sz="2900" dirty="0" err="1">
                <a:latin typeface="Times New Roman" pitchFamily="18" charset="0"/>
                <a:cs typeface="Times New Roman" pitchFamily="18" charset="0"/>
              </a:rPr>
              <a:t>виробництва</a:t>
            </a:r>
            <a:r>
              <a:rPr lang="ru-RU" sz="2900" dirty="0">
                <a:latin typeface="Times New Roman" pitchFamily="18" charset="0"/>
                <a:cs typeface="Times New Roman" pitchFamily="18" charset="0"/>
              </a:rPr>
              <a:t> моделей </a:t>
            </a:r>
            <a:r>
              <a:rPr lang="ru-RU" sz="2900" dirty="0" err="1">
                <a:latin typeface="Times New Roman" pitchFamily="18" charset="0"/>
                <a:cs typeface="Times New Roman" pitchFamily="18" charset="0"/>
              </a:rPr>
              <a:t>виконуємо</a:t>
            </a:r>
            <a:r>
              <a:rPr lang="ru-RU" sz="2900" dirty="0">
                <a:latin typeface="Times New Roman" pitchFamily="18" charset="0"/>
                <a:cs typeface="Times New Roman" pitchFamily="18" charset="0"/>
              </a:rPr>
              <a:t> за </a:t>
            </a:r>
            <a:r>
              <a:rPr lang="ru-RU" sz="2900" dirty="0" err="1">
                <a:latin typeface="Times New Roman" pitchFamily="18" charset="0"/>
                <a:cs typeface="Times New Roman" pitchFamily="18" charset="0"/>
              </a:rPr>
              <a:t>допомогою</a:t>
            </a:r>
            <a:r>
              <a:rPr lang="ru-RU" sz="2900" dirty="0">
                <a:latin typeface="Times New Roman" pitchFamily="18" charset="0"/>
                <a:cs typeface="Times New Roman" pitchFamily="18" charset="0"/>
              </a:rPr>
              <a:t> </a:t>
            </a:r>
            <a:r>
              <a:rPr lang="ru-RU" sz="2900" dirty="0" err="1">
                <a:latin typeface="Times New Roman" pitchFamily="18" charset="0"/>
                <a:cs typeface="Times New Roman" pitchFamily="18" charset="0"/>
              </a:rPr>
              <a:t>програми</a:t>
            </a:r>
            <a:r>
              <a:rPr lang="ru-RU" sz="2900" dirty="0">
                <a:latin typeface="Times New Roman" pitchFamily="18" charset="0"/>
                <a:cs typeface="Times New Roman" pitchFamily="18" charset="0"/>
              </a:rPr>
              <a:t> </a:t>
            </a:r>
            <a:r>
              <a:rPr lang="en-US" sz="2900" dirty="0" err="1">
                <a:latin typeface="Times New Roman" pitchFamily="18" charset="0"/>
                <a:cs typeface="Times New Roman" pitchFamily="18" charset="0"/>
              </a:rPr>
              <a:t>Cura</a:t>
            </a:r>
            <a:r>
              <a:rPr lang="ru-RU" sz="2900" dirty="0">
                <a:latin typeface="Times New Roman" pitchFamily="18" charset="0"/>
                <a:cs typeface="Times New Roman" pitchFamily="18" charset="0"/>
              </a:rPr>
              <a:t> </a:t>
            </a:r>
            <a:r>
              <a:rPr lang="en-US" sz="2900" dirty="0">
                <a:latin typeface="Times New Roman" pitchFamily="18" charset="0"/>
                <a:cs typeface="Times New Roman" pitchFamily="18" charset="0"/>
              </a:rPr>
              <a:t>4</a:t>
            </a:r>
            <a:r>
              <a:rPr lang="ru-RU" sz="2900" dirty="0">
                <a:latin typeface="Times New Roman" pitchFamily="18" charset="0"/>
                <a:cs typeface="Times New Roman" pitchFamily="18" charset="0"/>
              </a:rPr>
              <a:t>.</a:t>
            </a:r>
            <a:r>
              <a:rPr lang="en-US" sz="2900" dirty="0">
                <a:latin typeface="Times New Roman" pitchFamily="18" charset="0"/>
                <a:cs typeface="Times New Roman" pitchFamily="18" charset="0"/>
              </a:rPr>
              <a:t>3</a:t>
            </a:r>
            <a:r>
              <a:rPr lang="ru-RU" sz="2900" dirty="0">
                <a:latin typeface="Times New Roman" pitchFamily="18" charset="0"/>
                <a:cs typeface="Times New Roman" pitchFamily="18" charset="0"/>
              </a:rPr>
              <a:t>.1. </a:t>
            </a:r>
            <a:r>
              <a:rPr lang="ru-RU" sz="2900" dirty="0" err="1">
                <a:latin typeface="Times New Roman" pitchFamily="18" charset="0"/>
                <a:cs typeface="Times New Roman" pitchFamily="18" charset="0"/>
              </a:rPr>
              <a:t>Демонстрацію</a:t>
            </a:r>
            <a:r>
              <a:rPr lang="ru-RU" sz="2900" dirty="0">
                <a:latin typeface="Times New Roman" pitchFamily="18" charset="0"/>
                <a:cs typeface="Times New Roman" pitchFamily="18" charset="0"/>
              </a:rPr>
              <a:t> </a:t>
            </a:r>
            <a:r>
              <a:rPr lang="ru-RU" sz="2900" dirty="0" err="1">
                <a:latin typeface="Times New Roman" pitchFamily="18" charset="0"/>
                <a:cs typeface="Times New Roman" pitchFamily="18" charset="0"/>
              </a:rPr>
              <a:t>процесу</a:t>
            </a:r>
            <a:r>
              <a:rPr lang="ru-RU" sz="2900" dirty="0">
                <a:latin typeface="Times New Roman" pitchFamily="18" charset="0"/>
                <a:cs typeface="Times New Roman" pitchFamily="18" charset="0"/>
              </a:rPr>
              <a:t> показано на рисунку  6. </a:t>
            </a:r>
          </a:p>
          <a:p>
            <a:pPr algn="just"/>
            <a:endParaRPr lang="ru-RU" sz="2100" dirty="0">
              <a:latin typeface="Times New Roman" pitchFamily="18" charset="0"/>
              <a:cs typeface="Times New Roman" pitchFamily="18" charset="0"/>
            </a:endParaRPr>
          </a:p>
          <a:p>
            <a:pPr algn="just"/>
            <a:endParaRPr lang="ru-RU" sz="2100" dirty="0">
              <a:latin typeface="Times New Roman" pitchFamily="18" charset="0"/>
              <a:cs typeface="Times New Roman" pitchFamily="18" charset="0"/>
            </a:endParaRPr>
          </a:p>
          <a:p>
            <a:pPr algn="just"/>
            <a:endParaRPr lang="ru-RU" sz="2100" dirty="0">
              <a:latin typeface="Times New Roman" pitchFamily="18" charset="0"/>
              <a:cs typeface="Times New Roman" pitchFamily="18" charset="0"/>
            </a:endParaRPr>
          </a:p>
          <a:p>
            <a:pPr algn="just"/>
            <a:endParaRPr lang="ru-RU" sz="2100" dirty="0">
              <a:latin typeface="Times New Roman" pitchFamily="18" charset="0"/>
              <a:cs typeface="Times New Roman" pitchFamily="18" charset="0"/>
            </a:endParaRPr>
          </a:p>
          <a:p>
            <a:pPr algn="just"/>
            <a:endParaRPr lang="ru-RU" sz="2100" dirty="0">
              <a:latin typeface="Times New Roman" pitchFamily="18" charset="0"/>
              <a:cs typeface="Times New Roman" pitchFamily="18" charset="0"/>
            </a:endParaRPr>
          </a:p>
          <a:p>
            <a:pPr algn="just"/>
            <a:endParaRPr lang="ru-RU" sz="2100" dirty="0">
              <a:latin typeface="Times New Roman" pitchFamily="18" charset="0"/>
              <a:cs typeface="Times New Roman" pitchFamily="18" charset="0"/>
            </a:endParaRPr>
          </a:p>
          <a:p>
            <a:pPr algn="just"/>
            <a:endParaRPr lang="ru-RU" sz="2100" dirty="0">
              <a:latin typeface="Times New Roman" pitchFamily="18" charset="0"/>
              <a:cs typeface="Times New Roman" pitchFamily="18" charset="0"/>
            </a:endParaRPr>
          </a:p>
          <a:p>
            <a:pPr algn="just"/>
            <a:endParaRPr lang="ru-RU" sz="2100" dirty="0">
              <a:latin typeface="Times New Roman" pitchFamily="18" charset="0"/>
              <a:cs typeface="Times New Roman" pitchFamily="18" charset="0"/>
            </a:endParaRPr>
          </a:p>
          <a:p>
            <a:pPr algn="just"/>
            <a:endParaRPr lang="ru-RU" sz="2100" dirty="0">
              <a:latin typeface="Times New Roman" pitchFamily="18" charset="0"/>
              <a:cs typeface="Times New Roman" pitchFamily="18" charset="0"/>
            </a:endParaRPr>
          </a:p>
          <a:p>
            <a:pPr algn="just"/>
            <a:endParaRPr lang="ru-RU" sz="2100" dirty="0">
              <a:latin typeface="Times New Roman" pitchFamily="18" charset="0"/>
              <a:cs typeface="Times New Roman" pitchFamily="18" charset="0"/>
            </a:endParaRPr>
          </a:p>
          <a:p>
            <a:pPr algn="just"/>
            <a:endParaRPr lang="ru-RU" sz="2100" dirty="0">
              <a:latin typeface="Times New Roman" pitchFamily="18" charset="0"/>
              <a:cs typeface="Times New Roman" pitchFamily="18" charset="0"/>
            </a:endParaRPr>
          </a:p>
          <a:p>
            <a:pPr algn="just"/>
            <a:endParaRPr lang="ru-RU" sz="2100" dirty="0">
              <a:latin typeface="Times New Roman" pitchFamily="18" charset="0"/>
              <a:cs typeface="Times New Roman" pitchFamily="18" charset="0"/>
            </a:endParaRPr>
          </a:p>
          <a:p>
            <a:pPr algn="just"/>
            <a:endParaRPr lang="ru-RU" sz="2100" dirty="0">
              <a:latin typeface="Times New Roman" pitchFamily="18" charset="0"/>
              <a:cs typeface="Times New Roman" pitchFamily="18" charset="0"/>
            </a:endParaRPr>
          </a:p>
          <a:p>
            <a:pPr marL="0" indent="0" algn="just">
              <a:buNone/>
            </a:pPr>
            <a:endParaRPr lang="ru-RU" sz="2100" dirty="0">
              <a:latin typeface="Times New Roman" pitchFamily="18" charset="0"/>
              <a:cs typeface="Times New Roman" pitchFamily="18" charset="0"/>
            </a:endParaRPr>
          </a:p>
          <a:p>
            <a:pPr marL="0" indent="0" algn="just">
              <a:buNone/>
            </a:pPr>
            <a:endParaRPr lang="ru-RU" sz="2100" dirty="0">
              <a:latin typeface="Times New Roman" pitchFamily="18" charset="0"/>
              <a:cs typeface="Times New Roman" pitchFamily="18" charset="0"/>
            </a:endParaRPr>
          </a:p>
          <a:p>
            <a:pPr marL="0" indent="0" algn="just">
              <a:buNone/>
            </a:pPr>
            <a:endParaRPr lang="ru-RU" sz="2100" dirty="0">
              <a:latin typeface="Times New Roman" pitchFamily="18" charset="0"/>
              <a:cs typeface="Times New Roman" pitchFamily="18" charset="0"/>
            </a:endParaRPr>
          </a:p>
          <a:p>
            <a:pPr marL="0" indent="0" algn="just">
              <a:buNone/>
            </a:pPr>
            <a:endParaRPr lang="ru-RU" sz="2100" dirty="0">
              <a:latin typeface="Times New Roman" pitchFamily="18" charset="0"/>
              <a:cs typeface="Times New Roman" pitchFamily="18" charset="0"/>
            </a:endParaRPr>
          </a:p>
          <a:p>
            <a:pPr marL="0" indent="0" algn="just">
              <a:buNone/>
            </a:pPr>
            <a:endParaRPr lang="ru-RU" sz="2100" dirty="0">
              <a:latin typeface="Times New Roman" pitchFamily="18" charset="0"/>
              <a:cs typeface="Times New Roman" pitchFamily="18" charset="0"/>
            </a:endParaRPr>
          </a:p>
          <a:p>
            <a:pPr marL="0" indent="0" algn="just">
              <a:buNone/>
            </a:pPr>
            <a:endParaRPr lang="ru-RU" sz="2100" dirty="0">
              <a:latin typeface="Times New Roman" pitchFamily="18" charset="0"/>
              <a:cs typeface="Times New Roman" pitchFamily="18" charset="0"/>
            </a:endParaRPr>
          </a:p>
          <a:p>
            <a:pPr marL="0" indent="0" algn="just">
              <a:buNone/>
            </a:pPr>
            <a:endParaRPr lang="ru-RU" sz="2100" dirty="0">
              <a:latin typeface="Times New Roman" pitchFamily="18" charset="0"/>
              <a:cs typeface="Times New Roman" pitchFamily="18" charset="0"/>
            </a:endParaRPr>
          </a:p>
          <a:p>
            <a:pPr marL="0" indent="0" algn="just">
              <a:buNone/>
            </a:pPr>
            <a:endParaRPr lang="ru-RU" sz="2600" dirty="0">
              <a:latin typeface="Times New Roman" pitchFamily="18" charset="0"/>
              <a:cs typeface="Times New Roman" pitchFamily="18" charset="0"/>
            </a:endParaRPr>
          </a:p>
          <a:p>
            <a:pPr marL="0" indent="0" algn="just">
              <a:buNone/>
            </a:pPr>
            <a:endParaRPr lang="ru-RU" sz="2600" dirty="0">
              <a:latin typeface="Times New Roman" pitchFamily="18" charset="0"/>
              <a:cs typeface="Times New Roman" pitchFamily="18" charset="0"/>
            </a:endParaRPr>
          </a:p>
          <a:p>
            <a:pPr marL="0" indent="0" algn="just">
              <a:buNone/>
            </a:pPr>
            <a:r>
              <a:rPr lang="ru-RU" sz="2600" dirty="0">
                <a:latin typeface="Times New Roman" pitchFamily="18" charset="0"/>
                <a:cs typeface="Times New Roman" pitchFamily="18" charset="0"/>
              </a:rPr>
              <a:t>                    Рисунок 6 - </a:t>
            </a:r>
            <a:r>
              <a:rPr lang="ru-RU" sz="2600" dirty="0" err="1">
                <a:latin typeface="Times New Roman" pitchFamily="18" charset="0"/>
                <a:cs typeface="Times New Roman" pitchFamily="18" charset="0"/>
              </a:rPr>
              <a:t>Підготовка</a:t>
            </a:r>
            <a:r>
              <a:rPr lang="ru-RU" sz="2600" dirty="0">
                <a:latin typeface="Times New Roman" pitchFamily="18" charset="0"/>
                <a:cs typeface="Times New Roman" pitchFamily="18" charset="0"/>
              </a:rPr>
              <a:t> до 3д </a:t>
            </a:r>
            <a:r>
              <a:rPr lang="ru-RU" sz="2600" dirty="0" err="1">
                <a:latin typeface="Times New Roman" pitchFamily="18" charset="0"/>
                <a:cs typeface="Times New Roman" pitchFamily="18" charset="0"/>
              </a:rPr>
              <a:t>друку</a:t>
            </a:r>
            <a:r>
              <a:rPr lang="ru-RU" sz="2600" dirty="0">
                <a:latin typeface="Times New Roman" pitchFamily="18" charset="0"/>
                <a:cs typeface="Times New Roman" pitchFamily="18" charset="0"/>
              </a:rPr>
              <a:t> в </a:t>
            </a:r>
            <a:r>
              <a:rPr lang="ru-RU" sz="2600" dirty="0" err="1">
                <a:latin typeface="Times New Roman" pitchFamily="18" charset="0"/>
                <a:cs typeface="Times New Roman" pitchFamily="18" charset="0"/>
              </a:rPr>
              <a:t>програмі</a:t>
            </a:r>
            <a:r>
              <a:rPr lang="ru-RU" sz="2600" dirty="0">
                <a:latin typeface="Times New Roman" pitchFamily="18" charset="0"/>
                <a:cs typeface="Times New Roman" pitchFamily="18" charset="0"/>
              </a:rPr>
              <a:t> </a:t>
            </a:r>
            <a:r>
              <a:rPr lang="en-US" sz="2800" dirty="0" err="1">
                <a:latin typeface="Times New Roman" pitchFamily="18" charset="0"/>
                <a:cs typeface="Times New Roman" pitchFamily="18" charset="0"/>
              </a:rPr>
              <a:t>Cura</a:t>
            </a:r>
            <a:r>
              <a:rPr lang="ru-RU" sz="2800" dirty="0">
                <a:latin typeface="Times New Roman" pitchFamily="18" charset="0"/>
                <a:cs typeface="Times New Roman" pitchFamily="18" charset="0"/>
              </a:rPr>
              <a:t> </a:t>
            </a:r>
            <a:r>
              <a:rPr lang="en-US" sz="2800" dirty="0">
                <a:latin typeface="Times New Roman" pitchFamily="18" charset="0"/>
                <a:cs typeface="Times New Roman" pitchFamily="18" charset="0"/>
              </a:rPr>
              <a:t>4</a:t>
            </a:r>
            <a:r>
              <a:rPr lang="ru-RU" sz="2800" dirty="0">
                <a:latin typeface="Times New Roman" pitchFamily="18" charset="0"/>
                <a:cs typeface="Times New Roman" pitchFamily="18" charset="0"/>
              </a:rPr>
              <a:t>.</a:t>
            </a:r>
            <a:r>
              <a:rPr lang="en-US" sz="2800" dirty="0">
                <a:latin typeface="Times New Roman" pitchFamily="18" charset="0"/>
                <a:cs typeface="Times New Roman" pitchFamily="18" charset="0"/>
              </a:rPr>
              <a:t>3</a:t>
            </a:r>
            <a:r>
              <a:rPr lang="ru-RU" sz="2800" dirty="0">
                <a:latin typeface="Times New Roman" pitchFamily="18" charset="0"/>
                <a:cs typeface="Times New Roman" pitchFamily="18" charset="0"/>
              </a:rPr>
              <a:t>.1. </a:t>
            </a:r>
            <a:endParaRPr lang="ru-RU" sz="2600" dirty="0">
              <a:latin typeface="Times New Roman" pitchFamily="18" charset="0"/>
              <a:cs typeface="Times New Roman" pitchFamily="18" charset="0"/>
            </a:endParaRPr>
          </a:p>
          <a:p>
            <a:pPr algn="just"/>
            <a:r>
              <a:rPr lang="ru-RU" sz="2600" dirty="0">
                <a:latin typeface="Times New Roman" pitchFamily="18" charset="0"/>
                <a:cs typeface="Times New Roman" pitchFamily="18" charset="0"/>
              </a:rPr>
              <a:t> </a:t>
            </a:r>
          </a:p>
          <a:p>
            <a:pPr marL="0" indent="0" algn="just"/>
            <a:endParaRPr lang="ru-RU" sz="2100" dirty="0">
              <a:latin typeface="Times New Roman" pitchFamily="18" charset="0"/>
              <a:cs typeface="Times New Roman" pitchFamily="18" charset="0"/>
            </a:endParaRPr>
          </a:p>
          <a:p>
            <a:pPr marL="0" indent="0" algn="just"/>
            <a:endParaRPr lang="ru-RU" sz="1800" dirty="0">
              <a:latin typeface="Times New Roman" pitchFamily="18" charset="0"/>
              <a:cs typeface="Times New Roman" pitchFamily="18" charset="0"/>
            </a:endParaRPr>
          </a:p>
          <a:p>
            <a:pPr marL="0" indent="0" algn="just"/>
            <a:endParaRPr lang="ru-RU" sz="1800" dirty="0">
              <a:latin typeface="Times New Roman" pitchFamily="18" charset="0"/>
              <a:cs typeface="Times New Roman" pitchFamily="18" charset="0"/>
            </a:endParaRPr>
          </a:p>
          <a:p>
            <a:pPr marL="0" indent="0" algn="just"/>
            <a:endParaRPr lang="ru-RU" sz="1800" dirty="0">
              <a:latin typeface="Times New Roman" pitchFamily="18" charset="0"/>
              <a:cs typeface="Times New Roman" pitchFamily="18" charset="0"/>
            </a:endParaRPr>
          </a:p>
          <a:p>
            <a:pPr marL="0" indent="0" algn="just"/>
            <a:endParaRPr lang="ru-RU" sz="1800" dirty="0">
              <a:latin typeface="Times New Roman" pitchFamily="18" charset="0"/>
              <a:cs typeface="Times New Roman" pitchFamily="18" charset="0"/>
            </a:endParaRPr>
          </a:p>
          <a:p>
            <a:pPr marL="0" indent="0" algn="just"/>
            <a:endParaRPr lang="ru-RU" sz="1800" dirty="0">
              <a:latin typeface="Times New Roman" pitchFamily="18" charset="0"/>
              <a:cs typeface="Times New Roman" pitchFamily="18" charset="0"/>
            </a:endParaRPr>
          </a:p>
          <a:p>
            <a:pPr marL="0" indent="0" algn="just"/>
            <a:endParaRPr lang="ru-RU" sz="1800" dirty="0">
              <a:latin typeface="Times New Roman" pitchFamily="18" charset="0"/>
              <a:cs typeface="Times New Roman" pitchFamily="18" charset="0"/>
            </a:endParaRPr>
          </a:p>
          <a:p>
            <a:endParaRPr lang="ru-RU" sz="1800" i="1" dirty="0"/>
          </a:p>
          <a:p>
            <a:endParaRPr lang="uk-UA" sz="1900" dirty="0">
              <a:latin typeface="Times New Roman" pitchFamily="18" charset="0"/>
              <a:cs typeface="Times New Roman" pitchFamily="18" charset="0"/>
            </a:endParaRPr>
          </a:p>
          <a:p>
            <a:pPr marL="0" indent="0" algn="just"/>
            <a:endParaRPr lang="uk-UA" sz="1800" dirty="0">
              <a:latin typeface="Times New Roman" pitchFamily="18" charset="0"/>
              <a:cs typeface="Times New Roman" pitchFamily="18" charset="0"/>
            </a:endParaRPr>
          </a:p>
        </p:txBody>
      </p:sp>
      <p:pic>
        <p:nvPicPr>
          <p:cNvPr id="4" name="Рисунок 3">
            <a:extLst>
              <a:ext uri="{FF2B5EF4-FFF2-40B4-BE49-F238E27FC236}">
                <a16:creationId xmlns="" xmlns:a16="http://schemas.microsoft.com/office/drawing/2014/main" id="{D0828991-9B42-4962-AAA5-8240BBD5E530}"/>
              </a:ext>
            </a:extLst>
          </p:cNvPr>
          <p:cNvPicPr>
            <a:picLocks noChangeAspect="1"/>
          </p:cNvPicPr>
          <p:nvPr/>
        </p:nvPicPr>
        <p:blipFill>
          <a:blip r:embed="rId2"/>
          <a:stretch>
            <a:fillRect/>
          </a:stretch>
        </p:blipFill>
        <p:spPr>
          <a:xfrm>
            <a:off x="1043608" y="1720858"/>
            <a:ext cx="7056784" cy="4059226"/>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96908"/>
          </a:xfrm>
        </p:spPr>
        <p:txBody>
          <a:bodyPr>
            <a:normAutofit fontScale="90000"/>
          </a:bodyPr>
          <a:lstStyle/>
          <a:p>
            <a:r>
              <a:rPr lang="uk-UA" sz="2800" dirty="0">
                <a:latin typeface="Times New Roman" pitchFamily="18" charset="0"/>
                <a:cs typeface="Times New Roman" pitchFamily="18" charset="0"/>
              </a:rPr>
              <a:t>ПРОЦЕС ВИРОБНИЦТВА ДЕТАЛЕЙ ДЛЯ ЗВАРЮВАННЯ</a:t>
            </a:r>
          </a:p>
        </p:txBody>
      </p:sp>
      <p:sp>
        <p:nvSpPr>
          <p:cNvPr id="3" name="Содержимое 2"/>
          <p:cNvSpPr>
            <a:spLocks noGrp="1"/>
          </p:cNvSpPr>
          <p:nvPr>
            <p:ph idx="1"/>
          </p:nvPr>
        </p:nvSpPr>
        <p:spPr>
          <a:xfrm>
            <a:off x="457200" y="1071546"/>
            <a:ext cx="8229600" cy="5511816"/>
          </a:xfrm>
        </p:spPr>
        <p:txBody>
          <a:bodyPr>
            <a:normAutofit fontScale="25000" lnSpcReduction="20000"/>
          </a:bodyPr>
          <a:lstStyle/>
          <a:p>
            <a:pPr marL="0" indent="0">
              <a:buNone/>
            </a:pPr>
            <a:endParaRPr lang="ru-RU" sz="2100" dirty="0">
              <a:latin typeface="Times New Roman" pitchFamily="18" charset="0"/>
              <a:cs typeface="Times New Roman" pitchFamily="18" charset="0"/>
            </a:endParaRPr>
          </a:p>
          <a:p>
            <a:pPr marL="0" indent="0" algn="just">
              <a:buNone/>
            </a:pPr>
            <a:r>
              <a:rPr lang="ru-RU" sz="7200" dirty="0">
                <a:latin typeface="Times New Roman" pitchFamily="18" charset="0"/>
                <a:cs typeface="Times New Roman" pitchFamily="18" charset="0"/>
              </a:rPr>
              <a:t>	</a:t>
            </a:r>
            <a:r>
              <a:rPr lang="ru-RU" sz="7200" dirty="0" err="1">
                <a:latin typeface="Times New Roman" pitchFamily="18" charset="0"/>
                <a:cs typeface="Times New Roman" pitchFamily="18" charset="0"/>
              </a:rPr>
              <a:t>Особливості</a:t>
            </a:r>
            <a:r>
              <a:rPr lang="ru-RU" sz="7200" dirty="0">
                <a:latin typeface="Times New Roman" pitchFamily="18" charset="0"/>
                <a:cs typeface="Times New Roman" pitchFamily="18" charset="0"/>
              </a:rPr>
              <a:t> </a:t>
            </a:r>
            <a:r>
              <a:rPr lang="ru-RU" sz="7200" dirty="0" err="1">
                <a:latin typeface="Times New Roman" pitchFamily="18" charset="0"/>
                <a:cs typeface="Times New Roman" pitchFamily="18" charset="0"/>
              </a:rPr>
              <a:t>виробництва</a:t>
            </a:r>
            <a:r>
              <a:rPr lang="ru-RU" sz="7200" dirty="0">
                <a:latin typeface="Times New Roman" pitchFamily="18" charset="0"/>
                <a:cs typeface="Times New Roman" pitchFamily="18" charset="0"/>
              </a:rPr>
              <a:t> </a:t>
            </a:r>
            <a:r>
              <a:rPr lang="ru-RU" sz="7200" dirty="0" err="1">
                <a:latin typeface="Times New Roman" pitchFamily="18" charset="0"/>
                <a:cs typeface="Times New Roman" pitchFamily="18" charset="0"/>
              </a:rPr>
              <a:t>зварних</a:t>
            </a:r>
            <a:r>
              <a:rPr lang="ru-RU" sz="7200" dirty="0">
                <a:latin typeface="Times New Roman" pitchFamily="18" charset="0"/>
                <a:cs typeface="Times New Roman" pitchFamily="18" charset="0"/>
              </a:rPr>
              <a:t> деталей є </a:t>
            </a:r>
            <a:r>
              <a:rPr lang="ru-RU" sz="7200" dirty="0" err="1">
                <a:latin typeface="Times New Roman" pitchFamily="18" charset="0"/>
                <a:cs typeface="Times New Roman" pitchFamily="18" charset="0"/>
              </a:rPr>
              <a:t>наступними</a:t>
            </a:r>
            <a:r>
              <a:rPr lang="ru-RU" sz="7200" dirty="0">
                <a:latin typeface="Times New Roman" pitchFamily="18" charset="0"/>
                <a:cs typeface="Times New Roman" pitchFamily="18" charset="0"/>
              </a:rPr>
              <a:t>. </a:t>
            </a:r>
            <a:r>
              <a:rPr lang="ru-RU" sz="7200" dirty="0" err="1">
                <a:latin typeface="Times New Roman" panose="02020603050405020304" pitchFamily="18" charset="0"/>
                <a:cs typeface="Times New Roman" panose="02020603050405020304" pitchFamily="18" charset="0"/>
              </a:rPr>
              <a:t>Параметри</a:t>
            </a:r>
            <a:r>
              <a:rPr lang="ru-RU" sz="7200" dirty="0">
                <a:latin typeface="Times New Roman" panose="02020603050405020304" pitchFamily="18" charset="0"/>
                <a:cs typeface="Times New Roman" panose="02020603050405020304" pitchFamily="18" charset="0"/>
              </a:rPr>
              <a:t> </a:t>
            </a:r>
            <a:r>
              <a:rPr lang="ru-RU" sz="7200" dirty="0" err="1">
                <a:latin typeface="Times New Roman" panose="02020603050405020304" pitchFamily="18" charset="0"/>
                <a:cs typeface="Times New Roman" panose="02020603050405020304" pitchFamily="18" charset="0"/>
              </a:rPr>
              <a:t>процесу</a:t>
            </a:r>
            <a:r>
              <a:rPr lang="ru-RU" sz="7200" dirty="0">
                <a:latin typeface="Times New Roman" panose="02020603050405020304" pitchFamily="18" charset="0"/>
                <a:cs typeface="Times New Roman" panose="02020603050405020304" pitchFamily="18" charset="0"/>
              </a:rPr>
              <a:t> </a:t>
            </a:r>
            <a:r>
              <a:rPr lang="ru-RU" sz="7200" dirty="0" err="1">
                <a:latin typeface="Times New Roman" panose="02020603050405020304" pitchFamily="18" charset="0"/>
                <a:cs typeface="Times New Roman" panose="02020603050405020304" pitchFamily="18" charset="0"/>
              </a:rPr>
              <a:t>друку</a:t>
            </a:r>
            <a:r>
              <a:rPr lang="ru-RU" sz="7200" dirty="0">
                <a:latin typeface="Times New Roman" panose="02020603050405020304" pitchFamily="18" charset="0"/>
                <a:cs typeface="Times New Roman" panose="02020603050405020304" pitchFamily="18" charset="0"/>
              </a:rPr>
              <a:t> </a:t>
            </a:r>
            <a:r>
              <a:rPr lang="ru-RU" sz="7200" dirty="0" err="1">
                <a:latin typeface="Times New Roman" panose="02020603050405020304" pitchFamily="18" charset="0"/>
                <a:cs typeface="Times New Roman" panose="02020603050405020304" pitchFamily="18" charset="0"/>
              </a:rPr>
              <a:t>зразків</a:t>
            </a:r>
            <a:r>
              <a:rPr lang="ru-RU" sz="7200" dirty="0">
                <a:latin typeface="Times New Roman" panose="02020603050405020304" pitchFamily="18" charset="0"/>
                <a:cs typeface="Times New Roman" panose="02020603050405020304" pitchFamily="18" charset="0"/>
              </a:rPr>
              <a:t> є </a:t>
            </a:r>
            <a:r>
              <a:rPr lang="ru-RU" sz="7200" dirty="0" err="1">
                <a:latin typeface="Times New Roman" panose="02020603050405020304" pitchFamily="18" charset="0"/>
                <a:cs typeface="Times New Roman" panose="02020603050405020304" pitchFamily="18" charset="0"/>
              </a:rPr>
              <a:t>наступними</a:t>
            </a:r>
            <a:r>
              <a:rPr lang="en-US" sz="7200" dirty="0">
                <a:latin typeface="Times New Roman" panose="02020603050405020304" pitchFamily="18" charset="0"/>
                <a:cs typeface="Times New Roman" panose="02020603050405020304" pitchFamily="18" charset="0"/>
              </a:rPr>
              <a:t>:</a:t>
            </a:r>
            <a:r>
              <a:rPr lang="ru-RU" sz="7200" dirty="0">
                <a:latin typeface="Times New Roman" panose="02020603050405020304" pitchFamily="18" charset="0"/>
                <a:cs typeface="Times New Roman" panose="02020603050405020304" pitchFamily="18" charset="0"/>
              </a:rPr>
              <a:t>  з ниток PLA  температура </a:t>
            </a:r>
            <a:r>
              <a:rPr lang="ru-RU" sz="7200" dirty="0" err="1">
                <a:latin typeface="Times New Roman" panose="02020603050405020304" pitchFamily="18" charset="0"/>
                <a:cs typeface="Times New Roman" panose="02020603050405020304" pitchFamily="18" charset="0"/>
              </a:rPr>
              <a:t>друку</a:t>
            </a:r>
            <a:r>
              <a:rPr lang="ru-RU" sz="7200" dirty="0">
                <a:latin typeface="Times New Roman" panose="02020603050405020304" pitchFamily="18" charset="0"/>
                <a:cs typeface="Times New Roman" panose="02020603050405020304" pitchFamily="18" charset="0"/>
              </a:rPr>
              <a:t> 220 °C, температура </a:t>
            </a:r>
            <a:r>
              <a:rPr lang="ru-RU" sz="7200" dirty="0" err="1">
                <a:latin typeface="Times New Roman" panose="02020603050405020304" pitchFamily="18" charset="0"/>
                <a:cs typeface="Times New Roman" panose="02020603050405020304" pitchFamily="18" charset="0"/>
              </a:rPr>
              <a:t>робочого</a:t>
            </a:r>
            <a:r>
              <a:rPr lang="ru-RU" sz="7200" dirty="0">
                <a:latin typeface="Times New Roman" panose="02020603050405020304" pitchFamily="18" charset="0"/>
                <a:cs typeface="Times New Roman" panose="02020603050405020304" pitchFamily="18" charset="0"/>
              </a:rPr>
              <a:t> столу столу 60 °C, </a:t>
            </a:r>
            <a:r>
              <a:rPr lang="ru-RU" sz="7200" dirty="0" err="1">
                <a:latin typeface="Times New Roman" panose="02020603050405020304" pitchFamily="18" charset="0"/>
                <a:cs typeface="Times New Roman" panose="02020603050405020304" pitchFamily="18" charset="0"/>
              </a:rPr>
              <a:t>швидкість</a:t>
            </a:r>
            <a:r>
              <a:rPr lang="ru-RU" sz="7200" dirty="0">
                <a:latin typeface="Times New Roman" panose="02020603050405020304" pitchFamily="18" charset="0"/>
                <a:cs typeface="Times New Roman" panose="02020603050405020304" pitchFamily="18" charset="0"/>
              </a:rPr>
              <a:t> </a:t>
            </a:r>
            <a:r>
              <a:rPr lang="ru-RU" sz="7200" dirty="0" err="1">
                <a:latin typeface="Times New Roman" panose="02020603050405020304" pitchFamily="18" charset="0"/>
                <a:cs typeface="Times New Roman" panose="02020603050405020304" pitchFamily="18" charset="0"/>
              </a:rPr>
              <a:t>друку</a:t>
            </a:r>
            <a:r>
              <a:rPr lang="ru-RU" sz="7200" dirty="0">
                <a:latin typeface="Times New Roman" panose="02020603050405020304" pitchFamily="18" charset="0"/>
                <a:cs typeface="Times New Roman" panose="02020603050405020304" pitchFamily="18" charset="0"/>
              </a:rPr>
              <a:t> 40 мм/с</a:t>
            </a:r>
            <a:r>
              <a:rPr lang="en-US" sz="7200" dirty="0">
                <a:latin typeface="Times New Roman" panose="02020603050405020304" pitchFamily="18" charset="0"/>
                <a:cs typeface="Times New Roman" panose="02020603050405020304" pitchFamily="18" charset="0"/>
              </a:rPr>
              <a:t>;</a:t>
            </a:r>
            <a:r>
              <a:rPr lang="ru-RU" sz="7200" dirty="0">
                <a:latin typeface="Times New Roman" panose="02020603050405020304" pitchFamily="18" charset="0"/>
                <a:cs typeface="Times New Roman" panose="02020603050405020304" pitchFamily="18" charset="0"/>
              </a:rPr>
              <a:t> з </a:t>
            </a:r>
            <a:r>
              <a:rPr lang="ru-RU" sz="7200" dirty="0" err="1">
                <a:latin typeface="Times New Roman" panose="02020603050405020304" pitchFamily="18" charset="0"/>
                <a:cs typeface="Times New Roman" panose="02020603050405020304" pitchFamily="18" charset="0"/>
              </a:rPr>
              <a:t>полікарбонату</a:t>
            </a:r>
            <a:r>
              <a:rPr lang="ru-RU" sz="7200" dirty="0">
                <a:latin typeface="Times New Roman" panose="02020603050405020304" pitchFamily="18" charset="0"/>
                <a:cs typeface="Times New Roman" panose="02020603050405020304" pitchFamily="18" charset="0"/>
              </a:rPr>
              <a:t>  температура </a:t>
            </a:r>
            <a:r>
              <a:rPr lang="ru-RU" sz="7200" dirty="0" err="1">
                <a:latin typeface="Times New Roman" panose="02020603050405020304" pitchFamily="18" charset="0"/>
                <a:cs typeface="Times New Roman" panose="02020603050405020304" pitchFamily="18" charset="0"/>
              </a:rPr>
              <a:t>друку</a:t>
            </a:r>
            <a:r>
              <a:rPr lang="ru-RU" sz="7200" dirty="0">
                <a:latin typeface="Times New Roman" panose="02020603050405020304" pitchFamily="18" charset="0"/>
                <a:cs typeface="Times New Roman" panose="02020603050405020304" pitchFamily="18" charset="0"/>
              </a:rPr>
              <a:t> 245 °C, </a:t>
            </a:r>
            <a:r>
              <a:rPr lang="ru-RU" sz="7200" dirty="0" err="1">
                <a:latin typeface="Times New Roman" panose="02020603050405020304" pitchFamily="18" charset="0"/>
                <a:cs typeface="Times New Roman" panose="02020603050405020304" pitchFamily="18" charset="0"/>
              </a:rPr>
              <a:t>швидкість</a:t>
            </a:r>
            <a:r>
              <a:rPr lang="ru-RU" sz="7200" dirty="0">
                <a:latin typeface="Times New Roman" panose="02020603050405020304" pitchFamily="18" charset="0"/>
                <a:cs typeface="Times New Roman" panose="02020603050405020304" pitchFamily="18" charset="0"/>
              </a:rPr>
              <a:t> </a:t>
            </a:r>
            <a:r>
              <a:rPr lang="ru-RU" sz="7200" dirty="0" err="1">
                <a:latin typeface="Times New Roman" panose="02020603050405020304" pitchFamily="18" charset="0"/>
                <a:cs typeface="Times New Roman" panose="02020603050405020304" pitchFamily="18" charset="0"/>
              </a:rPr>
              <a:t>друку</a:t>
            </a:r>
            <a:r>
              <a:rPr lang="ru-RU" sz="7200" dirty="0">
                <a:latin typeface="Times New Roman" panose="02020603050405020304" pitchFamily="18" charset="0"/>
                <a:cs typeface="Times New Roman" panose="02020603050405020304" pitchFamily="18" charset="0"/>
              </a:rPr>
              <a:t> 40 мм/с, температура </a:t>
            </a:r>
            <a:r>
              <a:rPr lang="ru-RU" sz="7200" dirty="0" err="1">
                <a:latin typeface="Times New Roman" panose="02020603050405020304" pitchFamily="18" charset="0"/>
                <a:cs typeface="Times New Roman" panose="02020603050405020304" pitchFamily="18" charset="0"/>
              </a:rPr>
              <a:t>робочого</a:t>
            </a:r>
            <a:r>
              <a:rPr lang="ru-RU" sz="7200" dirty="0">
                <a:latin typeface="Times New Roman" panose="02020603050405020304" pitchFamily="18" charset="0"/>
                <a:cs typeface="Times New Roman" panose="02020603050405020304" pitchFamily="18" charset="0"/>
              </a:rPr>
              <a:t> столу 95 °C</a:t>
            </a:r>
            <a:r>
              <a:rPr lang="en-US" sz="7200" dirty="0">
                <a:latin typeface="Times New Roman" panose="02020603050405020304" pitchFamily="18" charset="0"/>
                <a:cs typeface="Times New Roman" panose="02020603050405020304" pitchFamily="18" charset="0"/>
              </a:rPr>
              <a:t>; </a:t>
            </a:r>
            <a:r>
              <a:rPr lang="uk-UA" sz="7200" dirty="0">
                <a:latin typeface="Times New Roman" panose="02020603050405020304" pitchFamily="18" charset="0"/>
                <a:cs typeface="Times New Roman" panose="02020603050405020304" pitchFamily="18" charset="0"/>
              </a:rPr>
              <a:t>з </a:t>
            </a:r>
            <a:r>
              <a:rPr lang="uk-UA" sz="7200" dirty="0" err="1">
                <a:latin typeface="Times New Roman" panose="02020603050405020304" pitchFamily="18" charset="0"/>
                <a:cs typeface="Times New Roman" panose="02020603050405020304" pitchFamily="18" charset="0"/>
              </a:rPr>
              <a:t>акрилонітрилбутадієнстиролу</a:t>
            </a:r>
            <a:r>
              <a:rPr lang="uk-UA" sz="7200" dirty="0">
                <a:latin typeface="Times New Roman" panose="02020603050405020304" pitchFamily="18" charset="0"/>
                <a:cs typeface="Times New Roman" panose="02020603050405020304" pitchFamily="18" charset="0"/>
              </a:rPr>
              <a:t> температура друку 240 </a:t>
            </a:r>
            <a:r>
              <a:rPr lang="ru-RU" sz="7200" dirty="0">
                <a:latin typeface="Times New Roman" panose="02020603050405020304" pitchFamily="18" charset="0"/>
                <a:cs typeface="Times New Roman" panose="02020603050405020304" pitchFamily="18" charset="0"/>
              </a:rPr>
              <a:t>°C</a:t>
            </a:r>
            <a:r>
              <a:rPr lang="uk-UA" sz="7200" dirty="0">
                <a:latin typeface="Times New Roman" panose="02020603050405020304" pitchFamily="18" charset="0"/>
                <a:cs typeface="Times New Roman" panose="02020603050405020304" pitchFamily="18" charset="0"/>
              </a:rPr>
              <a:t>, швидкість друку  40</a:t>
            </a:r>
            <a:r>
              <a:rPr lang="ru-RU" sz="7200" dirty="0">
                <a:latin typeface="Times New Roman" panose="02020603050405020304" pitchFamily="18" charset="0"/>
                <a:cs typeface="Times New Roman" panose="02020603050405020304" pitchFamily="18" charset="0"/>
              </a:rPr>
              <a:t> мм/с,  </a:t>
            </a:r>
            <a:r>
              <a:rPr lang="uk-UA" sz="7200" dirty="0">
                <a:latin typeface="Times New Roman" panose="02020603050405020304" pitchFamily="18" charset="0"/>
                <a:cs typeface="Times New Roman" panose="02020603050405020304" pitchFamily="18" charset="0"/>
              </a:rPr>
              <a:t>а температура робочого стола -  90</a:t>
            </a:r>
            <a:r>
              <a:rPr lang="ru-RU" sz="7200" dirty="0">
                <a:latin typeface="Times New Roman" panose="02020603050405020304" pitchFamily="18" charset="0"/>
                <a:cs typeface="Times New Roman" panose="02020603050405020304" pitchFamily="18" charset="0"/>
              </a:rPr>
              <a:t>°C. </a:t>
            </a:r>
            <a:r>
              <a:rPr lang="ru-RU" sz="7200" dirty="0" err="1">
                <a:latin typeface="Times New Roman" panose="02020603050405020304" pitchFamily="18" charset="0"/>
                <a:cs typeface="Times New Roman" pitchFamily="18" charset="0"/>
              </a:rPr>
              <a:t>Процес</a:t>
            </a:r>
            <a:r>
              <a:rPr lang="ru-RU" sz="7200" dirty="0">
                <a:latin typeface="Times New Roman" panose="02020603050405020304" pitchFamily="18" charset="0"/>
                <a:cs typeface="Times New Roman" pitchFamily="18" charset="0"/>
              </a:rPr>
              <a:t> </a:t>
            </a:r>
            <a:r>
              <a:rPr lang="ru-RU" sz="7200" dirty="0" err="1">
                <a:latin typeface="Times New Roman" panose="02020603050405020304" pitchFamily="18" charset="0"/>
                <a:cs typeface="Times New Roman" pitchFamily="18" charset="0"/>
              </a:rPr>
              <a:t>друку</a:t>
            </a:r>
            <a:r>
              <a:rPr lang="ru-RU" sz="7200" dirty="0">
                <a:latin typeface="Times New Roman" panose="02020603050405020304" pitchFamily="18" charset="0"/>
                <a:cs typeface="Times New Roman" pitchFamily="18" charset="0"/>
              </a:rPr>
              <a:t> показано на рисунку 7. </a:t>
            </a:r>
          </a:p>
          <a:p>
            <a:endParaRPr lang="ru-RU" sz="7200" dirty="0">
              <a:latin typeface="Times New Roman" panose="02020603050405020304" pitchFamily="18" charset="0"/>
              <a:cs typeface="Times New Roman" pitchFamily="18" charset="0"/>
            </a:endParaRPr>
          </a:p>
          <a:p>
            <a:endParaRPr lang="ru-RU" sz="7200" dirty="0">
              <a:latin typeface="Times New Roman" panose="02020603050405020304" pitchFamily="18" charset="0"/>
              <a:cs typeface="Times New Roman" pitchFamily="18" charset="0"/>
            </a:endParaRPr>
          </a:p>
          <a:p>
            <a:endParaRPr lang="ru-RU" sz="7200" dirty="0">
              <a:latin typeface="Times New Roman" panose="02020603050405020304" pitchFamily="18" charset="0"/>
              <a:cs typeface="Times New Roman" pitchFamily="18" charset="0"/>
            </a:endParaRPr>
          </a:p>
          <a:p>
            <a:endParaRPr lang="ru-RU" sz="7200" dirty="0">
              <a:latin typeface="Times New Roman" panose="02020603050405020304" pitchFamily="18" charset="0"/>
              <a:cs typeface="Times New Roman" pitchFamily="18" charset="0"/>
            </a:endParaRPr>
          </a:p>
          <a:p>
            <a:endParaRPr lang="ru-RU" sz="7200" dirty="0">
              <a:latin typeface="Times New Roman" panose="02020603050405020304" pitchFamily="18" charset="0"/>
              <a:cs typeface="Times New Roman" pitchFamily="18" charset="0"/>
            </a:endParaRPr>
          </a:p>
          <a:p>
            <a:endParaRPr lang="ru-RU" sz="2100" dirty="0">
              <a:latin typeface="Times New Roman" pitchFamily="18" charset="0"/>
              <a:cs typeface="Times New Roman" pitchFamily="18" charset="0"/>
            </a:endParaRPr>
          </a:p>
          <a:p>
            <a:endParaRPr lang="ru-RU" sz="2100" dirty="0">
              <a:latin typeface="Times New Roman" pitchFamily="18" charset="0"/>
              <a:cs typeface="Times New Roman" pitchFamily="18" charset="0"/>
            </a:endParaRPr>
          </a:p>
          <a:p>
            <a:endParaRPr lang="ru-RU" sz="2100" dirty="0">
              <a:latin typeface="Times New Roman" pitchFamily="18" charset="0"/>
              <a:cs typeface="Times New Roman" pitchFamily="18" charset="0"/>
            </a:endParaRPr>
          </a:p>
          <a:p>
            <a:endParaRPr lang="ru-RU" sz="2100" dirty="0">
              <a:latin typeface="Times New Roman" pitchFamily="18" charset="0"/>
              <a:cs typeface="Times New Roman" pitchFamily="18" charset="0"/>
            </a:endParaRPr>
          </a:p>
          <a:p>
            <a:endParaRPr lang="ru-RU" sz="2100" dirty="0">
              <a:latin typeface="Times New Roman" pitchFamily="18" charset="0"/>
              <a:cs typeface="Times New Roman" pitchFamily="18" charset="0"/>
            </a:endParaRPr>
          </a:p>
          <a:p>
            <a:endParaRPr lang="ru-RU" sz="2100" dirty="0">
              <a:latin typeface="Times New Roman" pitchFamily="18" charset="0"/>
              <a:cs typeface="Times New Roman" pitchFamily="18" charset="0"/>
            </a:endParaRPr>
          </a:p>
          <a:p>
            <a:endParaRPr lang="ru-RU" sz="2100" dirty="0">
              <a:latin typeface="Times New Roman" pitchFamily="18" charset="0"/>
              <a:cs typeface="Times New Roman" pitchFamily="18" charset="0"/>
            </a:endParaRPr>
          </a:p>
          <a:p>
            <a:endParaRPr lang="ru-RU" sz="2100" dirty="0">
              <a:latin typeface="Times New Roman" pitchFamily="18" charset="0"/>
              <a:cs typeface="Times New Roman" pitchFamily="18" charset="0"/>
            </a:endParaRPr>
          </a:p>
          <a:p>
            <a:endParaRPr lang="ru-RU" sz="2100" dirty="0">
              <a:latin typeface="Times New Roman" pitchFamily="18" charset="0"/>
              <a:cs typeface="Times New Roman" pitchFamily="18" charset="0"/>
            </a:endParaRPr>
          </a:p>
          <a:p>
            <a:endParaRPr lang="ru-RU" sz="2100" dirty="0">
              <a:latin typeface="Times New Roman" pitchFamily="18" charset="0"/>
              <a:cs typeface="Times New Roman" pitchFamily="18" charset="0"/>
            </a:endParaRPr>
          </a:p>
          <a:p>
            <a:endParaRPr lang="ru-RU" sz="2100" dirty="0">
              <a:latin typeface="Times New Roman" pitchFamily="18" charset="0"/>
              <a:cs typeface="Times New Roman" pitchFamily="18" charset="0"/>
            </a:endParaRPr>
          </a:p>
          <a:p>
            <a:endParaRPr lang="ru-RU" sz="2100" dirty="0">
              <a:latin typeface="Times New Roman" pitchFamily="18" charset="0"/>
              <a:cs typeface="Times New Roman" pitchFamily="18" charset="0"/>
            </a:endParaRPr>
          </a:p>
          <a:p>
            <a:endParaRPr lang="ru-RU" sz="2100" dirty="0">
              <a:latin typeface="Times New Roman" pitchFamily="18" charset="0"/>
              <a:cs typeface="Times New Roman" pitchFamily="18" charset="0"/>
            </a:endParaRPr>
          </a:p>
          <a:p>
            <a:endParaRPr lang="ru-RU" sz="2100" dirty="0">
              <a:latin typeface="Times New Roman" pitchFamily="18" charset="0"/>
              <a:cs typeface="Times New Roman" pitchFamily="18" charset="0"/>
            </a:endParaRPr>
          </a:p>
          <a:p>
            <a:endParaRPr lang="ru-RU" sz="2100" dirty="0">
              <a:latin typeface="Times New Roman" pitchFamily="18" charset="0"/>
              <a:cs typeface="Times New Roman" pitchFamily="18" charset="0"/>
            </a:endParaRPr>
          </a:p>
          <a:p>
            <a:endParaRPr lang="ru-RU" sz="2100" dirty="0">
              <a:latin typeface="Times New Roman" pitchFamily="18" charset="0"/>
              <a:cs typeface="Times New Roman" pitchFamily="18" charset="0"/>
            </a:endParaRPr>
          </a:p>
          <a:p>
            <a:endParaRPr lang="ru-RU" sz="2100" dirty="0">
              <a:latin typeface="Times New Roman" pitchFamily="18" charset="0"/>
              <a:cs typeface="Times New Roman" pitchFamily="18" charset="0"/>
            </a:endParaRPr>
          </a:p>
          <a:p>
            <a:endParaRPr lang="ru-RU" sz="2100" dirty="0">
              <a:latin typeface="Times New Roman" pitchFamily="18" charset="0"/>
              <a:cs typeface="Times New Roman" pitchFamily="18" charset="0"/>
            </a:endParaRPr>
          </a:p>
          <a:p>
            <a:endParaRPr lang="ru-RU" sz="2100" dirty="0">
              <a:latin typeface="Times New Roman" pitchFamily="18" charset="0"/>
              <a:cs typeface="Times New Roman" pitchFamily="18" charset="0"/>
            </a:endParaRPr>
          </a:p>
          <a:p>
            <a:endParaRPr lang="ru-RU" sz="2100" dirty="0">
              <a:latin typeface="Times New Roman" pitchFamily="18" charset="0"/>
              <a:cs typeface="Times New Roman" pitchFamily="18" charset="0"/>
            </a:endParaRPr>
          </a:p>
          <a:p>
            <a:endParaRPr lang="ru-RU" sz="2100" dirty="0">
              <a:latin typeface="Times New Roman" pitchFamily="18" charset="0"/>
              <a:cs typeface="Times New Roman" pitchFamily="18" charset="0"/>
            </a:endParaRPr>
          </a:p>
          <a:p>
            <a:endParaRPr lang="ru-RU" sz="2100" dirty="0">
              <a:latin typeface="Times New Roman" pitchFamily="18" charset="0"/>
              <a:cs typeface="Times New Roman" pitchFamily="18" charset="0"/>
            </a:endParaRPr>
          </a:p>
          <a:p>
            <a:endParaRPr lang="ru-RU" sz="2100" dirty="0">
              <a:latin typeface="Times New Roman" pitchFamily="18" charset="0"/>
              <a:cs typeface="Times New Roman" pitchFamily="18" charset="0"/>
            </a:endParaRPr>
          </a:p>
          <a:p>
            <a:pPr marL="0" indent="0">
              <a:buNone/>
            </a:pPr>
            <a:r>
              <a:rPr lang="ru-RU" sz="2100" dirty="0">
                <a:latin typeface="Times New Roman" pitchFamily="18" charset="0"/>
                <a:cs typeface="Times New Roman" pitchFamily="18" charset="0"/>
              </a:rPr>
              <a:t>ї</a:t>
            </a:r>
            <a:endParaRPr lang="uk-UA" sz="2100" dirty="0">
              <a:latin typeface="Times New Roman" pitchFamily="18" charset="0"/>
              <a:cs typeface="Times New Roman" pitchFamily="18" charset="0"/>
            </a:endParaRPr>
          </a:p>
          <a:p>
            <a:endParaRPr lang="uk-UA" sz="7200" dirty="0">
              <a:latin typeface="Times New Roman" pitchFamily="18" charset="0"/>
              <a:cs typeface="Times New Roman" pitchFamily="18" charset="0"/>
            </a:endParaRPr>
          </a:p>
          <a:p>
            <a:r>
              <a:rPr lang="ru-RU" sz="7200" dirty="0">
                <a:latin typeface="Times New Roman" pitchFamily="18" charset="0"/>
                <a:cs typeface="Times New Roman" pitchFamily="18" charset="0"/>
              </a:rPr>
              <a:t>                  Рисунок 7   </a:t>
            </a:r>
            <a:r>
              <a:rPr lang="ru-RU" sz="7200" dirty="0" err="1">
                <a:latin typeface="Times New Roman" pitchFamily="18" charset="0"/>
                <a:cs typeface="Times New Roman" pitchFamily="18" charset="0"/>
              </a:rPr>
              <a:t>Процес</a:t>
            </a:r>
            <a:r>
              <a:rPr lang="ru-RU" sz="7200" dirty="0">
                <a:latin typeface="Times New Roman" pitchFamily="18" charset="0"/>
                <a:cs typeface="Times New Roman" pitchFamily="18" charset="0"/>
              </a:rPr>
              <a:t> </a:t>
            </a:r>
            <a:r>
              <a:rPr lang="ru-RU" sz="7200" dirty="0" err="1">
                <a:latin typeface="Times New Roman" pitchFamily="18" charset="0"/>
                <a:cs typeface="Times New Roman" pitchFamily="18" charset="0"/>
              </a:rPr>
              <a:t>виготовлення</a:t>
            </a:r>
            <a:r>
              <a:rPr lang="ru-RU" sz="7200" dirty="0">
                <a:latin typeface="Times New Roman" pitchFamily="18" charset="0"/>
                <a:cs typeface="Times New Roman" pitchFamily="18" charset="0"/>
              </a:rPr>
              <a:t> </a:t>
            </a:r>
            <a:r>
              <a:rPr lang="ru-RU" sz="7200" dirty="0" err="1">
                <a:latin typeface="Times New Roman" pitchFamily="18" charset="0"/>
                <a:cs typeface="Times New Roman" pitchFamily="18" charset="0"/>
              </a:rPr>
              <a:t>зварних</a:t>
            </a:r>
            <a:r>
              <a:rPr lang="ru-RU" sz="7200" dirty="0">
                <a:latin typeface="Times New Roman" pitchFamily="18" charset="0"/>
                <a:cs typeface="Times New Roman" pitchFamily="18" charset="0"/>
              </a:rPr>
              <a:t> деталей</a:t>
            </a:r>
          </a:p>
          <a:p>
            <a:endParaRPr lang="ru-RU" sz="7200" dirty="0">
              <a:latin typeface="Times New Roman" pitchFamily="18" charset="0"/>
              <a:cs typeface="Times New Roman" pitchFamily="18" charset="0"/>
            </a:endParaRPr>
          </a:p>
          <a:p>
            <a:endParaRPr lang="ru-RU" sz="7200" dirty="0">
              <a:latin typeface="Times New Roman" pitchFamily="18" charset="0"/>
              <a:cs typeface="Times New Roman" pitchFamily="18" charset="0"/>
            </a:endParaRPr>
          </a:p>
          <a:p>
            <a:endParaRPr lang="ru-RU" sz="2100" dirty="0">
              <a:latin typeface="Times New Roman" pitchFamily="18" charset="0"/>
              <a:cs typeface="Times New Roman" pitchFamily="18" charset="0"/>
            </a:endParaRPr>
          </a:p>
          <a:p>
            <a:pPr marL="0" indent="0">
              <a:buNone/>
            </a:pPr>
            <a:endParaRPr lang="ru-RU" sz="2100" dirty="0">
              <a:latin typeface="Times New Roman" pitchFamily="18" charset="0"/>
              <a:cs typeface="Times New Roman" pitchFamily="18" charset="0"/>
            </a:endParaRPr>
          </a:p>
          <a:p>
            <a:endParaRPr lang="ru-RU" sz="2100" dirty="0">
              <a:latin typeface="Times New Roman" pitchFamily="18" charset="0"/>
              <a:cs typeface="Times New Roman" pitchFamily="18" charset="0"/>
            </a:endParaRPr>
          </a:p>
          <a:p>
            <a:endParaRPr lang="ru-RU" sz="2100" dirty="0">
              <a:latin typeface="Times New Roman" pitchFamily="18" charset="0"/>
              <a:cs typeface="Times New Roman" pitchFamily="18" charset="0"/>
            </a:endParaRPr>
          </a:p>
          <a:p>
            <a:endParaRPr lang="ru-RU" sz="2100" dirty="0">
              <a:latin typeface="Times New Roman" pitchFamily="18" charset="0"/>
              <a:cs typeface="Times New Roman" pitchFamily="18" charset="0"/>
            </a:endParaRPr>
          </a:p>
          <a:p>
            <a:endParaRPr lang="ru-RU" sz="2100" dirty="0">
              <a:latin typeface="Times New Roman" pitchFamily="18" charset="0"/>
              <a:cs typeface="Times New Roman" pitchFamily="18" charset="0"/>
            </a:endParaRPr>
          </a:p>
          <a:p>
            <a:pPr marL="0" indent="0">
              <a:buNone/>
            </a:pPr>
            <a:endParaRPr lang="ru-RU" sz="2100" dirty="0">
              <a:latin typeface="Times New Roman" pitchFamily="18" charset="0"/>
              <a:cs typeface="Times New Roman" pitchFamily="18" charset="0"/>
            </a:endParaRPr>
          </a:p>
          <a:p>
            <a:endParaRPr lang="ru-RU" sz="2100" dirty="0">
              <a:latin typeface="Times New Roman" pitchFamily="18" charset="0"/>
              <a:cs typeface="Times New Roman" pitchFamily="18" charset="0"/>
            </a:endParaRPr>
          </a:p>
          <a:p>
            <a:pPr marL="0" indent="0">
              <a:buNone/>
            </a:pPr>
            <a:r>
              <a:rPr lang="ru-RU" sz="2100" dirty="0">
                <a:latin typeface="Times New Roman" pitchFamily="18" charset="0"/>
                <a:cs typeface="Times New Roman" pitchFamily="18" charset="0"/>
              </a:rPr>
              <a:t>                                          </a:t>
            </a:r>
            <a:endParaRPr lang="uk-UA" sz="2100" dirty="0">
              <a:latin typeface="Times New Roman" pitchFamily="18" charset="0"/>
              <a:cs typeface="Times New Roman" pitchFamily="18" charset="0"/>
            </a:endParaRPr>
          </a:p>
          <a:p>
            <a:endParaRPr lang="uk-UA" dirty="0"/>
          </a:p>
        </p:txBody>
      </p:sp>
      <p:sp>
        <p:nvSpPr>
          <p:cNvPr id="37890" name="Rectangle 2"/>
          <p:cNvSpPr>
            <a:spLocks noChangeArrowheads="1"/>
          </p:cNvSpPr>
          <p:nvPr/>
        </p:nvSpPr>
        <p:spPr bwMode="auto">
          <a:xfrm>
            <a:off x="0" y="1600436"/>
            <a:ext cx="8228535" cy="20928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uk-UA" sz="1400" b="0" i="0" u="none" strike="noStrike" cap="none" normalizeH="0" baseline="0" dirty="0">
              <a:ln>
                <a:noFill/>
              </a:ln>
              <a:solidFill>
                <a:srgbClr val="212121"/>
              </a:solidFill>
              <a:effectLst/>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uk-UA" sz="1400" dirty="0">
              <a:solidFill>
                <a:srgbClr val="212121"/>
              </a:solidFill>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uk-UA" sz="1400" b="0" i="0" u="none" strike="noStrike" cap="none" normalizeH="0" baseline="0" dirty="0">
              <a:ln>
                <a:noFill/>
              </a:ln>
              <a:solidFill>
                <a:srgbClr val="212121"/>
              </a:solidFill>
              <a:effectLst/>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uk-UA" sz="1400" dirty="0">
              <a:solidFill>
                <a:srgbClr val="212121"/>
              </a:solidFill>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uk-UA" sz="1400" b="0" i="0" u="none" strike="noStrike" cap="none" normalizeH="0" baseline="0" dirty="0">
              <a:ln>
                <a:noFill/>
              </a:ln>
              <a:solidFill>
                <a:srgbClr val="212121"/>
              </a:solidFill>
              <a:effectLst/>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uk-UA" sz="1400" dirty="0">
              <a:solidFill>
                <a:srgbClr val="212121"/>
              </a:solidFill>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uk-UA" sz="1400" b="0" i="0" u="none" strike="noStrike" cap="none" normalizeH="0" baseline="0" dirty="0">
              <a:ln>
                <a:noFill/>
              </a:ln>
              <a:solidFill>
                <a:srgbClr val="212121"/>
              </a:solidFill>
              <a:effectLst/>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uk-UA" sz="1400" dirty="0">
              <a:solidFill>
                <a:srgbClr val="212121"/>
              </a:solidFill>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a:ln>
                  <a:noFill/>
                </a:ln>
                <a:solidFill>
                  <a:srgbClr val="212121"/>
                </a:solidFill>
                <a:effectLst/>
                <a:latin typeface="Times New Roman" pitchFamily="18" charset="0"/>
                <a:ea typeface="Times New Roman" pitchFamily="18" charset="0"/>
                <a:cs typeface="Times New Roman" pitchFamily="18" charset="0"/>
              </a:rPr>
              <a:t>                                  </a:t>
            </a:r>
            <a:endParaRPr kumimoji="0" lang="ru-RU" b="0" i="0" u="none" strike="noStrike" cap="none" normalizeH="0" baseline="0" dirty="0">
              <a:ln>
                <a:noFill/>
              </a:ln>
              <a:solidFill>
                <a:schemeClr val="tx1"/>
              </a:solidFill>
              <a:effectLst/>
              <a:latin typeface="Times New Roman" pitchFamily="18" charset="0"/>
              <a:cs typeface="Times New Roman" pitchFamily="18" charset="0"/>
            </a:endParaRPr>
          </a:p>
        </p:txBody>
      </p:sp>
      <p:pic>
        <p:nvPicPr>
          <p:cNvPr id="4" name="Рисунок 3">
            <a:extLst>
              <a:ext uri="{FF2B5EF4-FFF2-40B4-BE49-F238E27FC236}">
                <a16:creationId xmlns="" xmlns:a16="http://schemas.microsoft.com/office/drawing/2014/main" id="{36F9E78B-77F9-4352-A7D6-EE2AA8442BAB}"/>
              </a:ext>
            </a:extLst>
          </p:cNvPr>
          <p:cNvPicPr>
            <a:picLocks noChangeAspect="1"/>
          </p:cNvPicPr>
          <p:nvPr/>
        </p:nvPicPr>
        <p:blipFill>
          <a:blip r:embed="rId3" cstate="print"/>
          <a:stretch>
            <a:fillRect/>
          </a:stretch>
        </p:blipFill>
        <p:spPr>
          <a:xfrm>
            <a:off x="601216" y="2942053"/>
            <a:ext cx="3970784" cy="3096344"/>
          </a:xfrm>
          <a:prstGeom prst="rect">
            <a:avLst/>
          </a:prstGeom>
        </p:spPr>
      </p:pic>
      <p:pic>
        <p:nvPicPr>
          <p:cNvPr id="5" name="Рисунок 4">
            <a:extLst>
              <a:ext uri="{FF2B5EF4-FFF2-40B4-BE49-F238E27FC236}">
                <a16:creationId xmlns="" xmlns:a16="http://schemas.microsoft.com/office/drawing/2014/main" id="{4CEBD842-F90E-4F1B-8A2D-30174CA8C8B0}"/>
              </a:ext>
            </a:extLst>
          </p:cNvPr>
          <p:cNvPicPr>
            <a:picLocks noChangeAspect="1"/>
          </p:cNvPicPr>
          <p:nvPr/>
        </p:nvPicPr>
        <p:blipFill>
          <a:blip r:embed="rId4" cstate="print"/>
          <a:stretch>
            <a:fillRect/>
          </a:stretch>
        </p:blipFill>
        <p:spPr>
          <a:xfrm>
            <a:off x="4645834" y="2942053"/>
            <a:ext cx="4041727" cy="3096344"/>
          </a:xfrm>
          <a:prstGeom prst="rect">
            <a:avLst/>
          </a:prstGeom>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2704</TotalTime>
  <Words>1204</Words>
  <Application>Microsoft Office PowerPoint</Application>
  <PresentationFormat>Екран (4:3)</PresentationFormat>
  <Paragraphs>468</Paragraphs>
  <Slides>20</Slides>
  <Notes>2</Notes>
  <HiddenSlides>0</HiddenSlides>
  <MMClips>0</MMClips>
  <ScaleCrop>false</ScaleCrop>
  <HeadingPairs>
    <vt:vector size="4" baseType="variant">
      <vt:variant>
        <vt:lpstr>Тема</vt:lpstr>
      </vt:variant>
      <vt:variant>
        <vt:i4>1</vt:i4>
      </vt:variant>
      <vt:variant>
        <vt:lpstr>Заголовки слайдів</vt:lpstr>
      </vt:variant>
      <vt:variant>
        <vt:i4>20</vt:i4>
      </vt:variant>
    </vt:vector>
  </HeadingPairs>
  <TitlesOfParts>
    <vt:vector size="21" baseType="lpstr">
      <vt:lpstr>Тема Office</vt:lpstr>
      <vt:lpstr>Презентація PowerPoint</vt:lpstr>
      <vt:lpstr>Постановка завдання</vt:lpstr>
      <vt:lpstr>Характеристики матеріалу   </vt:lpstr>
      <vt:lpstr> ОБЛАДНАННЯ ДЛЯ ПРОВЕДЕННЯ ДОСЛІДЖЕНЬ  </vt:lpstr>
      <vt:lpstr> УСТАНОВКА ДЛЯ ЗВАРЮВАННЯ</vt:lpstr>
      <vt:lpstr>ПРИЛАДИ ДЛЯ  ПРОВЕДЕННЯ  ДОСЛІДЖЕНЬ  </vt:lpstr>
      <vt:lpstr> ПРОЦЕС ПРОЕКТУВАННЯ КОНСТРУКЦІЇ </vt:lpstr>
      <vt:lpstr>ПРОЦЕС ПІДГОТОВКИ ВИРОБНИЦТВА </vt:lpstr>
      <vt:lpstr>ПРОЦЕС ВИРОБНИЦТВА ДЕТАЛЕЙ ДЛЯ ЗВАРЮВАННЯ</vt:lpstr>
      <vt:lpstr>Технологічні параметри виробництва деталей для зварювання</vt:lpstr>
      <vt:lpstr>ЗРАЗКИ ЗАГОТОВОК ДЛЯ ЗВАРЮВАННЯ</vt:lpstr>
      <vt:lpstr>Проведення досліджень</vt:lpstr>
      <vt:lpstr> ТЕХНОЛОГІЧНІ ОПЕРАЦІЇ  ПРОЦЕСУ ЗВАРЮВАННЯ</vt:lpstr>
      <vt:lpstr>ВИЗНАЧЕННЯ ТЕМПЕРАТУРИ ЗВАРЮВАЛЬНОГО ШАРУ</vt:lpstr>
      <vt:lpstr>МЕХАНІЗМ УТВОРЕННЯ ЗВАРНОГО ШВА</vt:lpstr>
      <vt:lpstr> ГОТОВІ ЗВАРНІ ШВИ </vt:lpstr>
      <vt:lpstr>Контроль якості</vt:lpstr>
      <vt:lpstr>ТЕХНОЛОГІЧНІ ПАРАМЕТРИ ПРОЦЕСУ ЗВАРЮВАННЯ ТЕРТЯМ  </vt:lpstr>
      <vt:lpstr> РЕКОМЕНДАЦІЇ ДЛЯ  ВИКОРИСТАННЯ РЕЗУЛЬТАТІВ ДОСЛІДЖЕНЬ  </vt:lpstr>
      <vt:lpstr>Висновки</vt:lpstr>
    </vt:vector>
  </TitlesOfParts>
  <Company>UralSOFT SubZero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Роман</dc:creator>
  <cp:lastModifiedBy>Admin</cp:lastModifiedBy>
  <cp:revision>312</cp:revision>
  <dcterms:created xsi:type="dcterms:W3CDTF">2018-12-13T14:11:58Z</dcterms:created>
  <dcterms:modified xsi:type="dcterms:W3CDTF">2025-12-26T08:30:19Z</dcterms:modified>
</cp:coreProperties>
</file>