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t>18.10.2025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F56F-B312-4D0C-9EFB-6C72684A799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t>18.10.2025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F56F-B312-4D0C-9EFB-6C72684A799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t>18.10.2025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F56F-B312-4D0C-9EFB-6C72684A799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t>18.10.2025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F56F-B312-4D0C-9EFB-6C72684A799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t>18.10.2025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F56F-B312-4D0C-9EFB-6C72684A799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t>18.10.2025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F56F-B312-4D0C-9EFB-6C72684A799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t>18.10.2025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F56F-B312-4D0C-9EFB-6C72684A799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t>18.10.2025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F56F-B312-4D0C-9EFB-6C72684A799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t>18.10.2025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F56F-B312-4D0C-9EFB-6C72684A799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t>18.10.2025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F56F-B312-4D0C-9EFB-6C72684A799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3986B-EFCC-415C-B2B2-D5483E5732C3}" type="datetimeFigureOut">
              <a:rPr lang="uk-UA" smtClean="0"/>
              <a:t>18.10.2025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F56F-B312-4D0C-9EFB-6C72684A799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3986B-EFCC-415C-B2B2-D5483E5732C3}" type="datetimeFigureOut">
              <a:rPr lang="uk-UA" smtClean="0"/>
              <a:t>18.10.2025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7F56F-B312-4D0C-9EFB-6C72684A7991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857232"/>
            <a:ext cx="7110322" cy="1126052"/>
          </a:xfrm>
          <a:prstGeom prst="rect">
            <a:avLst/>
          </a:prstGeom>
        </p:spPr>
        <p:txBody>
          <a:bodyPr wrap="square" lIns="48363" tIns="24181" rIns="48363" bIns="24181">
            <a:spAutoFit/>
          </a:bodyPr>
          <a:lstStyle/>
          <a:p>
            <a:pPr algn="ctr"/>
            <a:r>
              <a:rPr lang="uk-UA" altLang="uk-UA" sz="1400" b="1" dirty="0">
                <a:latin typeface="Arial Black" pitchFamily="34" charset="0"/>
                <a:cs typeface="Calibri" panose="020F0502020204030204" pitchFamily="34" charset="0"/>
              </a:rPr>
              <a:t>МІНІСТЕРСТВО ОСВІТИ І НАУКИ УКРАЇНИ</a:t>
            </a:r>
            <a:endParaRPr lang="uk-UA" altLang="uk-UA" sz="1400" dirty="0">
              <a:latin typeface="Arial Black" pitchFamily="34" charset="0"/>
              <a:cs typeface="Calibri" panose="020F0502020204030204" pitchFamily="34" charset="0"/>
            </a:endParaRPr>
          </a:p>
          <a:p>
            <a:pPr algn="ctr"/>
            <a:r>
              <a:rPr lang="ru-RU" altLang="uk-UA" sz="1400" dirty="0">
                <a:latin typeface="Arial Black" pitchFamily="34" charset="0"/>
                <a:cs typeface="Calibri" panose="020F0502020204030204" pitchFamily="34" charset="0"/>
              </a:rPr>
              <a:t>ІВАНО-ФРАНКІВСЬКИЙ НАЦІОНАЛЬНИЙ </a:t>
            </a:r>
            <a:r>
              <a:rPr lang="ru-RU" altLang="uk-UA" sz="1400" dirty="0" smtClean="0">
                <a:latin typeface="Arial Black" pitchFamily="34" charset="0"/>
                <a:cs typeface="Calibri" panose="020F0502020204030204" pitchFamily="34" charset="0"/>
              </a:rPr>
              <a:t>ТЕХНІЧНИЙ</a:t>
            </a:r>
          </a:p>
          <a:p>
            <a:pPr algn="ctr"/>
            <a:r>
              <a:rPr lang="ru-RU" altLang="uk-UA" sz="1400" dirty="0" smtClean="0">
                <a:latin typeface="Arial Black" pitchFamily="34" charset="0"/>
                <a:cs typeface="Calibri" panose="020F0502020204030204" pitchFamily="34" charset="0"/>
              </a:rPr>
              <a:t> </a:t>
            </a:r>
            <a:r>
              <a:rPr lang="ru-RU" altLang="uk-UA" sz="1400" dirty="0">
                <a:latin typeface="Arial Black" pitchFamily="34" charset="0"/>
                <a:cs typeface="Calibri" panose="020F0502020204030204" pitchFamily="34" charset="0"/>
              </a:rPr>
              <a:t>УНІВЕРСИТЕТ НАФТИ І ГАЗУ</a:t>
            </a:r>
            <a:endParaRPr lang="uk-UA" altLang="uk-UA" sz="1400" dirty="0">
              <a:latin typeface="Arial Black" pitchFamily="34" charset="0"/>
              <a:cs typeface="Calibri" panose="020F0502020204030204" pitchFamily="34" charset="0"/>
            </a:endParaRPr>
          </a:p>
          <a:p>
            <a:pPr algn="ctr"/>
            <a:r>
              <a:rPr lang="uk-UA" sz="1400" b="1" dirty="0" smtClean="0">
                <a:latin typeface="Arial Black" pitchFamily="34" charset="0"/>
              </a:rPr>
              <a:t>Інститут </a:t>
            </a:r>
            <a:r>
              <a:rPr lang="uk-UA" sz="1400" b="1" dirty="0">
                <a:latin typeface="Arial Black" pitchFamily="34" charset="0"/>
              </a:rPr>
              <a:t>архітектури та будівництва «</a:t>
            </a:r>
            <a:r>
              <a:rPr lang="uk-UA" sz="1400" b="1" dirty="0" err="1" smtClean="0">
                <a:latin typeface="Arial Black" pitchFamily="34" charset="0"/>
              </a:rPr>
              <a:t>ІФНТУНГ-ДонНАБА</a:t>
            </a:r>
            <a:endParaRPr lang="uk-UA" sz="1400" dirty="0">
              <a:latin typeface="Arial Black" pitchFamily="34" charset="0"/>
            </a:endParaRPr>
          </a:p>
          <a:p>
            <a:pPr algn="ctr"/>
            <a:r>
              <a:rPr lang="uk-UA" altLang="uk-UA" sz="1400" dirty="0" smtClean="0">
                <a:latin typeface="Arial Black" pitchFamily="34" charset="0"/>
                <a:cs typeface="Calibri" panose="020F0502020204030204" pitchFamily="34" charset="0"/>
              </a:rPr>
              <a:t>Кафедра будівництва</a:t>
            </a:r>
            <a:endParaRPr lang="uk-UA" altLang="uk-UA" sz="1400" dirty="0">
              <a:latin typeface="Arial Black" pitchFamily="34" charset="0"/>
              <a:cs typeface="Calibri" panose="020F0502020204030204" pitchFamily="34" charset="0"/>
            </a:endParaRPr>
          </a:p>
        </p:txBody>
      </p:sp>
      <p:sp>
        <p:nvSpPr>
          <p:cNvPr id="8" name="Прямоугольник 11"/>
          <p:cNvSpPr>
            <a:spLocks noChangeArrowheads="1"/>
          </p:cNvSpPr>
          <p:nvPr/>
        </p:nvSpPr>
        <p:spPr bwMode="auto">
          <a:xfrm>
            <a:off x="500034" y="2571744"/>
            <a:ext cx="8018860" cy="325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8363" tIns="24181" rIns="48363" bIns="2418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uk-UA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МАГІСТЕРСЬКАРОБОТА</a:t>
            </a:r>
            <a:endParaRPr lang="uk-UA" altLang="uk-UA" dirty="0"/>
          </a:p>
        </p:txBody>
      </p:sp>
      <p:sp>
        <p:nvSpPr>
          <p:cNvPr id="9" name="Прямоугольник 13"/>
          <p:cNvSpPr>
            <a:spLocks noChangeArrowheads="1"/>
          </p:cNvSpPr>
          <p:nvPr/>
        </p:nvSpPr>
        <p:spPr bwMode="auto">
          <a:xfrm>
            <a:off x="1071538" y="3214686"/>
            <a:ext cx="7048500" cy="1264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8363" tIns="24181" rIns="48363" bIns="2418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uk-UA" sz="1900" b="1" dirty="0">
                <a:latin typeface="Times New Roman" panose="02020603050405020304" pitchFamily="18" charset="0"/>
                <a:cs typeface="Calibri" panose="020F0502020204030204" pitchFamily="34" charset="0"/>
              </a:rPr>
              <a:t>на тему: </a:t>
            </a:r>
          </a:p>
          <a:p>
            <a:pPr algn="ctr"/>
            <a:r>
              <a:rPr lang="uk-UA" sz="2000" b="1" dirty="0" smtClean="0"/>
              <a:t>«</a:t>
            </a:r>
            <a:r>
              <a:rPr lang="ru-RU" sz="2000" b="1" dirty="0" err="1" smtClean="0"/>
              <a:t>Дослідження</a:t>
            </a:r>
            <a:r>
              <a:rPr lang="ru-RU" sz="2000" b="1" dirty="0" smtClean="0"/>
              <a:t> та </a:t>
            </a:r>
            <a:r>
              <a:rPr lang="ru-RU" sz="2000" b="1" dirty="0" err="1" smtClean="0"/>
              <a:t>удосконалення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технології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зведення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шестиповерхового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готельно-офісного</a:t>
            </a:r>
            <a:r>
              <a:rPr lang="ru-RU" sz="2000" b="1" dirty="0" smtClean="0"/>
              <a:t> центру </a:t>
            </a:r>
            <a:r>
              <a:rPr lang="ru-RU" sz="2000" b="1" dirty="0" err="1" smtClean="0"/>
              <a:t>з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підсиленням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основи</a:t>
            </a:r>
            <a:r>
              <a:rPr lang="ru-RU" sz="2000" b="1" dirty="0" smtClean="0"/>
              <a:t> фундаменту</a:t>
            </a:r>
            <a:r>
              <a:rPr lang="uk-UA" sz="2000" b="1" dirty="0" smtClean="0"/>
              <a:t>»</a:t>
            </a:r>
            <a:endParaRPr lang="ru-RU" altLang="en-US" sz="1900" b="1" dirty="0">
              <a:highlight>
                <a:srgbClr val="FFFF00"/>
              </a:highlight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0" name="Прямоугольник 15"/>
          <p:cNvSpPr>
            <a:spLocks noChangeArrowheads="1"/>
          </p:cNvSpPr>
          <p:nvPr/>
        </p:nvSpPr>
        <p:spPr bwMode="auto">
          <a:xfrm>
            <a:off x="5357818" y="4572008"/>
            <a:ext cx="2821933" cy="418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8363" tIns="24181" rIns="48363" bIns="2418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altLang="uk-UA" sz="1200" dirty="0">
                <a:latin typeface="Times New Roman" panose="02020603050405020304" pitchFamily="18" charset="0"/>
                <a:cs typeface="Calibri" panose="020F0502020204030204" pitchFamily="34" charset="0"/>
              </a:rPr>
              <a:t>Виконав </a:t>
            </a:r>
            <a:r>
              <a:rPr lang="uk-UA" altLang="uk-UA" sz="12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студент:Бойчук Д.М.</a:t>
            </a:r>
            <a:endParaRPr lang="uk-UA" altLang="uk-UA" sz="1200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eaLnBrk="1" hangingPunct="1"/>
            <a:r>
              <a:rPr lang="uk-UA" altLang="uk-UA" sz="12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Керівник: </a:t>
            </a:r>
            <a:r>
              <a:rPr lang="uk-UA" altLang="uk-UA" sz="1200" dirty="0" err="1" smtClean="0">
                <a:latin typeface="Times New Roman" panose="02020603050405020304" pitchFamily="18" charset="0"/>
                <a:cs typeface="Calibri" panose="020F0502020204030204" pitchFamily="34" charset="0"/>
              </a:rPr>
              <a:t>к.т.н</a:t>
            </a:r>
            <a:r>
              <a:rPr lang="uk-UA" altLang="uk-UA" sz="12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., доцент </a:t>
            </a:r>
            <a:r>
              <a:rPr lang="uk-UA" altLang="uk-UA" sz="1200" dirty="0" err="1" smtClean="0">
                <a:latin typeface="Times New Roman" panose="02020603050405020304" pitchFamily="18" charset="0"/>
                <a:cs typeface="Calibri" panose="020F0502020204030204" pitchFamily="34" charset="0"/>
              </a:rPr>
              <a:t>Андрусяк</a:t>
            </a:r>
            <a:r>
              <a:rPr lang="uk-UA" altLang="uk-UA" sz="12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 А.В.</a:t>
            </a:r>
            <a:endParaRPr lang="uk-UA" altLang="uk-UA" sz="1200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1" name="Прямоугольник 17"/>
          <p:cNvSpPr>
            <a:spLocks noChangeArrowheads="1"/>
          </p:cNvSpPr>
          <p:nvPr/>
        </p:nvSpPr>
        <p:spPr bwMode="auto">
          <a:xfrm>
            <a:off x="3714744" y="5143512"/>
            <a:ext cx="1752227" cy="2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48363" tIns="24181" rIns="48363" bIns="2418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uk-UA" sz="1200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  – </a:t>
            </a:r>
            <a:r>
              <a:rPr lang="uk-UA" altLang="uk-UA" sz="12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2025</a:t>
            </a:r>
            <a:endParaRPr lang="uk-UA" altLang="uk-UA" sz="1200" dirty="0"/>
          </a:p>
        </p:txBody>
      </p:sp>
    </p:spTree>
    <p:extLst>
      <p:ext uri="{BB962C8B-B14F-4D97-AF65-F5344CB8AC3E}">
        <p14:creationId xmlns:p14="http://schemas.microsoft.com/office/powerpoint/2010/main" xmlns="" val="3832939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7932" y="285728"/>
            <a:ext cx="8070453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85992"/>
            <a:ext cx="8229600" cy="1185858"/>
          </a:xfrm>
        </p:spPr>
        <p:txBody>
          <a:bodyPr/>
          <a:lstStyle/>
          <a:p>
            <a:pPr algn="ctr">
              <a:buNone/>
            </a:pPr>
            <a:r>
              <a:rPr lang="uk-UA" altLang="uk-UA" b="1" cap="all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Дякую з увагу!</a:t>
            </a:r>
            <a:endParaRPr lang="uk-UA" altLang="uk-UA" cap="all" dirty="0" smtClean="0"/>
          </a:p>
          <a:p>
            <a:endParaRPr lang="uk-U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571480"/>
            <a:ext cx="7672135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500042"/>
            <a:ext cx="7704453" cy="5483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500042"/>
            <a:ext cx="7770205" cy="5626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8103521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38657" y="500042"/>
            <a:ext cx="7982913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83144" y="357166"/>
            <a:ext cx="8076577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8866" y="357166"/>
            <a:ext cx="7964578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2486" y="285728"/>
            <a:ext cx="8259641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58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2025-10-18T11:40:59Z</dcterms:created>
  <dcterms:modified xsi:type="dcterms:W3CDTF">2025-10-18T12:23:08Z</dcterms:modified>
</cp:coreProperties>
</file>