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7" r:id="rId2"/>
    <p:sldId id="292" r:id="rId3"/>
    <p:sldId id="326" r:id="rId4"/>
    <p:sldId id="312" r:id="rId5"/>
    <p:sldId id="327" r:id="rId6"/>
    <p:sldId id="319" r:id="rId7"/>
    <p:sldId id="320" r:id="rId8"/>
    <p:sldId id="321" r:id="rId9"/>
    <p:sldId id="314" r:id="rId10"/>
    <p:sldId id="324" r:id="rId11"/>
    <p:sldId id="325" r:id="rId12"/>
    <p:sldId id="297" r:id="rId13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369" autoAdjust="0"/>
  </p:normalViewPr>
  <p:slideViewPr>
    <p:cSldViewPr>
      <p:cViewPr>
        <p:scale>
          <a:sx n="75" d="100"/>
          <a:sy n="75" d="100"/>
        </p:scale>
        <p:origin x="-2664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89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89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795E27-3D4F-4ACC-BCC4-C1408DE654CA}" type="datetimeFigureOut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ru-RU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288" y="4714872"/>
            <a:ext cx="5439101" cy="4467228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uk-UA" noProof="0"/>
              <a:t>Зразок тексту</a:t>
            </a:r>
          </a:p>
          <a:p>
            <a:pPr lvl="1"/>
            <a:r>
              <a:rPr lang="uk-UA" noProof="0"/>
              <a:t>Другий рівень</a:t>
            </a:r>
          </a:p>
          <a:p>
            <a:pPr lvl="2"/>
            <a:r>
              <a:rPr lang="uk-UA" noProof="0"/>
              <a:t>Третій рівень</a:t>
            </a:r>
          </a:p>
          <a:p>
            <a:pPr lvl="3"/>
            <a:r>
              <a:rPr lang="uk-UA" noProof="0"/>
              <a:t>Четвертий рівень</a:t>
            </a:r>
          </a:p>
          <a:p>
            <a:pPr lvl="4"/>
            <a:r>
              <a:rPr lang="uk-UA" noProof="0"/>
              <a:t>П'ятий рівень</a:t>
            </a:r>
            <a:endParaRPr lang="ru-RU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136"/>
            <a:ext cx="2946247" cy="49689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136"/>
            <a:ext cx="2946246" cy="49689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92F111-4078-4243-9487-CD3219704B2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54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5D3F68-06BC-4A25-AA35-3B45EE6DE67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B3AAD-EAD1-46F7-82B0-220CDB6592F4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A73E7-9DD6-40C3-9456-562128DA33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FA05-E840-4F80-B7A1-6AA020FB011F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C2F5D-D21D-4C66-BFAB-568353FA5E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F5573-DC27-46DC-A7C6-E608169BF78E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51E3-39B2-4DFD-BA6A-D6A17A5E00C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243E-1C0A-4B0E-BDEF-859070CA1CB8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CEFEA-3BFD-43DD-A83F-BF38898A3C5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FE695-866E-43A4-9BBD-C516E8B69458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D74D5-7938-422A-AB69-7446760A564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10779-30CA-4037-A29A-4B44EA9FAB10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E5FC-CB9A-41BB-90DC-F271342BB1C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6ED76-443F-46A4-95B7-5121A16F7805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DC2E-CE0C-418A-B041-4659E78744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87CE-60EF-4F69-ABF2-4DEFC358748A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9FFD-6093-43A4-9D10-D43DC3D1A5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B8E4A-3639-498E-8460-AD8A7E21F8E4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C37A7-F9E5-42D0-A5EB-79EA9E072D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F9FD6-D861-4A81-AB33-96E9687C9E79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B5078-A2CF-4834-81F8-C90A921D6DF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E54EE-A62A-4E89-BCB8-8C851BDEC0CD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E018-55B9-4012-8D16-94C84144DC2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1E6EFA-E69E-4251-8F70-9505739F17B1}" type="datetime1">
              <a:rPr lang="ru-RU"/>
              <a:pPr>
                <a:defRPr/>
              </a:pPr>
              <a:t>26.12.2025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7C841-E474-46D5-8580-1E6EC4FC94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033463" y="611188"/>
            <a:ext cx="6840537" cy="1190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Івано-Франківський національний технічний університет нафти і газу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Кафедра </a:t>
            </a:r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будівництва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Заголовок 6"/>
          <p:cNvSpPr>
            <a:spLocks noGrp="1"/>
          </p:cNvSpPr>
          <p:nvPr>
            <p:ph type="ctrTitle"/>
          </p:nvPr>
        </p:nvSpPr>
        <p:spPr>
          <a:xfrm>
            <a:off x="611188" y="1557338"/>
            <a:ext cx="8001000" cy="2928937"/>
          </a:xfrm>
        </p:spPr>
        <p:txBody>
          <a:bodyPr/>
          <a:lstStyle/>
          <a:p>
            <a:pPr>
              <a:lnSpc>
                <a:spcPct val="107000"/>
              </a:lnSpc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>
                <a:latin typeface="Arial Narrow" pitchFamily="34" charset="0"/>
              </a:rPr>
              <a:t/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  <a:t>Сівка Іван Іванович</a:t>
            </a:r>
            <a:b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  <a:t>ст. гр. ПМЗм-24-1</a:t>
            </a:r>
            <a:br>
              <a:rPr lang="uk-UA" sz="2400" b="1" dirty="0" smtClean="0">
                <a:solidFill>
                  <a:schemeClr val="tx2"/>
                </a:solidFill>
                <a:latin typeface="Arial Narrow" pitchFamily="34" charset="0"/>
              </a:rPr>
            </a:br>
            <a:r>
              <a:rPr lang="uk-UA" sz="2800" dirty="0" smtClean="0">
                <a:solidFill>
                  <a:schemeClr val="tx2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кваліфікаційна робота</a:t>
            </a:r>
            <a:b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uk-UA" sz="18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магістра на тему:</a:t>
            </a:r>
            <a: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4000" b="1" dirty="0" smtClean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uk-UA" sz="3200" b="1" i="1" dirty="0" smtClean="0">
                <a:latin typeface="Arial Narrow" pitchFamily="34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Arial Narrow" pitchFamily="34" charset="0"/>
                <a:cs typeface="Times New Roman" pitchFamily="18" charset="0"/>
              </a:rPr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1600" dirty="0" smtClean="0">
                <a:latin typeface="Arial" charset="0"/>
                <a:cs typeface="Arial" charset="0"/>
              </a:rPr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uk-UA" sz="2400" dirty="0" smtClean="0"/>
          </a:p>
        </p:txBody>
      </p:sp>
      <p:sp>
        <p:nvSpPr>
          <p:cNvPr id="14339" name="TextBox 7"/>
          <p:cNvSpPr txBox="1">
            <a:spLocks noChangeArrowheads="1"/>
          </p:cNvSpPr>
          <p:nvPr/>
        </p:nvSpPr>
        <p:spPr bwMode="auto">
          <a:xfrm>
            <a:off x="2944813" y="5121275"/>
            <a:ext cx="2790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  <a:latin typeface="Arial Black" pitchFamily="34" charset="0"/>
              </a:rPr>
              <a:t>Ілюстративний матеріал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3132138" y="5805488"/>
            <a:ext cx="294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</a:rPr>
              <a:t>Івано-Франківськ, </a:t>
            </a:r>
            <a:r>
              <a:rPr lang="uk-UA" dirty="0" smtClean="0">
                <a:solidFill>
                  <a:schemeClr val="tx2"/>
                </a:solidFill>
              </a:rPr>
              <a:t>2025 </a:t>
            </a:r>
            <a:r>
              <a:rPr lang="uk-UA" dirty="0">
                <a:solidFill>
                  <a:schemeClr val="tx2"/>
                </a:solidFill>
              </a:rPr>
              <a:t>р.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/>
            </a:extLst>
          </p:cNvPr>
          <p:cNvSpPr/>
          <p:nvPr/>
        </p:nvSpPr>
        <p:spPr>
          <a:xfrm>
            <a:off x="1116013" y="3573463"/>
            <a:ext cx="71818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b="1" dirty="0" err="1" smtClean="0">
                <a:solidFill>
                  <a:schemeClr val="tx2"/>
                </a:solidFill>
              </a:rPr>
              <a:t>“</a:t>
            </a:r>
            <a:r>
              <a:rPr lang="uk-UA" sz="2000" dirty="0" err="1" smtClean="0">
                <a:solidFill>
                  <a:schemeClr val="tx2"/>
                </a:solidFill>
              </a:rPr>
              <a:t>Вплив</a:t>
            </a:r>
            <a:r>
              <a:rPr lang="uk-UA" sz="2000" dirty="0" smtClean="0">
                <a:solidFill>
                  <a:schemeClr val="tx2"/>
                </a:solidFill>
              </a:rPr>
              <a:t> технології  зварювання на мікроструктуру зварних швів </a:t>
            </a:r>
            <a:r>
              <a:rPr lang="uk-UA" sz="2000" dirty="0" err="1" smtClean="0">
                <a:solidFill>
                  <a:schemeClr val="tx2"/>
                </a:solidFill>
              </a:rPr>
              <a:t>теплообмінника</a:t>
            </a:r>
            <a:r>
              <a:rPr lang="uk-UA" sz="2000" b="1" dirty="0" err="1" smtClean="0">
                <a:solidFill>
                  <a:schemeClr val="tx2"/>
                </a:solidFill>
              </a:rPr>
              <a:t>”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0C9710-ED11-4CF2-BB31-EA3BC430BF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14348" y="142852"/>
            <a:ext cx="8429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Структура зварного шва зразка №5 після </a:t>
            </a:r>
            <a:r>
              <a:rPr lang="uk-UA" sz="24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2400" b="1" dirty="0" smtClean="0">
                <a:solidFill>
                  <a:schemeClr val="tx2"/>
                </a:solidFill>
              </a:rPr>
              <a:t> за режимом №5, х100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(1000 °С, 30 хв.)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1" y="1285860"/>
            <a:ext cx="703443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0C9710-ED11-4CF2-BB31-EA3BC430BF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20" y="142852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Структура металу зварного шва зразка №6 після </a:t>
            </a:r>
            <a:r>
              <a:rPr lang="uk-UA" sz="24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2400" b="1" dirty="0" smtClean="0">
                <a:solidFill>
                  <a:schemeClr val="tx2"/>
                </a:solidFill>
              </a:rPr>
              <a:t> за режимом №6, х200 (1000 °С, 60 хв.)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24923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56753-844D-40D8-82B0-F8577C5F61F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857224" y="1"/>
            <a:ext cx="7358063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</a:p>
          <a:p>
            <a:pPr algn="ctr">
              <a:lnSpc>
                <a:spcPct val="150000"/>
              </a:lnSpc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400" dirty="0"/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214282" y="444480"/>
            <a:ext cx="8929718" cy="707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</a:rPr>
              <a:t>       </a:t>
            </a:r>
            <a:r>
              <a:rPr lang="uk-UA" sz="1600" b="1" dirty="0" smtClean="0">
                <a:solidFill>
                  <a:schemeClr val="tx2"/>
                </a:solidFill>
              </a:rPr>
              <a:t>Методом </a:t>
            </a:r>
            <a:r>
              <a:rPr lang="en-US" sz="1600" b="1" dirty="0" smtClean="0">
                <a:solidFill>
                  <a:schemeClr val="tx2"/>
                </a:solidFill>
              </a:rPr>
              <a:t>TIG </a:t>
            </a:r>
            <a:r>
              <a:rPr lang="uk-UA" sz="1600" b="1" dirty="0" smtClean="0">
                <a:solidFill>
                  <a:schemeClr val="tx2"/>
                </a:solidFill>
              </a:rPr>
              <a:t>зварювання виконані зварні зразки нержавіючої сталі аустенітного класу марки AISI 321. Проведені дослідження параметрів зварювання для отримання високоякісного зварного з'єднання, обрали оптимальний спосіб зварювання – </a:t>
            </a:r>
            <a:r>
              <a:rPr lang="uk-UA" sz="1600" b="1" dirty="0" err="1" smtClean="0">
                <a:solidFill>
                  <a:schemeClr val="tx2"/>
                </a:solidFill>
              </a:rPr>
              <a:t>аргонодугове</a:t>
            </a:r>
            <a:r>
              <a:rPr lang="uk-UA" sz="1600" b="1" dirty="0" smtClean="0">
                <a:solidFill>
                  <a:schemeClr val="tx2"/>
                </a:solidFill>
              </a:rPr>
              <a:t>, зі зварювальним струмом у діапазоні 70-100 А, виліт електрода 7 мм, та витрата аргону 6-8 л/хв. З використанням зварювальної установки </a:t>
            </a:r>
            <a:r>
              <a:rPr lang="en-US" sz="1600" b="1" dirty="0" smtClean="0">
                <a:solidFill>
                  <a:schemeClr val="tx2"/>
                </a:solidFill>
              </a:rPr>
              <a:t>Vitals AC</a:t>
            </a:r>
            <a:r>
              <a:rPr lang="uk-UA" sz="1600" b="1" dirty="0" smtClean="0">
                <a:solidFill>
                  <a:schemeClr val="tx2"/>
                </a:solidFill>
              </a:rPr>
              <a:t>/</a:t>
            </a:r>
            <a:r>
              <a:rPr lang="en-US" sz="1600" b="1" dirty="0" smtClean="0">
                <a:solidFill>
                  <a:schemeClr val="tx2"/>
                </a:solidFill>
              </a:rPr>
              <a:t>DC</a:t>
            </a:r>
            <a:r>
              <a:rPr lang="uk-UA" sz="1600" b="1" dirty="0" smtClean="0">
                <a:solidFill>
                  <a:schemeClr val="tx2"/>
                </a:solidFill>
              </a:rPr>
              <a:t> 2000, вольфрамового електрода діаметром 3 мм, зварювального дроту ОК </a:t>
            </a:r>
            <a:r>
              <a:rPr lang="uk-UA" sz="1600" b="1" dirty="0" err="1" smtClean="0">
                <a:solidFill>
                  <a:schemeClr val="tx2"/>
                </a:solidFill>
              </a:rPr>
              <a:t>Tigrod</a:t>
            </a:r>
            <a:r>
              <a:rPr lang="uk-UA" sz="1600" b="1" dirty="0" smtClean="0">
                <a:solidFill>
                  <a:schemeClr val="tx2"/>
                </a:solidFill>
              </a:rPr>
              <a:t> 19.85 діаметром 2,6 мм.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        Після гомогенізації відпалу з різною витримкою при різних температурних режимах було виявлено, що на третьому і четвертому режимах </a:t>
            </a:r>
            <a:r>
              <a:rPr lang="uk-UA" sz="16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1600" b="1" dirty="0" smtClean="0">
                <a:solidFill>
                  <a:schemeClr val="tx2"/>
                </a:solidFill>
              </a:rPr>
              <a:t> починають з'являтися кардинальні зміни мікроструктури, а саме зароджується процес рекристалізації. На зразках №3 та №4 ще проглядаються залишки дендритної структури у наплавленому металі. На п'ятому та шостому режимах </a:t>
            </a:r>
            <a:r>
              <a:rPr lang="uk-UA" sz="16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1600" b="1" dirty="0" smtClean="0">
                <a:solidFill>
                  <a:schemeClr val="tx2"/>
                </a:solidFill>
              </a:rPr>
              <a:t> відбувається повна рекристалізація наплавленого металу. Структура металу зварного шва стала аустенітною.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        У ході виконання роботи було виявлено, що оптимальним режимом </a:t>
            </a:r>
            <a:r>
              <a:rPr lang="uk-UA" sz="1600" b="1" dirty="0" err="1" smtClean="0">
                <a:solidFill>
                  <a:schemeClr val="tx2"/>
                </a:solidFill>
              </a:rPr>
              <a:t>гомогенізуючого</a:t>
            </a:r>
            <a:r>
              <a:rPr lang="uk-UA" sz="1600" b="1" dirty="0" smtClean="0">
                <a:solidFill>
                  <a:schemeClr val="tx2"/>
                </a:solidFill>
              </a:rPr>
              <a:t> відпалу є режим №6, при якому структура наплавленого металу стає аустенітною та практично зникає межа між основним та наплавленим металом. Зростання зерна при термообробці за режимом №6 не спостерігається.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        Також спостерігали ефект вирівнювання твердості основного та наплавленого металу в результаті </a:t>
            </a:r>
            <a:r>
              <a:rPr lang="uk-UA" sz="16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1600" b="1" dirty="0" smtClean="0">
                <a:solidFill>
                  <a:schemeClr val="tx2"/>
                </a:solidFill>
              </a:rPr>
              <a:t>. Після оптимального режиму відпалу (режим №6) значення твердості наплавленого металу максимально наближається до значення твердості основного металу і становить відповідно 152 та 148 НВ. 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Отримання за відпалу в зварному шві аустенітної структури дозволяє зняти зварювальні напруження в зварному шві, що має позитивно позначатися на стійкості зварних з'єднань, виконаних Т</a:t>
            </a:r>
            <a:r>
              <a:rPr lang="en-US" sz="1600" b="1" dirty="0" smtClean="0">
                <a:solidFill>
                  <a:schemeClr val="tx2"/>
                </a:solidFill>
              </a:rPr>
              <a:t>IG </a:t>
            </a:r>
            <a:r>
              <a:rPr lang="uk-UA" sz="1600" b="1" dirty="0" smtClean="0">
                <a:solidFill>
                  <a:schemeClr val="tx2"/>
                </a:solidFill>
              </a:rPr>
              <a:t>зварюванням, до </a:t>
            </a:r>
            <a:r>
              <a:rPr lang="uk-UA" sz="1600" b="1" dirty="0" err="1" smtClean="0">
                <a:solidFill>
                  <a:schemeClr val="tx2"/>
                </a:solidFill>
              </a:rPr>
              <a:t>міжкристалітної</a:t>
            </a:r>
            <a:r>
              <a:rPr lang="uk-UA" sz="1600" b="1" dirty="0" smtClean="0">
                <a:solidFill>
                  <a:schemeClr val="tx2"/>
                </a:solidFill>
              </a:rPr>
              <a:t> корозії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</a:rPr>
              <a:t>в агресивних середовищах.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r>
              <a:rPr lang="uk-UA" sz="1600" b="1" dirty="0" smtClean="0">
                <a:solidFill>
                  <a:schemeClr val="tx2"/>
                </a:solidFill>
              </a:rPr>
              <a:t> </a:t>
            </a:r>
            <a:endParaRPr lang="en-US" sz="1600" b="1" dirty="0" smtClean="0">
              <a:solidFill>
                <a:schemeClr val="tx2"/>
              </a:solidFill>
            </a:endParaRPr>
          </a:p>
          <a:p>
            <a:pPr algn="just"/>
            <a:endParaRPr lang="en-U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113" y="538162"/>
            <a:ext cx="8229600" cy="4891101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Метою роботи є  вивчення особливостей формування структури після термообробки у вигляді відпалу при різних технологічних режимах, при </a:t>
            </a:r>
            <a:r>
              <a:rPr lang="en-US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TIG 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зварюванні аустенітної нержавіючої сталі AISI 321, а також дослідження твердості після термообробки отриманих зразків.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uk-UA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Поставлена мета досягається шляхом вирішення наступних</a:t>
            </a:r>
            <a:r>
              <a:rPr lang="uk-UA" sz="1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завдань</a:t>
            </a:r>
            <a:r>
              <a:rPr lang="uk-UA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Font typeface="Arial" charset="0"/>
              <a:buNone/>
              <a:defRPr/>
            </a:pPr>
            <a:endParaRPr lang="en-US" sz="18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1. Розгляд можливих дефектів зварних з'єднань нержавіючих та жароміцних сплавів вузлів теплообмінника.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3. Виконання зварних з'єднань </a:t>
            </a:r>
            <a:r>
              <a:rPr lang="uk-UA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аргоно-дуговим</a:t>
            </a: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(TIG)  зварюванням нержавіючої сталі AISI 321.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4. Виявлення впливу технології зварювання та термічного оброблення на мікроструктуру зварних швів.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5. Проведення аналізу параметрів зварювальних режимів для отримання високоякісного зварного з'єднання.</a:t>
            </a:r>
            <a:endParaRPr lang="en-US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charset="0"/>
              <a:buNone/>
              <a:defRPr/>
            </a:pPr>
            <a:endParaRPr lang="en-US" sz="1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2</a:t>
            </a:fld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429684" cy="604821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Теплообмінник печі </a:t>
            </a:r>
            <a:r>
              <a:rPr lang="ru-RU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допалу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сірководневмісних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нафтозалежних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газів</a:t>
            </a:r>
            <a:endParaRPr lang="ru-RU" sz="1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just">
              <a:buFont typeface="Arial" charset="0"/>
              <a:buNone/>
              <a:defRPr/>
            </a:pPr>
            <a:r>
              <a:rPr lang="uk-UA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en-US" sz="1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29625" y="142875"/>
            <a:ext cx="490538" cy="395288"/>
          </a:xfrm>
        </p:spPr>
        <p:txBody>
          <a:bodyPr/>
          <a:lstStyle/>
          <a:p>
            <a:pPr>
              <a:defRPr/>
            </a:pPr>
            <a:fld id="{66E90382-6C77-4AA2-B2E0-0FB8F9A6CA1C}" type="slidenum">
              <a:rPr lang="ru-RU" sz="2400" b="1" smtClean="0"/>
              <a:pPr>
                <a:defRPr/>
              </a:pPr>
              <a:t>3</a:t>
            </a:fld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7072362" cy="533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45083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ED04DD-47F3-4724-8522-526460062E8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500166" y="214290"/>
            <a:ext cx="631717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Обладнання для виконання досліджень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214282" y="5214950"/>
            <a:ext cx="427392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uk-UA" sz="2000" dirty="0" smtClean="0">
                <a:solidFill>
                  <a:schemeClr val="tx2"/>
                </a:solidFill>
              </a:rPr>
              <a:t>Зварювальна установка </a:t>
            </a:r>
            <a:r>
              <a:rPr lang="en-US" sz="2000" dirty="0" smtClean="0">
                <a:solidFill>
                  <a:schemeClr val="tx2"/>
                </a:solidFill>
              </a:rPr>
              <a:t>V</a:t>
            </a:r>
            <a:r>
              <a:rPr lang="uk-UA" sz="2000" dirty="0" err="1" smtClean="0">
                <a:solidFill>
                  <a:schemeClr val="tx2"/>
                </a:solidFill>
              </a:rPr>
              <a:t>itals</a:t>
            </a:r>
            <a:endParaRPr lang="uk-UA" sz="2000" dirty="0" smtClean="0">
              <a:solidFill>
                <a:schemeClr val="tx2"/>
              </a:solidFill>
            </a:endParaRPr>
          </a:p>
          <a:p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</a:rPr>
              <a:t>professional</a:t>
            </a:r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</a:rPr>
              <a:t>ac</a:t>
            </a:r>
            <a:r>
              <a:rPr lang="uk-UA" sz="2000" dirty="0" smtClean="0">
                <a:solidFill>
                  <a:schemeClr val="tx2"/>
                </a:solidFill>
              </a:rPr>
              <a:t>/dc-2000 </a:t>
            </a:r>
            <a:r>
              <a:rPr lang="uk-UA" sz="2000" dirty="0" err="1" smtClean="0">
                <a:solidFill>
                  <a:schemeClr val="tx2"/>
                </a:solidFill>
              </a:rPr>
              <a:t>tig</a:t>
            </a:r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</a:rPr>
              <a:t>alu</a:t>
            </a:r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uk-UA" sz="2000" dirty="0" err="1" smtClean="0">
                <a:solidFill>
                  <a:schemeClr val="tx2"/>
                </a:solidFill>
              </a:rPr>
              <a:t>puls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5715008" y="5072074"/>
            <a:ext cx="183845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Муфельна піч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214678" cy="401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00108"/>
            <a:ext cx="319405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45083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ED04DD-47F3-4724-8522-526460062E8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500166" y="214290"/>
            <a:ext cx="631717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Обладнання для виконання досліджень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714348" y="5214950"/>
            <a:ext cx="22292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uk-UA" sz="2000" dirty="0" smtClean="0">
                <a:solidFill>
                  <a:schemeClr val="tx2"/>
                </a:solidFill>
              </a:rPr>
              <a:t>Твердомір ТК-2М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4643438" y="3786190"/>
            <a:ext cx="351807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Мікроскоп металографічний</a:t>
            </a:r>
          </a:p>
          <a:p>
            <a:pPr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MMO</a:t>
            </a:r>
            <a:r>
              <a:rPr lang="uk-UA" sz="2000" dirty="0" smtClean="0">
                <a:solidFill>
                  <a:schemeClr val="tx2"/>
                </a:solidFill>
              </a:rPr>
              <a:t>-1600</a:t>
            </a:r>
            <a:r>
              <a:rPr lang="en-US" sz="2000" dirty="0" smtClean="0">
                <a:solidFill>
                  <a:schemeClr val="tx2"/>
                </a:solidFill>
              </a:rPr>
              <a:t>AT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296227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85794"/>
            <a:ext cx="3929090" cy="28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500570"/>
            <a:ext cx="2245469" cy="205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/>
            </a:extLst>
          </p:cNvPr>
          <p:cNvSpPr txBox="1"/>
          <p:nvPr/>
        </p:nvSpPr>
        <p:spPr>
          <a:xfrm>
            <a:off x="6643702" y="5000636"/>
            <a:ext cx="238026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uk-UA" sz="2000" dirty="0" smtClean="0">
                <a:solidFill>
                  <a:schemeClr val="tx2"/>
                </a:solidFill>
              </a:rPr>
              <a:t>Зразки для</a:t>
            </a:r>
          </a:p>
          <a:p>
            <a:r>
              <a:rPr lang="uk-UA" sz="2000" dirty="0" smtClean="0">
                <a:solidFill>
                  <a:schemeClr val="tx2"/>
                </a:solidFill>
              </a:rPr>
              <a:t> металографічних </a:t>
            </a:r>
          </a:p>
          <a:p>
            <a:r>
              <a:rPr lang="uk-UA" sz="2000" dirty="0" smtClean="0">
                <a:solidFill>
                  <a:schemeClr val="tx2"/>
                </a:solidFill>
              </a:rPr>
              <a:t>досліджень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Місце для вмісту 2"/>
          <p:cNvSpPr>
            <a:spLocks noGrp="1"/>
          </p:cNvSpPr>
          <p:nvPr>
            <p:ph idx="4294967295"/>
          </p:nvPr>
        </p:nvSpPr>
        <p:spPr>
          <a:xfrm>
            <a:off x="914400" y="549275"/>
            <a:ext cx="8229600" cy="73658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AC84FCA-2C41-4A1E-9633-FB6CFE17B17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28728" y="2928934"/>
            <a:ext cx="6624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Режими термічного оброблення зразків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28728" y="428604"/>
            <a:ext cx="6624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tx2"/>
                </a:solidFill>
              </a:rPr>
              <a:t>Хімічний склад сталі </a:t>
            </a:r>
            <a:r>
              <a:rPr lang="en-US" sz="2400" b="1" dirty="0" smtClean="0">
                <a:solidFill>
                  <a:schemeClr val="tx2"/>
                </a:solidFill>
              </a:rPr>
              <a:t>AISI</a:t>
            </a:r>
            <a:r>
              <a:rPr lang="ru-RU" sz="2400" b="1" dirty="0" smtClean="0">
                <a:solidFill>
                  <a:schemeClr val="tx2"/>
                </a:solidFill>
              </a:rPr>
              <a:t> 321</a:t>
            </a:r>
            <a:endParaRPr 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3643314"/>
          <a:ext cx="8286810" cy="1706880"/>
        </p:xfrm>
        <a:graphic>
          <a:graphicData uri="http://schemas.openxmlformats.org/drawingml/2006/table">
            <a:tbl>
              <a:tblPr/>
              <a:tblGrid>
                <a:gridCol w="1183830"/>
                <a:gridCol w="1183830"/>
                <a:gridCol w="1183830"/>
                <a:gridCol w="1183830"/>
                <a:gridCol w="1183830"/>
                <a:gridCol w="1183830"/>
                <a:gridCol w="118383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зразка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 витримки, хв.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Температура нагріву, °С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800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800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900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900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</a:t>
                      </a:r>
                      <a:endParaRPr lang="en-US" sz="160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</a:t>
                      </a:r>
                      <a:endParaRPr lang="en-US" sz="16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048" marR="660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0034" y="1285860"/>
          <a:ext cx="8143932" cy="1428760"/>
        </p:xfrm>
        <a:graphic>
          <a:graphicData uri="http://schemas.openxmlformats.org/drawingml/2006/table">
            <a:tbl>
              <a:tblPr/>
              <a:tblGrid>
                <a:gridCol w="904428"/>
                <a:gridCol w="904428"/>
                <a:gridCol w="904428"/>
                <a:gridCol w="904428"/>
                <a:gridCol w="905244"/>
                <a:gridCol w="905244"/>
                <a:gridCol w="905244"/>
                <a:gridCol w="905244"/>
                <a:gridCol w="905244"/>
              </a:tblGrid>
              <a:tr h="7143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Cr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Mn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0.12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17-19.0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осн.</a:t>
                      </a:r>
                      <a:endParaRPr lang="en-US" sz="160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≤2.0</a:t>
                      </a:r>
                      <a:endParaRPr lang="en-US" sz="160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9-11.0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≤0.035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≤0.020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≤0.8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≤0.8</a:t>
                      </a:r>
                      <a:endParaRPr lang="en-US" sz="16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Місце для вмісту 2"/>
          <p:cNvSpPr>
            <a:spLocks noGrp="1"/>
          </p:cNvSpPr>
          <p:nvPr>
            <p:ph idx="4294967295"/>
          </p:nvPr>
        </p:nvSpPr>
        <p:spPr>
          <a:xfrm>
            <a:off x="468313" y="549275"/>
            <a:ext cx="8229600" cy="25193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185A5A-C6C9-4EB4-BB78-666BCFFD6CDC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92275" y="549275"/>
            <a:ext cx="66246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000" dirty="0" smtClean="0">
                <a:solidFill>
                  <a:schemeClr val="tx2"/>
                </a:solidFill>
              </a:rPr>
              <a:t>Мікроструктура наплавленого металу вихідного зразка, х100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72454"/>
            <a:ext cx="6786610" cy="530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B50748C-304F-472D-8F66-6246710A765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282" y="500042"/>
            <a:ext cx="8715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Структура наплавленого металу зразків №1 та №2 після </a:t>
            </a:r>
            <a:r>
              <a:rPr lang="uk-UA" sz="2400" b="1" dirty="0" err="1" smtClean="0">
                <a:solidFill>
                  <a:schemeClr val="tx2"/>
                </a:solidFill>
              </a:rPr>
              <a:t>термооброблення</a:t>
            </a:r>
            <a:r>
              <a:rPr lang="uk-UA" sz="2400" b="1" dirty="0" smtClean="0">
                <a:solidFill>
                  <a:schemeClr val="tx2"/>
                </a:solidFill>
              </a:rPr>
              <a:t> за режимами №1 та №2 (800 °С)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358246" cy="453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0C9710-ED11-4CF2-BB31-EA3BC430BF4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42910" y="500042"/>
            <a:ext cx="76247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solidFill>
                  <a:schemeClr val="tx2"/>
                </a:solidFill>
              </a:rPr>
              <a:t>Структура наплавленого металу зразків №3 та №4 після термообробки за режимами №3 та №4 (900°С, 30 хв., 60 </a:t>
            </a:r>
            <a:r>
              <a:rPr lang="uk-UA" sz="2400" b="1" dirty="0" err="1" smtClean="0">
                <a:solidFill>
                  <a:schemeClr val="tx2"/>
                </a:solidFill>
              </a:rPr>
              <a:t>хв</a:t>
            </a:r>
            <a:r>
              <a:rPr lang="uk-UA" sz="2400" b="1" dirty="0" smtClean="0">
                <a:solidFill>
                  <a:schemeClr val="tx2"/>
                </a:solidFill>
              </a:rPr>
              <a:t>.)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859678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8546</TotalTime>
  <Words>617</Words>
  <Application>Microsoft Office PowerPoint</Application>
  <PresentationFormat>Екран (4:3)</PresentationFormat>
  <Paragraphs>99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       Сівка Іван Іванович ст. гр. ПМЗм-24-1  кваліфікаційна робота магістра на тему:       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DEmon Soft, 2008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623</cp:revision>
  <dcterms:created xsi:type="dcterms:W3CDTF">2012-01-17T17:52:51Z</dcterms:created>
  <dcterms:modified xsi:type="dcterms:W3CDTF">2025-12-26T08:28:35Z</dcterms:modified>
</cp:coreProperties>
</file>