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D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15A5B-7EE3-488C-8C9B-A365DD22A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FFD6BC9-B6AF-4790-8317-3502D99EF5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D6B5FC0-3C93-4A39-95A9-EF06E735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27EC20A-7C46-47A9-95B6-68ED18627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1D16B80-4889-4A25-88B9-E9F3BAD60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72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A74D8-38B6-41FE-ADDF-1FC95425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F5C9023-2142-48BC-AADE-1702F5232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951A3AB-4F5E-4F4D-8CA8-A3296ECF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3705676-90D9-48FD-AEA1-63263D99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8AFFA1B-712C-476A-BAD5-82DBC78C2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16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68346-8D18-40AB-BCE1-96B292268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F324A92-9AA2-4809-81D7-533DE9886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2DA0DF1-1D94-46E4-BE8A-08EA763E3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ED6AA5C-409A-42DA-8E37-BFE7EA0E6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8D1AC87-90F3-4E11-B678-29B07010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497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CC078-9EE1-4715-A2D9-051165C8C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A17B811-EEDB-43B3-A391-07EA36DBC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49A9716-E941-4677-907E-D3A873D14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5FC6F8F-1FA0-4CC3-A49E-CEEE6E8FA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55BB973-8D81-4C03-AF2E-7430745F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98B6D17-E55C-40A0-83CA-5D693FC1D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78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5D34C-2423-47D7-98E7-5557D215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D63389D-2F7A-4CB7-AA87-3AB9343FB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A82D205-6A34-459C-8E77-AAC39C154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396DD41E-4F17-46E5-9C31-71DAD25BE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0A466A8-3869-4653-92B3-023382FF1D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0FD09507-9B65-4E24-B530-B9FA3E83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1F9C2AF9-89A9-49B7-94FB-9DF134013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AA21697B-7D96-4DF4-96A2-9539214B4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83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D0B697-D3D3-400B-A393-416EA100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0ECF723F-26E8-48C1-95EB-46BDB0B8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8215ABF6-220C-4DBE-8EDF-F1A60E1AA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BC3055E9-EA24-4D8E-BA4B-90F6432A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6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7D19F00E-7AFF-4E79-9C38-52341D3BF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FB889FC2-5484-408B-A29B-0F1D774DE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D0C4716-9123-4EED-8DBA-F0017898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75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EF608-F404-4228-A120-38924BCA0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1A859FB-154B-45F4-977F-018A11593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5F47F67-CE53-415E-B2EF-20CC9F0D8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FC30789-47E1-4C05-9A85-23A5CCCBF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1B83B25-AC6D-4886-A2DC-E531F932E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C7039E6-AD20-4BDB-BAD9-C2E9B0C3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2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31B9B-9EF8-4060-BDDC-2821DAF24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D03E2205-51FB-4829-924F-0193B66FAD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9762FCE-99FE-4A7F-883D-65A82B6B3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DD36BB3-89C0-47DB-A6E0-5091C067F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C936A5F-169C-4FD4-B82B-0CF62090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3AD6007-A439-4D7E-9D71-68D16ADFC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310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52A78C-AB95-44E5-985C-59FEF96E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FF3D438-6123-4A8B-8873-B1C7A57A8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8BBCF3F-43F6-4AEA-B002-04A08CEB9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607840F-EAD6-4541-A489-C1698AD7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98694BE-CCE4-4FF1-9B08-9D61D996C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98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EDED3CDC-24A1-4EFB-922D-11F1D53A7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29F205D-BFD6-4BA4-B2BA-3DC3ACA58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F332088-8F2B-41B4-9F41-05282ACC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0862A0A-E85E-41B2-A274-C1EF55489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C92ABE2-BF75-420D-A2EE-7F33BDC9A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281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71556143-3CD1-48FF-A30D-50FB35D9D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A6F6677-FC63-40F8-8944-92BBD2009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A73E7B8-96CD-4CAF-A1BA-03BDD3CB0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1ACC2-3789-4825-9597-13F258EBA597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7B49106-6FD1-4744-93EB-50F751BCE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0E70C46-2C9C-4B2C-B822-592762B7E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EB5A9-4FB5-498C-808E-74F9621974D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06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9410BC-6946-40B1-AC97-52EEF5768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D759F22-759C-4285-B181-26FCC37044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628BA858-87E9-4B06-BEEF-3D7FD0A32A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93133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0942DA-AB4F-45DD-AD1E-CFFC87FC74D2}"/>
              </a:ext>
            </a:extLst>
          </p:cNvPr>
          <p:cNvSpPr txBox="1"/>
          <p:nvPr/>
        </p:nvSpPr>
        <p:spPr>
          <a:xfrm>
            <a:off x="626533" y="815370"/>
            <a:ext cx="10984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БАКАЛАВРСЬКА РОБОТА НА ТЕМУ</a:t>
            </a:r>
          </a:p>
          <a:p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автоматизованої</a:t>
            </a:r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вентиляцією</a:t>
            </a:r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solidFill>
                <a:srgbClr val="4BD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укриттях</a:t>
            </a:r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цивільного</a:t>
            </a:r>
            <a:r>
              <a:rPr lang="ru-RU" sz="3200" dirty="0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4B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endParaRPr lang="ru-RU" sz="3200" dirty="0">
              <a:solidFill>
                <a:srgbClr val="4BD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1C4436-F0F6-43D7-A7A9-39B9C839A137}"/>
              </a:ext>
            </a:extLst>
          </p:cNvPr>
          <p:cNvSpPr txBox="1"/>
          <p:nvPr/>
        </p:nvSpPr>
        <p:spPr>
          <a:xfrm>
            <a:off x="601133" y="4652370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2">
                    <a:lumMod val="75000"/>
                  </a:schemeClr>
                </a:solidFill>
              </a:rPr>
              <a:t>Студент гр. СІ-22-1 </a:t>
            </a:r>
          </a:p>
          <a:p>
            <a:r>
              <a:rPr lang="uk-UA" dirty="0">
                <a:solidFill>
                  <a:schemeClr val="bg2">
                    <a:lumMod val="75000"/>
                  </a:schemeClr>
                </a:solidFill>
              </a:rPr>
              <a:t>Салій В’ячеслав Олегович 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4174E-69C0-439E-84B5-4A4F7749218A}"/>
              </a:ext>
            </a:extLst>
          </p:cNvPr>
          <p:cNvSpPr txBox="1"/>
          <p:nvPr/>
        </p:nvSpPr>
        <p:spPr>
          <a:xfrm>
            <a:off x="626533" y="5448868"/>
            <a:ext cx="265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2">
                    <a:lumMod val="75000"/>
                  </a:schemeClr>
                </a:solidFill>
              </a:rPr>
              <a:t>Керівник роботи </a:t>
            </a:r>
          </a:p>
          <a:p>
            <a:r>
              <a:rPr lang="uk-UA" dirty="0" err="1">
                <a:solidFill>
                  <a:schemeClr val="bg2">
                    <a:lumMod val="75000"/>
                  </a:schemeClr>
                </a:solidFill>
              </a:rPr>
              <a:t>Воропаєва</a:t>
            </a:r>
            <a:r>
              <a:rPr lang="uk-UA" dirty="0">
                <a:solidFill>
                  <a:schemeClr val="bg2">
                    <a:lumMod val="75000"/>
                  </a:schemeClr>
                </a:solidFill>
              </a:rPr>
              <a:t> А.О.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BF7E73-8663-447D-9E77-EB10B172A1B4}"/>
              </a:ext>
            </a:extLst>
          </p:cNvPr>
          <p:cNvSpPr txBox="1"/>
          <p:nvPr/>
        </p:nvSpPr>
        <p:spPr>
          <a:xfrm flipH="1">
            <a:off x="7640319" y="2932796"/>
            <a:ext cx="3959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Спец</a:t>
            </a:r>
            <a:r>
              <a:rPr lang="uk-UA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іальність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: </a:t>
            </a:r>
            <a:r>
              <a:rPr lang="uk-UA" dirty="0">
                <a:solidFill>
                  <a:schemeClr val="tx2">
                    <a:lumMod val="20000"/>
                    <a:lumOff val="80000"/>
                  </a:schemeClr>
                </a:solidFill>
              </a:rPr>
              <a:t>151 Автоматизація, комп’ютерно-інтегрованих технологій</a:t>
            </a:r>
            <a:endParaRPr lang="ru-RU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54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1E4A9-BEC5-4092-8902-5DE5B65C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66B68A90-6057-4126-8D2C-2ED2782A8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77BFC7-37A3-4CC5-B896-E2873C443749}"/>
              </a:ext>
            </a:extLst>
          </p:cNvPr>
          <p:cNvSpPr txBox="1"/>
          <p:nvPr/>
        </p:nvSpPr>
        <p:spPr>
          <a:xfrm>
            <a:off x="1905000" y="274373"/>
            <a:ext cx="89323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chemeClr val="bg1"/>
                </a:solidFill>
              </a:rPr>
              <a:t>Проблематика </a:t>
            </a:r>
            <a:r>
              <a:rPr lang="ru-RU" sz="2600" dirty="0" err="1">
                <a:solidFill>
                  <a:schemeClr val="bg1"/>
                </a:solidFill>
              </a:rPr>
              <a:t>мікроклімату</a:t>
            </a:r>
            <a:r>
              <a:rPr lang="ru-RU" sz="2600" dirty="0">
                <a:solidFill>
                  <a:schemeClr val="bg1"/>
                </a:solidFill>
              </a:rPr>
              <a:t> в </a:t>
            </a:r>
            <a:r>
              <a:rPr lang="ru-RU" sz="2600" dirty="0" err="1">
                <a:solidFill>
                  <a:schemeClr val="bg1"/>
                </a:solidFill>
              </a:rPr>
              <a:t>найпростіших</a:t>
            </a:r>
            <a:r>
              <a:rPr lang="ru-RU" sz="2600" dirty="0">
                <a:solidFill>
                  <a:schemeClr val="bg1"/>
                </a:solidFill>
              </a:rPr>
              <a:t> </a:t>
            </a:r>
            <a:r>
              <a:rPr lang="ru-RU" sz="2600" dirty="0" err="1">
                <a:solidFill>
                  <a:schemeClr val="bg1"/>
                </a:solidFill>
              </a:rPr>
              <a:t>укриттях</a:t>
            </a:r>
            <a:endParaRPr lang="ru-RU" sz="260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395775-4616-4CD3-9B86-982C5912CD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3"/>
          <a:stretch/>
        </p:blipFill>
        <p:spPr>
          <a:xfrm>
            <a:off x="503103" y="1131941"/>
            <a:ext cx="6505474" cy="41486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0CC765-128D-4932-ADA6-787D7BE6B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054" y="1290480"/>
            <a:ext cx="4029901" cy="28498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485BDB-683B-412E-8901-3BC3D7EB365A}"/>
              </a:ext>
            </a:extLst>
          </p:cNvPr>
          <p:cNvSpPr txBox="1"/>
          <p:nvPr/>
        </p:nvSpPr>
        <p:spPr>
          <a:xfrm>
            <a:off x="7396449" y="4325465"/>
            <a:ext cx="440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Залежність</a:t>
            </a: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працездатності</a:t>
            </a: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від</a:t>
            </a: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концентрації</a:t>
            </a:r>
            <a:r>
              <a:rPr lang="ru-RU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CO2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C55074-5958-4830-8440-553EB3415707}"/>
              </a:ext>
            </a:extLst>
          </p:cNvPr>
          <p:cNvSpPr txBox="1"/>
          <p:nvPr/>
        </p:nvSpPr>
        <p:spPr>
          <a:xfrm>
            <a:off x="1583267" y="5356727"/>
            <a:ext cx="549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Типовий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розріз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найпростішого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укриття</a:t>
            </a:r>
            <a:endParaRPr lang="ru-RU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284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Графіка 3">
            <a:extLst>
              <a:ext uri="{FF2B5EF4-FFF2-40B4-BE49-F238E27FC236}">
                <a16:creationId xmlns:a16="http://schemas.microsoft.com/office/drawing/2014/main" id="{687B07F6-6A71-4AB6-983B-51579C7681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33" y="-45534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765E02-EA98-428A-867E-57FBA3248129}"/>
              </a:ext>
            </a:extLst>
          </p:cNvPr>
          <p:cNvSpPr txBox="1"/>
          <p:nvPr/>
        </p:nvSpPr>
        <p:spPr>
          <a:xfrm>
            <a:off x="1960033" y="313267"/>
            <a:ext cx="82719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Адаптація</a:t>
            </a:r>
            <a:r>
              <a:rPr lang="ru-RU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промислових</a:t>
            </a:r>
            <a:r>
              <a:rPr lang="ru-RU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шахтних</a:t>
            </a:r>
            <a:r>
              <a:rPr lang="ru-RU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endParaRPr lang="ru-RU" sz="2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D018A2-1EC8-4748-A6D8-97950FEE1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97" y="985055"/>
            <a:ext cx="5967803" cy="4385734"/>
          </a:xfrm>
          <a:prstGeom prst="rect">
            <a:avLst/>
          </a:prstGeom>
        </p:spPr>
      </p:pic>
      <p:sp>
        <p:nvSpPr>
          <p:cNvPr id="11" name="Бульбашка прямої мови: прямокутна 10">
            <a:extLst>
              <a:ext uri="{FF2B5EF4-FFF2-40B4-BE49-F238E27FC236}">
                <a16:creationId xmlns:a16="http://schemas.microsoft.com/office/drawing/2014/main" id="{87402967-7230-445C-85B7-AEC9D362DFB1}"/>
              </a:ext>
            </a:extLst>
          </p:cNvPr>
          <p:cNvSpPr/>
          <p:nvPr/>
        </p:nvSpPr>
        <p:spPr>
          <a:xfrm>
            <a:off x="423334" y="1351894"/>
            <a:ext cx="1955800" cy="1371600"/>
          </a:xfrm>
          <a:prstGeom prst="wedgeRectCallout">
            <a:avLst>
              <a:gd name="adj1" fmla="val 73615"/>
              <a:gd name="adj2" fmla="val 4414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Свіже</a:t>
            </a:r>
            <a:r>
              <a:rPr lang="ru-RU" sz="1600" dirty="0"/>
              <a:t> </a:t>
            </a:r>
            <a:r>
              <a:rPr lang="ru-RU" sz="1600" dirty="0" err="1"/>
              <a:t>повітря</a:t>
            </a:r>
            <a:r>
              <a:rPr lang="ru-RU" sz="1600" dirty="0"/>
              <a:t> по </a:t>
            </a:r>
            <a:r>
              <a:rPr lang="ru-RU" sz="1600" dirty="0" err="1"/>
              <a:t>трубі</a:t>
            </a:r>
            <a:r>
              <a:rPr lang="ru-RU" sz="1600" dirty="0"/>
              <a:t> </a:t>
            </a:r>
            <a:r>
              <a:rPr lang="ru-RU" sz="1600" dirty="0" err="1"/>
              <a:t>доставляється</a:t>
            </a:r>
            <a:r>
              <a:rPr lang="ru-RU" sz="1600" dirty="0"/>
              <a:t> </a:t>
            </a:r>
            <a:r>
              <a:rPr lang="ru-RU" sz="1600" dirty="0" err="1"/>
              <a:t>безпосередньо</a:t>
            </a:r>
            <a:r>
              <a:rPr lang="ru-RU" sz="1600" dirty="0"/>
              <a:t> в "</a:t>
            </a:r>
            <a:r>
              <a:rPr lang="ru-RU" sz="1600" dirty="0" err="1"/>
              <a:t>глухі</a:t>
            </a:r>
            <a:r>
              <a:rPr lang="ru-RU" sz="1600" dirty="0"/>
              <a:t>" </a:t>
            </a:r>
            <a:r>
              <a:rPr lang="ru-RU" sz="1600" dirty="0" err="1"/>
              <a:t>відсіки</a:t>
            </a:r>
            <a:r>
              <a:rPr lang="ru-RU" sz="1600" dirty="0"/>
              <a:t> </a:t>
            </a:r>
            <a:r>
              <a:rPr lang="ru-RU" sz="1600" dirty="0" err="1"/>
              <a:t>укриття</a:t>
            </a:r>
            <a:r>
              <a:rPr lang="ru-RU" sz="1600" dirty="0"/>
              <a:t>.</a:t>
            </a:r>
            <a:endParaRPr lang="ru-RU" sz="1600" dirty="0">
              <a:highlight>
                <a:srgbClr val="FFFF00"/>
              </a:highlight>
            </a:endParaRPr>
          </a:p>
        </p:txBody>
      </p:sp>
      <p:sp>
        <p:nvSpPr>
          <p:cNvPr id="12" name="Бульбашка прямої мови: прямокутна 11">
            <a:extLst>
              <a:ext uri="{FF2B5EF4-FFF2-40B4-BE49-F238E27FC236}">
                <a16:creationId xmlns:a16="http://schemas.microsoft.com/office/drawing/2014/main" id="{73C91969-30D6-4D1B-9AD1-D21BE51ACD9A}"/>
              </a:ext>
            </a:extLst>
          </p:cNvPr>
          <p:cNvSpPr/>
          <p:nvPr/>
        </p:nvSpPr>
        <p:spPr>
          <a:xfrm>
            <a:off x="423334" y="3380972"/>
            <a:ext cx="1955800" cy="1766761"/>
          </a:xfrm>
          <a:prstGeom prst="wedgeRectCallout">
            <a:avLst>
              <a:gd name="adj1" fmla="val 78302"/>
              <a:gd name="adj2" fmla="val -2257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Використання</a:t>
            </a:r>
            <a:r>
              <a:rPr lang="ru-RU" sz="1600" dirty="0"/>
              <a:t> </a:t>
            </a:r>
            <a:r>
              <a:rPr lang="ru-RU" sz="1600" dirty="0" err="1"/>
              <a:t>вентиляторів</a:t>
            </a:r>
            <a:r>
              <a:rPr lang="ru-RU" sz="1600" dirty="0"/>
              <a:t> </a:t>
            </a:r>
            <a:r>
              <a:rPr lang="ru-RU" sz="1600" dirty="0" err="1"/>
              <a:t>локальної</a:t>
            </a:r>
            <a:r>
              <a:rPr lang="ru-RU" sz="1600" dirty="0"/>
              <a:t> </a:t>
            </a:r>
            <a:r>
              <a:rPr lang="ru-RU" sz="1600" dirty="0" err="1"/>
              <a:t>дії</a:t>
            </a:r>
            <a:r>
              <a:rPr lang="ru-RU" sz="1600" dirty="0"/>
              <a:t> (ВЛД)</a:t>
            </a:r>
          </a:p>
          <a:p>
            <a:pPr algn="ctr"/>
            <a:r>
              <a:rPr lang="ru-RU" sz="1600" dirty="0"/>
              <a:t>у </a:t>
            </a:r>
            <a:r>
              <a:rPr lang="ru-RU" sz="1600" dirty="0" err="1"/>
              <a:t>комбінації</a:t>
            </a:r>
            <a:r>
              <a:rPr lang="ru-RU" sz="1600" dirty="0"/>
              <a:t> з </a:t>
            </a:r>
            <a:r>
              <a:rPr lang="ru-RU" sz="1600" dirty="0" err="1"/>
              <a:t>гнучкими</a:t>
            </a:r>
            <a:r>
              <a:rPr lang="ru-RU" sz="1600" dirty="0"/>
              <a:t> </a:t>
            </a:r>
            <a:r>
              <a:rPr lang="ru-RU" sz="1600" dirty="0" err="1"/>
              <a:t>полімерними</a:t>
            </a:r>
            <a:r>
              <a:rPr lang="ru-RU" sz="1600" dirty="0"/>
              <a:t> </a:t>
            </a:r>
            <a:r>
              <a:rPr lang="ru-RU" sz="1600" dirty="0" err="1"/>
              <a:t>повітропроводами</a:t>
            </a:r>
            <a:r>
              <a:rPr lang="ru-RU" sz="1600" dirty="0"/>
              <a:t>.</a:t>
            </a:r>
          </a:p>
        </p:txBody>
      </p:sp>
      <p:sp>
        <p:nvSpPr>
          <p:cNvPr id="13" name="Бульбашка прямої мови: прямокутна 12">
            <a:extLst>
              <a:ext uri="{FF2B5EF4-FFF2-40B4-BE49-F238E27FC236}">
                <a16:creationId xmlns:a16="http://schemas.microsoft.com/office/drawing/2014/main" id="{C1EFDCFA-E9A3-4205-838F-E2467AE055B9}"/>
              </a:ext>
            </a:extLst>
          </p:cNvPr>
          <p:cNvSpPr/>
          <p:nvPr/>
        </p:nvSpPr>
        <p:spPr>
          <a:xfrm>
            <a:off x="8974667" y="1149122"/>
            <a:ext cx="2142066" cy="1001411"/>
          </a:xfrm>
          <a:prstGeom prst="wedgeRectCallout">
            <a:avLst>
              <a:gd name="adj1" fmla="val -69845"/>
              <a:gd name="adj2" fmla="val -6770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9D1A78-0930-4175-AD1C-7344CEA51FCB}"/>
              </a:ext>
            </a:extLst>
          </p:cNvPr>
          <p:cNvSpPr txBox="1"/>
          <p:nvPr/>
        </p:nvSpPr>
        <p:spPr>
          <a:xfrm>
            <a:off x="8974667" y="1162316"/>
            <a:ext cx="25153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/>
              <a:t>відсутність</a:t>
            </a:r>
            <a:r>
              <a:rPr lang="ru-RU" sz="1600" dirty="0"/>
              <a:t> </a:t>
            </a:r>
            <a:r>
              <a:rPr lang="ru-RU" sz="1600" dirty="0" err="1"/>
              <a:t>природної</a:t>
            </a:r>
            <a:r>
              <a:rPr lang="ru-RU" sz="1600" dirty="0"/>
              <a:t> </a:t>
            </a:r>
            <a:r>
              <a:rPr lang="ru-RU" sz="1600" dirty="0" err="1"/>
              <a:t>конвекції</a:t>
            </a:r>
            <a:r>
              <a:rPr lang="ru-RU" sz="1600" dirty="0"/>
              <a:t> та </a:t>
            </a:r>
            <a:r>
              <a:rPr lang="ru-RU" sz="1600" dirty="0" err="1"/>
              <a:t>наявність</a:t>
            </a:r>
            <a:r>
              <a:rPr lang="ru-RU" sz="1600" dirty="0"/>
              <a:t> </a:t>
            </a:r>
            <a:r>
              <a:rPr lang="ru-RU" sz="1600" dirty="0" err="1"/>
              <a:t>застійних</a:t>
            </a:r>
            <a:r>
              <a:rPr lang="ru-RU" sz="1600" dirty="0"/>
              <a:t> зон</a:t>
            </a:r>
          </a:p>
        </p:txBody>
      </p:sp>
    </p:spTree>
    <p:extLst>
      <p:ext uri="{BB962C8B-B14F-4D97-AF65-F5344CB8AC3E}">
        <p14:creationId xmlns:p14="http://schemas.microsoft.com/office/powerpoint/2010/main" val="380472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D3F2D-6825-428F-ABFE-10CF9B2B0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C053A60-2318-40BE-A14B-E91E1602D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object 2">
            <a:extLst>
              <a:ext uri="{FF2B5EF4-FFF2-40B4-BE49-F238E27FC236}">
                <a16:creationId xmlns:a16="http://schemas.microsoft.com/office/drawing/2014/main" id="{737FD1EC-D898-48C3-8BA6-E7A29942E83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96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89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2C183-3643-4A10-9EEF-B39BE148F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AE1ED8D-DB89-4253-A66D-634CDF50A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Графіка 3">
            <a:extLst>
              <a:ext uri="{FF2B5EF4-FFF2-40B4-BE49-F238E27FC236}">
                <a16:creationId xmlns:a16="http://schemas.microsoft.com/office/drawing/2014/main" id="{BE22B81F-C943-4CAF-8CAF-56A5F1A15F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3751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A499A4-38FA-44D8-9053-08ADF4E00584}"/>
              </a:ext>
            </a:extLst>
          </p:cNvPr>
          <p:cNvSpPr txBox="1"/>
          <p:nvPr/>
        </p:nvSpPr>
        <p:spPr>
          <a:xfrm>
            <a:off x="3094567" y="230188"/>
            <a:ext cx="9668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</a:rPr>
              <a:t>Інженерно-технічне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рішення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4DFE9F-0ECF-4F34-B736-A95D9809B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217" y="933047"/>
            <a:ext cx="6898589" cy="524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09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5476F-D671-4900-B811-36C9D8787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C6C1BBE-6B9A-4A73-9C11-9A00A98B8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Графіка 3">
            <a:extLst>
              <a:ext uri="{FF2B5EF4-FFF2-40B4-BE49-F238E27FC236}">
                <a16:creationId xmlns:a16="http://schemas.microsoft.com/office/drawing/2014/main" id="{F5069904-5028-44B0-8096-AA6B6560BE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3751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CCF4E1-810B-485A-88C9-D9149E79F174}"/>
              </a:ext>
            </a:extLst>
          </p:cNvPr>
          <p:cNvSpPr txBox="1"/>
          <p:nvPr/>
        </p:nvSpPr>
        <p:spPr>
          <a:xfrm>
            <a:off x="2658585" y="323999"/>
            <a:ext cx="751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</a:rPr>
              <a:t>Апаратнам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архітектура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системи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керування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EE4068-5301-4B87-8D15-F740E84DB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149" y="1027906"/>
            <a:ext cx="7975702" cy="530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53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29208-636D-4528-AF6F-0DF34BA4E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FBC8038-C862-4CFC-A4F6-1A4A20A6A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Графіка 3">
            <a:extLst>
              <a:ext uri="{FF2B5EF4-FFF2-40B4-BE49-F238E27FC236}">
                <a16:creationId xmlns:a16="http://schemas.microsoft.com/office/drawing/2014/main" id="{8E6F47DC-1F0D-4F84-9050-A8E78C07AA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7F5FF4-2B66-4ACA-99E0-F83EA53BD101}"/>
              </a:ext>
            </a:extLst>
          </p:cNvPr>
          <p:cNvSpPr txBox="1"/>
          <p:nvPr/>
        </p:nvSpPr>
        <p:spPr>
          <a:xfrm>
            <a:off x="3111500" y="157816"/>
            <a:ext cx="8661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</a:rPr>
              <a:t>Функціональна</a:t>
            </a:r>
            <a:r>
              <a:rPr lang="ru-RU" sz="2800" dirty="0">
                <a:solidFill>
                  <a:schemeClr val="bg1"/>
                </a:solidFill>
              </a:rPr>
              <a:t> схема </a:t>
            </a:r>
            <a:r>
              <a:rPr lang="ru-RU" sz="2800" dirty="0" err="1">
                <a:solidFill>
                  <a:schemeClr val="bg1"/>
                </a:solidFill>
              </a:rPr>
              <a:t>автоматизації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47284C-272E-4B62-A24B-9E7306C27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257" y="923575"/>
            <a:ext cx="8859486" cy="50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1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37646-F24E-408A-ACB7-4E60DF63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82D700-C9AB-4CAE-86B3-2E95984DE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Графіка 3">
            <a:extLst>
              <a:ext uri="{FF2B5EF4-FFF2-40B4-BE49-F238E27FC236}">
                <a16:creationId xmlns:a16="http://schemas.microsoft.com/office/drawing/2014/main" id="{56F9731E-DB91-43A9-BE72-4DE8C27531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07F351F2-76D7-44E8-BCAC-AB11E258BE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9B382F-023B-457A-AED5-6238231823E0}"/>
              </a:ext>
            </a:extLst>
          </p:cNvPr>
          <p:cNvSpPr txBox="1"/>
          <p:nvPr/>
        </p:nvSpPr>
        <p:spPr>
          <a:xfrm>
            <a:off x="2905125" y="504686"/>
            <a:ext cx="7705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</a:rPr>
              <a:t>Диспетчеризація</a:t>
            </a:r>
            <a:r>
              <a:rPr lang="ru-RU" sz="2800" dirty="0">
                <a:solidFill>
                  <a:schemeClr val="bg1"/>
                </a:solidFill>
              </a:rPr>
              <a:t> та </a:t>
            </a:r>
            <a:r>
              <a:rPr lang="ru-RU" sz="2800" dirty="0" err="1">
                <a:solidFill>
                  <a:schemeClr val="bg1"/>
                </a:solidFill>
              </a:rPr>
              <a:t>цифровий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двійник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2465FD-1711-40B8-B9F5-69AA7B54E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97" y="2107952"/>
            <a:ext cx="3609566" cy="33937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FF48111-C7D3-49C7-9E3A-0B541204D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463" y="2107952"/>
            <a:ext cx="6838140" cy="308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85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782B1-DF10-4314-8EFB-1B3F4B416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D7A13C7-5576-4CFA-A5C1-14EA4808C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Графіка 3">
            <a:extLst>
              <a:ext uri="{FF2B5EF4-FFF2-40B4-BE49-F238E27FC236}">
                <a16:creationId xmlns:a16="http://schemas.microsoft.com/office/drawing/2014/main" id="{00E9B5C9-7CE3-404F-8E64-4F1ABF8E79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334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63597F-D380-4C27-AD6C-D4480AE6B6E0}"/>
              </a:ext>
            </a:extLst>
          </p:cNvPr>
          <p:cNvSpPr txBox="1"/>
          <p:nvPr/>
        </p:nvSpPr>
        <p:spPr>
          <a:xfrm>
            <a:off x="1473200" y="504686"/>
            <a:ext cx="607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chemeClr val="bg1">
                    <a:lumMod val="95000"/>
                  </a:schemeClr>
                </a:solidFill>
              </a:rPr>
              <a:t>Висновки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058FBB-9758-4A29-A0D1-A0C7FEAEAD7D}"/>
              </a:ext>
            </a:extLst>
          </p:cNvPr>
          <p:cNvSpPr txBox="1"/>
          <p:nvPr/>
        </p:nvSpPr>
        <p:spPr>
          <a:xfrm>
            <a:off x="736600" y="1224527"/>
            <a:ext cx="10430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Адаптація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промислових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рішень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Доведено </a:t>
            </a:r>
            <a:r>
              <a:rPr lang="ru-RU" dirty="0" err="1">
                <a:solidFill>
                  <a:schemeClr val="bg1"/>
                </a:solidFill>
              </a:rPr>
              <a:t>ефективність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застосування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шахтних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технологій</a:t>
            </a:r>
            <a:r>
              <a:rPr lang="ru-RU" dirty="0">
                <a:solidFill>
                  <a:schemeClr val="bg1"/>
                </a:solidFill>
              </a:rPr>
              <a:t> (ВЛД + </a:t>
            </a:r>
            <a:r>
              <a:rPr lang="ru-RU" dirty="0" err="1">
                <a:solidFill>
                  <a:schemeClr val="bg1"/>
                </a:solidFill>
              </a:rPr>
              <a:t>гнучкі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повітропроводи</a:t>
            </a:r>
            <a:r>
              <a:rPr lang="ru-RU" dirty="0">
                <a:solidFill>
                  <a:schemeClr val="bg1"/>
                </a:solidFill>
              </a:rPr>
              <a:t>) для </a:t>
            </a:r>
            <a:r>
              <a:rPr lang="ru-RU" dirty="0" err="1">
                <a:solidFill>
                  <a:schemeClr val="bg1"/>
                </a:solidFill>
              </a:rPr>
              <a:t>повної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ліквідації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застійних</a:t>
            </a:r>
            <a:r>
              <a:rPr lang="ru-RU" dirty="0">
                <a:solidFill>
                  <a:schemeClr val="bg1"/>
                </a:solidFill>
              </a:rPr>
              <a:t> зон </a:t>
            </a:r>
            <a:r>
              <a:rPr lang="en-US" dirty="0">
                <a:solidFill>
                  <a:schemeClr val="bg1"/>
                </a:solidFill>
              </a:rPr>
              <a:t>CO2 </a:t>
            </a:r>
            <a:r>
              <a:rPr lang="ru-RU" dirty="0">
                <a:solidFill>
                  <a:schemeClr val="bg1"/>
                </a:solidFill>
              </a:rPr>
              <a:t>в </a:t>
            </a:r>
            <a:r>
              <a:rPr lang="ru-RU" dirty="0" err="1">
                <a:solidFill>
                  <a:schemeClr val="bg1"/>
                </a:solidFill>
              </a:rPr>
              <a:t>найпростіших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укриттях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17831C-224C-44CB-B776-E1C0D8EBFB43}"/>
              </a:ext>
            </a:extLst>
          </p:cNvPr>
          <p:cNvSpPr txBox="1"/>
          <p:nvPr/>
        </p:nvSpPr>
        <p:spPr>
          <a:xfrm>
            <a:off x="736600" y="2382540"/>
            <a:ext cx="108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Інтелектуальне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керування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Розроблено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реалізовано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базі</a:t>
            </a:r>
            <a:r>
              <a:rPr lang="ru-RU" dirty="0">
                <a:solidFill>
                  <a:schemeClr val="bg1"/>
                </a:solidFill>
              </a:rPr>
              <a:t> ПЛК Siemens S7-1200 </a:t>
            </a:r>
            <a:r>
              <a:rPr lang="ru-RU" dirty="0" err="1">
                <a:solidFill>
                  <a:schemeClr val="bg1"/>
                </a:solidFill>
              </a:rPr>
              <a:t>математичну</a:t>
            </a:r>
            <a:r>
              <a:rPr lang="ru-RU" dirty="0">
                <a:solidFill>
                  <a:schemeClr val="bg1"/>
                </a:solidFill>
              </a:rPr>
              <a:t> модель </a:t>
            </a:r>
            <a:r>
              <a:rPr lang="ru-RU" dirty="0" err="1">
                <a:solidFill>
                  <a:schemeClr val="bg1"/>
                </a:solidFill>
              </a:rPr>
              <a:t>мультипараметричного</a:t>
            </a:r>
            <a:r>
              <a:rPr lang="ru-RU" dirty="0">
                <a:solidFill>
                  <a:schemeClr val="bg1"/>
                </a:solidFill>
              </a:rPr>
              <a:t> ПІД-</a:t>
            </a:r>
            <a:r>
              <a:rPr lang="ru-RU" dirty="0" err="1">
                <a:solidFill>
                  <a:schemeClr val="bg1"/>
                </a:solidFill>
              </a:rPr>
              <a:t>регулювання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функцією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акустичного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демпфування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70172F-96BC-4E34-A1F5-1F3D54B233D7}"/>
              </a:ext>
            </a:extLst>
          </p:cNvPr>
          <p:cNvSpPr txBox="1"/>
          <p:nvPr/>
        </p:nvSpPr>
        <p:spPr>
          <a:xfrm>
            <a:off x="736600" y="3503425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Інноваційна</a:t>
            </a:r>
            <a:r>
              <a:rPr lang="ru-RU" b="1" dirty="0">
                <a:solidFill>
                  <a:schemeClr val="bg1"/>
                </a:solidFill>
              </a:rPr>
              <a:t> превентивна </a:t>
            </a:r>
            <a:r>
              <a:rPr lang="ru-RU" b="1" dirty="0" err="1">
                <a:solidFill>
                  <a:schemeClr val="bg1"/>
                </a:solidFill>
              </a:rPr>
              <a:t>безпека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Вперше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впроваджено</a:t>
            </a:r>
            <a:r>
              <a:rPr lang="ru-RU" dirty="0">
                <a:solidFill>
                  <a:schemeClr val="bg1"/>
                </a:solidFill>
              </a:rPr>
              <a:t> алгоритм </a:t>
            </a:r>
            <a:r>
              <a:rPr lang="ru-RU" dirty="0" err="1">
                <a:solidFill>
                  <a:schemeClr val="bg1"/>
                </a:solidFill>
              </a:rPr>
              <a:t>попередньої</a:t>
            </a:r>
            <a:r>
              <a:rPr lang="ru-RU" dirty="0">
                <a:solidFill>
                  <a:schemeClr val="bg1"/>
                </a:solidFill>
              </a:rPr>
              <a:t> продувки </a:t>
            </a:r>
            <a:r>
              <a:rPr lang="ru-RU" dirty="0" err="1">
                <a:solidFill>
                  <a:schemeClr val="bg1"/>
                </a:solidFill>
              </a:rPr>
              <a:t>приміщення</a:t>
            </a:r>
            <a:r>
              <a:rPr lang="ru-RU" dirty="0">
                <a:solidFill>
                  <a:schemeClr val="bg1"/>
                </a:solidFill>
              </a:rPr>
              <a:t> за </a:t>
            </a:r>
            <a:r>
              <a:rPr lang="ru-RU" dirty="0" err="1">
                <a:solidFill>
                  <a:schemeClr val="bg1"/>
                </a:solidFill>
              </a:rPr>
              <a:t>рахунок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інтеграції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IoT-</a:t>
            </a:r>
            <a:r>
              <a:rPr lang="ru-RU" dirty="0">
                <a:solidFill>
                  <a:schemeClr val="bg1"/>
                </a:solidFill>
              </a:rPr>
              <a:t>шлюзу з </a:t>
            </a:r>
            <a:r>
              <a:rPr lang="ru-RU" dirty="0" err="1">
                <a:solidFill>
                  <a:schemeClr val="bg1"/>
                </a:solidFill>
              </a:rPr>
              <a:t>державним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API «</a:t>
            </a:r>
            <a:r>
              <a:rPr lang="ru-RU" dirty="0" err="1">
                <a:solidFill>
                  <a:schemeClr val="bg1"/>
                </a:solidFill>
              </a:rPr>
              <a:t>Повітряна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тривога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075266-984F-4D9C-B6C5-7C4E7CF5914B}"/>
              </a:ext>
            </a:extLst>
          </p:cNvPr>
          <p:cNvSpPr txBox="1"/>
          <p:nvPr/>
        </p:nvSpPr>
        <p:spPr>
          <a:xfrm>
            <a:off x="736600" y="4709210"/>
            <a:ext cx="10016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bg1"/>
                </a:solidFill>
              </a:rPr>
              <a:t>Перспективи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впровадження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Розроблена</a:t>
            </a:r>
            <a:r>
              <a:rPr lang="ru-RU" dirty="0">
                <a:solidFill>
                  <a:schemeClr val="bg1"/>
                </a:solidFill>
              </a:rPr>
              <a:t> система є </a:t>
            </a:r>
            <a:r>
              <a:rPr lang="ru-RU" dirty="0" err="1">
                <a:solidFill>
                  <a:schemeClr val="bg1"/>
                </a:solidFill>
              </a:rPr>
              <a:t>гнучким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масштабованим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інженерним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рішенням</a:t>
            </a:r>
            <a:r>
              <a:rPr lang="ru-RU" dirty="0">
                <a:solidFill>
                  <a:schemeClr val="bg1"/>
                </a:solidFill>
              </a:rPr>
              <a:t>, яке </a:t>
            </a:r>
            <a:r>
              <a:rPr lang="ru-RU" dirty="0" err="1">
                <a:solidFill>
                  <a:schemeClr val="bg1"/>
                </a:solidFill>
              </a:rPr>
              <a:t>повністю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готове</a:t>
            </a:r>
            <a:r>
              <a:rPr lang="ru-RU" dirty="0">
                <a:solidFill>
                  <a:schemeClr val="bg1"/>
                </a:solidFill>
              </a:rPr>
              <a:t> до </a:t>
            </a:r>
            <a:r>
              <a:rPr lang="ru-RU" dirty="0" err="1">
                <a:solidFill>
                  <a:schemeClr val="bg1"/>
                </a:solidFill>
              </a:rPr>
              <a:t>масового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розгортання</a:t>
            </a:r>
            <a:r>
              <a:rPr lang="ru-RU" dirty="0">
                <a:solidFill>
                  <a:schemeClr val="bg1"/>
                </a:solidFill>
              </a:rPr>
              <a:t> у </a:t>
            </a:r>
            <a:r>
              <a:rPr lang="ru-RU" dirty="0" err="1">
                <a:solidFill>
                  <a:schemeClr val="bg1"/>
                </a:solidFill>
              </a:rPr>
              <a:t>фонді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захисних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споруд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подальшої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інтеграції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системи</a:t>
            </a:r>
            <a:r>
              <a:rPr lang="ru-RU" dirty="0">
                <a:solidFill>
                  <a:schemeClr val="bg1"/>
                </a:solidFill>
              </a:rPr>
              <a:t> Smart </a:t>
            </a:r>
            <a:r>
              <a:rPr lang="ru-RU" dirty="0" err="1">
                <a:solidFill>
                  <a:schemeClr val="bg1"/>
                </a:solidFill>
              </a:rPr>
              <a:t>Cit</a:t>
            </a:r>
            <a:r>
              <a:rPr lang="en-US" dirty="0">
                <a:solidFill>
                  <a:schemeClr val="bg1"/>
                </a:solidFill>
              </a:rPr>
              <a:t>y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4155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200</Words>
  <Application>Microsoft Office PowerPoint</Application>
  <PresentationFormat>Широкий екран</PresentationFormat>
  <Paragraphs>25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Олександр Андрейчук</dc:creator>
  <cp:lastModifiedBy>_Slava212_YT салий</cp:lastModifiedBy>
  <cp:revision>10</cp:revision>
  <dcterms:created xsi:type="dcterms:W3CDTF">2026-06-15T15:29:44Z</dcterms:created>
  <dcterms:modified xsi:type="dcterms:W3CDTF">2026-06-17T15:19:28Z</dcterms:modified>
</cp:coreProperties>
</file>