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E3E4B-25E8-486C-A900-0783FD5F6D48}" type="datetimeFigureOut">
              <a:rPr lang="uk-UA" smtClean="0"/>
              <a:t>28.12.2025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73E98-2035-4DE4-8C78-89665C7FCF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1355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4BF-A298-4E40-99B1-43F9F9A9991E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95A7-DF62-4064-B0CF-5C9560EF5FF7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FA1-47EA-4368-8245-BB63BD03CE20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4F9-CE10-4CC7-A83A-DE235FFFFA80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18C-D658-4982-A485-B516432FDCE0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652-EBA3-4D66-B9E8-47B043935537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B3FA-1437-47FB-BCBF-1FA4BE0AD5A5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28CE-4983-44A4-A227-E6436E9499AB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F121-527C-41D0-8B35-5DDF42AC27B3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6F1C-8335-4E89-A01A-CBDA5C667461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A5FC-C94D-42A0-BE10-38419CA1DFE8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BB7FF3-2E40-42B3-B7F9-189D1FA3194C}" type="datetime1">
              <a:rPr lang="en-US" smtClean="0"/>
              <a:t>12/28/2025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92284-2CDD-4E85-488F-FB7A2EAAB9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400" dirty="0"/>
              <a:t>Інтелектуальна система детектування витоків у трубопроводах з використанням AWS </a:t>
            </a:r>
            <a:r>
              <a:rPr lang="uk-UA" sz="4400" dirty="0" err="1"/>
              <a:t>SageMaker</a:t>
            </a:r>
            <a:endParaRPr lang="uk-UA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99E32B-C62F-0BB9-434D-62240DAE89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uk-UA" dirty="0"/>
              <a:t>Назар </a:t>
            </a:r>
            <a:r>
              <a:rPr lang="uk-UA" dirty="0" err="1"/>
              <a:t>Титиш</a:t>
            </a:r>
            <a:endParaRPr lang="uk-UA" dirty="0"/>
          </a:p>
          <a:p>
            <a:pPr algn="r"/>
            <a:r>
              <a:rPr lang="uk-UA" dirty="0"/>
              <a:t>Група АКСм-2</a:t>
            </a:r>
            <a:r>
              <a:rPr lang="en-US" dirty="0"/>
              <a:t>4</a:t>
            </a:r>
            <a:r>
              <a:rPr lang="uk-UA" dirty="0"/>
              <a:t>-1</a:t>
            </a:r>
            <a:r>
              <a:rPr lang="en-US" dirty="0"/>
              <a:t> </a:t>
            </a:r>
            <a:endParaRPr lang="uk-UA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02458BE-7F2C-6557-033F-EBFC66582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2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E151F-1AEE-8E65-98C2-4557C1E05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Організація сховища даних на базі </a:t>
            </a:r>
            <a:r>
              <a:rPr lang="uk-UA" dirty="0" err="1"/>
              <a:t>Amazon</a:t>
            </a:r>
            <a:r>
              <a:rPr lang="uk-UA" dirty="0"/>
              <a:t> S3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EEB1F-8DCE-95D1-8AE0-54CB68549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10</a:t>
            </a:fld>
            <a:endParaRPr lang="en-US" sz="2000" dirty="0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5396169-94C0-F0D8-FF91-06382428D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484" y="988627"/>
            <a:ext cx="7244028" cy="473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79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399D5-F869-ECA0-A201-63AD4A1F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Активний екземпляр середовища розробки в </a:t>
            </a:r>
            <a:r>
              <a:rPr lang="uk-UA" dirty="0" err="1"/>
              <a:t>Amazon</a:t>
            </a:r>
            <a:r>
              <a:rPr lang="uk-UA" dirty="0"/>
              <a:t> </a:t>
            </a:r>
            <a:r>
              <a:rPr lang="uk-UA" dirty="0" err="1"/>
              <a:t>SageMaker</a:t>
            </a:r>
            <a:endParaRPr lang="uk-U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2D841-32BF-C5F2-6C56-CF05CBF3E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11</a:t>
            </a:fld>
            <a:endParaRPr lang="en-US" sz="2000" dirty="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D37CA77-9260-58B3-A02B-089BF53FC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503" y="234336"/>
            <a:ext cx="6119495" cy="2933065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6A3859F-027C-7D8E-6FB0-F3E384678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542" y="3163049"/>
            <a:ext cx="5566973" cy="35584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3E01CE-9BE7-CBA8-75C4-743E4F4D651D}"/>
              </a:ext>
            </a:extLst>
          </p:cNvPr>
          <p:cNvSpPr txBox="1"/>
          <p:nvPr/>
        </p:nvSpPr>
        <p:spPr>
          <a:xfrm>
            <a:off x="4122174" y="4180009"/>
            <a:ext cx="19738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Моніторингу активності розгорнутого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ендпоінта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сервісом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CloudWatch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44155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4F23-DC51-CEA6-A78C-352934B99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Розгорнутий </a:t>
            </a:r>
            <a:r>
              <a:rPr lang="en-US" dirty="0"/>
              <a:t>endpoint </a:t>
            </a:r>
            <a:r>
              <a:rPr lang="uk-UA" dirty="0"/>
              <a:t>моделі для використання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A017C7-3E67-918F-4061-A827E1B5C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12</a:t>
            </a:fld>
            <a:endParaRPr lang="en-US" sz="2000" dirty="0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C30F8F4-E902-037F-A830-B9CE16C8AF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6726" y="3992324"/>
            <a:ext cx="7315200" cy="2546588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1584D8C-3516-C1C8-3DC9-75E4B55EB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826" y="319087"/>
            <a:ext cx="7271858" cy="34906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7CA1CE-DF0C-B55A-2297-E55DC948DA34}"/>
              </a:ext>
            </a:extLst>
          </p:cNvPr>
          <p:cNvSpPr txBox="1"/>
          <p:nvPr/>
        </p:nvSpPr>
        <p:spPr>
          <a:xfrm>
            <a:off x="8718494" y="3068994"/>
            <a:ext cx="35226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Результат із застосуванням кешу при тестуванні діагностичного сигналу за наявності витоку 1 мм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8085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412DE-EE4F-FEDB-06B3-659C56F45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Мета роботи</a:t>
            </a:r>
            <a:br>
              <a:rPr lang="uk-UA" dirty="0"/>
            </a:br>
            <a:br>
              <a:rPr lang="uk-UA" dirty="0"/>
            </a:br>
            <a:br>
              <a:rPr lang="uk-UA" dirty="0"/>
            </a:br>
            <a:br>
              <a:rPr lang="uk-UA" dirty="0"/>
            </a:br>
            <a:r>
              <a:rPr lang="uk-UA" dirty="0"/>
              <a:t>Результат роботи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3543C-F0E0-A1E1-A0EE-C643C4287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вдосконалення алгоритму опрацювання діагностичних сигналів в акустичному методі детектування витоків з трубопроводів шляхом розроблення методу класифікації станів, стійкого до зміни параметрів експлуатації, та реалізація інтелектуальної системи на базі AWS </a:t>
            </a:r>
            <a:r>
              <a:rPr lang="uk-UA" dirty="0" err="1"/>
              <a:t>SageMaker</a:t>
            </a:r>
            <a:r>
              <a:rPr lang="uk-UA" dirty="0"/>
              <a:t>.</a:t>
            </a:r>
          </a:p>
          <a:p>
            <a:endParaRPr lang="uk-UA" dirty="0"/>
          </a:p>
          <a:p>
            <a:endParaRPr lang="uk-UA" dirty="0"/>
          </a:p>
          <a:p>
            <a:r>
              <a:rPr lang="uk-UA" dirty="0"/>
              <a:t>розроблення методу класифікації станів з використанням комбінованого </a:t>
            </a:r>
            <a:r>
              <a:rPr lang="uk-UA" dirty="0" err="1"/>
              <a:t>вектора</a:t>
            </a:r>
            <a:r>
              <a:rPr lang="uk-UA" dirty="0"/>
              <a:t> ознак та ансамблевої моделі </a:t>
            </a:r>
            <a:r>
              <a:rPr lang="uk-UA" dirty="0" err="1"/>
              <a:t>Random</a:t>
            </a:r>
            <a:r>
              <a:rPr lang="uk-UA" dirty="0"/>
              <a:t> </a:t>
            </a:r>
            <a:r>
              <a:rPr lang="uk-UA" dirty="0" err="1"/>
              <a:t>Forest</a:t>
            </a:r>
            <a:r>
              <a:rPr lang="uk-UA" dirty="0"/>
              <a:t>, а також архітектури системи збору, опрацювання та аналізу звукових сигналів, які використовуються при виявленні витоків з трубопроводів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FAE743-B27F-87AA-24B6-2FBACA1DC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4332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9F562-3F35-E3B7-7C52-8278CD8C5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завдання дослідження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AE173-2372-5EE8-35F5-C4D0B8F09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— </a:t>
            </a:r>
            <a:r>
              <a:rPr lang="uk-UA" b="1" dirty="0"/>
              <a:t>розроблення стійкого алгоритму формування ознак</a:t>
            </a:r>
            <a:r>
              <a:rPr lang="uk-UA" dirty="0"/>
              <a:t>: обґрунтувати та розробити вдосконалений метод формування </a:t>
            </a:r>
            <a:r>
              <a:rPr lang="uk-UA" dirty="0" err="1"/>
              <a:t>вектора</a:t>
            </a:r>
            <a:r>
              <a:rPr lang="uk-UA" dirty="0"/>
              <a:t> ознак, який має забезпечити стійність до змін робочих умов транспортування та змін параметрів тестового сигналу;</a:t>
            </a:r>
          </a:p>
          <a:p>
            <a:r>
              <a:rPr lang="uk-UA" dirty="0"/>
              <a:t>— </a:t>
            </a:r>
            <a:r>
              <a:rPr lang="uk-UA" b="1" dirty="0"/>
              <a:t>провести вибір та оптимізацію ML-моделі</a:t>
            </a:r>
            <a:r>
              <a:rPr lang="uk-UA" dirty="0"/>
              <a:t>: здійснити вибір оптимальної архітектури класифікатора, здатної до ефективного узагальнення на нових, раніше невідомих даних. Це включає порівняльний аналіз лінійних, нелінійних та ансамблевих методів (</a:t>
            </a:r>
            <a:r>
              <a:rPr lang="uk-UA" dirty="0" err="1"/>
              <a:t>Random</a:t>
            </a:r>
            <a:r>
              <a:rPr lang="uk-UA" dirty="0"/>
              <a:t> </a:t>
            </a:r>
            <a:r>
              <a:rPr lang="uk-UA" dirty="0" err="1"/>
              <a:t>Forest</a:t>
            </a:r>
            <a:r>
              <a:rPr lang="uk-UA" dirty="0"/>
              <a:t>);</a:t>
            </a:r>
          </a:p>
          <a:p>
            <a:r>
              <a:rPr lang="uk-UA" dirty="0"/>
              <a:t>— </a:t>
            </a:r>
            <a:r>
              <a:rPr lang="uk-UA" b="1" dirty="0"/>
              <a:t>спроєктувати архітектуру на базі AWS</a:t>
            </a:r>
            <a:r>
              <a:rPr lang="uk-UA" dirty="0"/>
              <a:t>: розробити масштабовану, надійну та безпечну архітектуру з використанням сервісів AWS </a:t>
            </a:r>
            <a:r>
              <a:rPr lang="uk-UA" dirty="0" err="1"/>
              <a:t>Cloud</a:t>
            </a:r>
            <a:r>
              <a:rPr lang="uk-UA" dirty="0"/>
              <a:t>. Архітектура має передбачати використання </a:t>
            </a:r>
            <a:r>
              <a:rPr lang="uk-UA" dirty="0" err="1"/>
              <a:t>Amazon</a:t>
            </a:r>
            <a:r>
              <a:rPr lang="uk-UA" dirty="0"/>
              <a:t> S3 для зберігання діагностичних </a:t>
            </a:r>
            <a:r>
              <a:rPr lang="uk-UA" dirty="0" err="1"/>
              <a:t>wav</a:t>
            </a:r>
            <a:r>
              <a:rPr lang="uk-UA" dirty="0"/>
              <a:t>-файлів, </a:t>
            </a:r>
            <a:r>
              <a:rPr lang="uk-UA" dirty="0" err="1"/>
              <a:t>Amazon</a:t>
            </a:r>
            <a:r>
              <a:rPr lang="uk-UA" dirty="0"/>
              <a:t> </a:t>
            </a:r>
            <a:r>
              <a:rPr lang="uk-UA" dirty="0" err="1"/>
              <a:t>SageMaker</a:t>
            </a:r>
            <a:r>
              <a:rPr lang="uk-UA" dirty="0"/>
              <a:t> для тренування, розгортання і використання моделей ML;</a:t>
            </a:r>
          </a:p>
          <a:p>
            <a:r>
              <a:rPr lang="uk-UA" dirty="0"/>
              <a:t>— </a:t>
            </a:r>
            <a:r>
              <a:rPr lang="uk-UA" b="1" dirty="0"/>
              <a:t>реалізувати програмні та алгоритмічні компоненти системи </a:t>
            </a:r>
            <a:r>
              <a:rPr lang="uk-UA" dirty="0"/>
              <a:t>та провести дослідження, включаючи тестування на незалежній вибірці даних, щоб підтвердити стійкість класифікатора до зміни робочого тиску та характеристик тестового сигналу.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888364-67E8-B147-5B25-F7A5A27E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463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2FB32-9D0F-C066-55FC-EB2FC0F13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Приклад використання тестового сигналу у формі коду </a:t>
            </a:r>
            <a:r>
              <a:rPr lang="uk-UA" dirty="0" err="1"/>
              <a:t>Баркера</a:t>
            </a:r>
            <a:r>
              <a:rPr lang="uk-UA" dirty="0"/>
              <a:t> в алгоритмі виявлення стану трубопроводу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B2BDE0-D298-529C-8E5E-87802B0D3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4</a:t>
            </a:fld>
            <a:endParaRPr lang="en-US" sz="2000" dirty="0"/>
          </a:p>
        </p:txBody>
      </p:sp>
      <p:pic>
        <p:nvPicPr>
          <p:cNvPr id="6" name="Picture 5" descr="A graph with a blue line&#10;&#10;AI-generated content may be incorrect.">
            <a:extLst>
              <a:ext uri="{FF2B5EF4-FFF2-40B4-BE49-F238E27FC236}">
                <a16:creationId xmlns:a16="http://schemas.microsoft.com/office/drawing/2014/main" id="{C22BB1BD-48D0-2E07-E241-B86F2C6A3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987" y="323334"/>
            <a:ext cx="6119495" cy="206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6D8BB4-E40A-3EEB-E42B-9AFC37B0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645" y="2497197"/>
            <a:ext cx="6119495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 graph with a line graph and a line graph&#10;&#10;AI-generated content may be incorrect.">
            <a:extLst>
              <a:ext uri="{FF2B5EF4-FFF2-40B4-BE49-F238E27FC236}">
                <a16:creationId xmlns:a16="http://schemas.microsoft.com/office/drawing/2014/main" id="{8FAFC8E0-2C15-CEBC-3676-5B53A8FD96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987" y="4700270"/>
            <a:ext cx="6119495" cy="2021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770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BF8C7-FFC0-470A-2B5C-9CDE3A026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Приклад використання тестового сигналу у формі коду </a:t>
            </a:r>
            <a:r>
              <a:rPr lang="uk-UA" dirty="0" err="1"/>
              <a:t>Баркера</a:t>
            </a:r>
            <a:r>
              <a:rPr lang="uk-UA" dirty="0"/>
              <a:t> в алгоритмі виявлення стану трубопроводу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E7036-AD55-8E3B-8900-39E6F9E3C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5</a:t>
            </a:fld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17AFC-F744-ACC8-8FC5-A579ECC9D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55" y="189629"/>
            <a:ext cx="6119495" cy="205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A2BB3C-378E-45B3-378A-5401B4CBA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55" y="2397315"/>
            <a:ext cx="6119495" cy="2054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0174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6FC6-0D11-6A0C-BEBC-3E7AA7D67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Функціональна схема інформаційних потоків програмного модуля навчання моделей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1477A-66B0-CE63-FBA8-87F6F35BA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6</a:t>
            </a:fld>
            <a:endParaRPr lang="en-US" sz="2000" dirty="0"/>
          </a:p>
        </p:txBody>
      </p:sp>
      <p:pic>
        <p:nvPicPr>
          <p:cNvPr id="5" name="Picture 4" descr="A diagram of a train&#10;&#10;AI-generated content may be incorrect.">
            <a:extLst>
              <a:ext uri="{FF2B5EF4-FFF2-40B4-BE49-F238E27FC236}">
                <a16:creationId xmlns:a16="http://schemas.microsoft.com/office/drawing/2014/main" id="{CA497061-1FAB-E23F-D9CA-14CDCB0EB6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461" y="884820"/>
            <a:ext cx="6623730" cy="505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8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0989D-0D7F-6237-3E39-8FD03AC5C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Тестування моделей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C6B653-9E87-A030-03E5-5D00B1274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7</a:t>
            </a:fld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293BDF-8292-2D9E-ACBD-E37CD6FAA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508" y="543346"/>
            <a:ext cx="8249754" cy="576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52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13C2-8EEE-CCB1-05A3-70144D7CF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Матриці плутанини на тестовому наборі для: а) </a:t>
            </a:r>
            <a:r>
              <a:rPr lang="uk-UA" b="1" dirty="0" err="1"/>
              <a:t>RandomForest</a:t>
            </a:r>
            <a:r>
              <a:rPr lang="uk-UA" b="1" dirty="0"/>
              <a:t>; б)</a:t>
            </a:r>
            <a:r>
              <a:rPr lang="uk-UA" dirty="0"/>
              <a:t> </a:t>
            </a:r>
            <a:r>
              <a:rPr lang="uk-UA" b="1" dirty="0"/>
              <a:t>MLP </a:t>
            </a:r>
            <a:endParaRPr lang="uk-U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F9B82-EE94-1E3D-1D3C-7A80D90FB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8</a:t>
            </a:fld>
            <a:endParaRPr lang="en-US" sz="2000" dirty="0"/>
          </a:p>
        </p:txBody>
      </p:sp>
      <p:pic>
        <p:nvPicPr>
          <p:cNvPr id="5" name="Picture 4" descr="A close-up of a chart&#10;&#10;AI-generated content may be incorrect.">
            <a:extLst>
              <a:ext uri="{FF2B5EF4-FFF2-40B4-BE49-F238E27FC236}">
                <a16:creationId xmlns:a16="http://schemas.microsoft.com/office/drawing/2014/main" id="{249ED480-FB93-F9BC-3C27-32C87E6C8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520" y="3181544"/>
            <a:ext cx="7863989" cy="31748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857EF0-F95D-3E55-2199-FCBFD2C1D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520" y="334260"/>
            <a:ext cx="8045346" cy="248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46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9FE7E-5D80-847B-A7A2-5724016EB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Структура інтелектуальної системи детектування витоків на основі хмарних сервісів </a:t>
            </a:r>
            <a:r>
              <a:rPr lang="en-US" dirty="0"/>
              <a:t>AWS</a:t>
            </a:r>
            <a:endParaRPr lang="uk-U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285BC-6026-F689-BB66-18E1C1EA7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2000" smtClean="0"/>
              <a:pPr/>
              <a:t>9</a:t>
            </a:fld>
            <a:endParaRPr lang="en-US" sz="2000" dirty="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BA40318-51FB-EBBF-4E77-C75E093153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192" y="1123837"/>
            <a:ext cx="7733683" cy="4601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14306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{7E8E5CFB-1616-43EA-8411-430BFD73A118}TF5b254a55-10e1-4643-bbf8-937ce7de93d837560ef0-0dc0b25a196e</Template>
  <TotalTime>91</TotalTime>
  <Words>346</Words>
  <Application>Microsoft Office PowerPoint</Application>
  <PresentationFormat>Widescreen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Corbel</vt:lpstr>
      <vt:lpstr>Times New Roman</vt:lpstr>
      <vt:lpstr>Wingdings 2</vt:lpstr>
      <vt:lpstr>Frame</vt:lpstr>
      <vt:lpstr>Інтелектуальна система детектування витоків у трубопроводах з використанням AWS SageMaker</vt:lpstr>
      <vt:lpstr>Мета роботи    Результат роботи</vt:lpstr>
      <vt:lpstr>Основні завдання дослідження</vt:lpstr>
      <vt:lpstr>Приклад використання тестового сигналу у формі коду Баркера в алгоритмі виявлення стану трубопроводу</vt:lpstr>
      <vt:lpstr>Приклад використання тестового сигналу у формі коду Баркера в алгоритмі виявлення стану трубопроводу</vt:lpstr>
      <vt:lpstr>Функціональна схема інформаційних потоків програмного модуля навчання моделей</vt:lpstr>
      <vt:lpstr>Тестування моделей</vt:lpstr>
      <vt:lpstr>Матриці плутанини на тестовому наборі для: а) RandomForest; б) MLP </vt:lpstr>
      <vt:lpstr>Структура інтелектуальної системи детектування витоків на основі хмарних сервісів AWS</vt:lpstr>
      <vt:lpstr>Організація сховища даних на базі Amazon S3</vt:lpstr>
      <vt:lpstr>Активний екземпляр середовища розробки в Amazon SageMaker</vt:lpstr>
      <vt:lpstr>Розгорнутий endpoint моделі для використання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Lidiia Shtaier</dc:creator>
  <cp:lastModifiedBy>Lidiia Shtaier</cp:lastModifiedBy>
  <cp:revision>6</cp:revision>
  <dcterms:created xsi:type="dcterms:W3CDTF">2025-12-28T13:52:45Z</dcterms:created>
  <dcterms:modified xsi:type="dcterms:W3CDTF">2025-12-28T15:24:06Z</dcterms:modified>
</cp:coreProperties>
</file>