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nys\Desktop\&#1057;&#1090;&#1072;&#1090;&#1090;&#1103;%20&#8470;2\&#1055;&#1110;&#1089;&#1082;&#1080;\&#1057;&#1083;&#1072;&#1074;&#1091;&#1090;&#1072;%20&#1043;&#1040;&#1056;&#1040;&#1053;&#1058;+&#1041;&#1059;&#104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nys\Desktop\&#1057;&#1090;&#1072;&#1090;&#1090;&#1103;%20&#8470;2\&#1053;&#1086;&#1074;&#1080;&#1081;%20&#1051;&#1080;&#1089;&#1090;%20Microsoft%20Exc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nys\Desktop\&#1057;&#1090;&#1072;&#1090;&#1090;&#1103;%20&#8470;2\&#1053;&#1086;&#1074;&#1080;&#1081;%20&#1051;&#1080;&#1089;&#1090;%20Microsoft%20Exce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nys\Desktop\&#1057;&#1090;&#1072;&#1090;&#1090;&#1103;%20&#8470;2\&#1053;&#1086;&#1074;&#1080;&#1081;%20&#1051;&#1080;&#1089;&#1090;%20Microsoft%20Exce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nys\Desktop\&#1057;&#1090;&#1072;&#1090;&#1090;&#1103;%20&#8470;3\&#1065;&#1077;&#1073;&#1110;&#1085;&#1100;\&#1043;&#1088;&#1072;&#1085;&#1110;&#1090;%20&#1058;&#1077;&#1093;&#1085;&#1086;&#1073;&#1091;&#1076;%2009.12.24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031951734038288"/>
          <c:y val="3.5469555213808804E-2"/>
          <c:w val="0.74241214481776119"/>
          <c:h val="0.75636147869198844"/>
        </c:manualLayout>
      </c:layout>
      <c:lineChart>
        <c:grouping val="standard"/>
        <c:varyColors val="0"/>
        <c:ser>
          <c:idx val="0"/>
          <c:order val="0"/>
          <c:tx>
            <c:v>Нижня рекомендована межа</c:v>
          </c:tx>
          <c:spPr>
            <a:ln w="28575" cap="rnd" cmpd="sng">
              <a:solidFill>
                <a:schemeClr val="accent6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(Пісок!$B$15,Пісок!$B$14,Пісок!$B$13,Пісок!$B$12,Пісок!$B$11,Пісок!$B$8)</c:f>
              <c:numCache>
                <c:formatCode>General</c:formatCode>
                <c:ptCount val="6"/>
                <c:pt idx="0">
                  <c:v>0.16</c:v>
                </c:pt>
                <c:pt idx="1">
                  <c:v>0.315</c:v>
                </c:pt>
                <c:pt idx="2">
                  <c:v>0.63</c:v>
                </c:pt>
                <c:pt idx="3">
                  <c:v>1.25</c:v>
                </c:pt>
                <c:pt idx="4">
                  <c:v>2.5</c:v>
                </c:pt>
                <c:pt idx="5">
                  <c:v>5</c:v>
                </c:pt>
              </c:numCache>
            </c:numRef>
          </c:cat>
          <c:val>
            <c:numRef>
              <c:f>(Пісок!$C$34,Пісок!$C$33,Пісок!$C$32,Пісок!$C$31,Пісок!$C$30,Пісок!$C$29)</c:f>
              <c:numCache>
                <c:formatCode>General</c:formatCode>
                <c:ptCount val="6"/>
                <c:pt idx="0">
                  <c:v>90</c:v>
                </c:pt>
                <c:pt idx="1">
                  <c:v>72</c:v>
                </c:pt>
                <c:pt idx="2">
                  <c:v>35</c:v>
                </c:pt>
                <c:pt idx="3">
                  <c:v>15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078-47EE-98F6-42196FE46C7C}"/>
            </c:ext>
          </c:extLst>
        </c:ser>
        <c:ser>
          <c:idx val="1"/>
          <c:order val="1"/>
          <c:tx>
            <c:v>Нижня допустима межа</c:v>
          </c:tx>
          <c:spPr>
            <a:ln w="28575" cap="rnd">
              <a:solidFill>
                <a:schemeClr val="accent5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(Пісок!$B$15,Пісок!$B$14,Пісок!$B$13,Пісок!$B$12,Пісок!$B$11,Пісок!$B$8)</c:f>
              <c:numCache>
                <c:formatCode>General</c:formatCode>
                <c:ptCount val="6"/>
                <c:pt idx="0">
                  <c:v>0.16</c:v>
                </c:pt>
                <c:pt idx="1">
                  <c:v>0.315</c:v>
                </c:pt>
                <c:pt idx="2">
                  <c:v>0.63</c:v>
                </c:pt>
                <c:pt idx="3">
                  <c:v>1.25</c:v>
                </c:pt>
                <c:pt idx="4">
                  <c:v>2.5</c:v>
                </c:pt>
                <c:pt idx="5">
                  <c:v>5</c:v>
                </c:pt>
              </c:numCache>
            </c:numRef>
          </c:cat>
          <c:val>
            <c:numRef>
              <c:f>(Пісок!$B$34,Пісок!$B$33,Пісок!$B$32,Пісок!$B$31,Пісок!$B$30,Пісок!$B$29)</c:f>
              <c:numCache>
                <c:formatCode>General</c:formatCode>
                <c:ptCount val="6"/>
                <c:pt idx="0">
                  <c:v>90</c:v>
                </c:pt>
                <c:pt idx="1">
                  <c:v>40</c:v>
                </c:pt>
                <c:pt idx="2">
                  <c:v>20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078-47EE-98F6-42196FE46C7C}"/>
            </c:ext>
          </c:extLst>
        </c:ser>
        <c:ser>
          <c:idx val="3"/>
          <c:order val="2"/>
          <c:tx>
            <c:v>Верхня рекомендована межа</c:v>
          </c:tx>
          <c:spPr>
            <a:ln w="28575" cap="rnd" cmpd="sng">
              <a:solidFill>
                <a:schemeClr val="accent6">
                  <a:lumMod val="60000"/>
                </a:schemeClr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(Пісок!$D$34,Пісок!$D$33,Пісок!$D$32,Пісок!$D$31,Пісок!$D$30,Пісок!$D$29)</c:f>
              <c:numCache>
                <c:formatCode>General</c:formatCode>
                <c:ptCount val="6"/>
                <c:pt idx="0">
                  <c:v>90</c:v>
                </c:pt>
                <c:pt idx="1">
                  <c:v>72</c:v>
                </c:pt>
                <c:pt idx="2">
                  <c:v>58</c:v>
                </c:pt>
                <c:pt idx="3">
                  <c:v>30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078-47EE-98F6-42196FE46C7C}"/>
            </c:ext>
          </c:extLst>
        </c:ser>
        <c:ser>
          <c:idx val="4"/>
          <c:order val="3"/>
          <c:tx>
            <c:v>Верхня допустима межа</c:v>
          </c:tx>
          <c:spPr>
            <a:ln w="28575" cap="rnd" cmpd="sng">
              <a:solidFill>
                <a:schemeClr val="accent5">
                  <a:lumMod val="60000"/>
                </a:schemeClr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(Пісок!$E$34,Пісок!$E$33,Пісок!$E$32,Пісок!$E$31,Пісок!$E$30,Пісок!$E$29)</c:f>
              <c:numCache>
                <c:formatCode>General</c:formatCode>
                <c:ptCount val="6"/>
                <c:pt idx="0">
                  <c:v>100</c:v>
                </c:pt>
                <c:pt idx="1">
                  <c:v>90</c:v>
                </c:pt>
                <c:pt idx="2">
                  <c:v>70</c:v>
                </c:pt>
                <c:pt idx="3">
                  <c:v>45</c:v>
                </c:pt>
                <c:pt idx="4">
                  <c:v>20</c:v>
                </c:pt>
                <c:pt idx="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078-47EE-98F6-42196FE46C7C}"/>
            </c:ext>
          </c:extLst>
        </c:ser>
        <c:ser>
          <c:idx val="2"/>
          <c:order val="4"/>
          <c:tx>
            <c:v>Крива розсіву піску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(Пісок!$B$15,Пісок!$B$14,Пісок!$B$13,Пісок!$B$12,Пісок!$B$11,Пісок!$B$8)</c:f>
              <c:numCache>
                <c:formatCode>General</c:formatCode>
                <c:ptCount val="6"/>
                <c:pt idx="0">
                  <c:v>0.16</c:v>
                </c:pt>
                <c:pt idx="1">
                  <c:v>0.315</c:v>
                </c:pt>
                <c:pt idx="2">
                  <c:v>0.63</c:v>
                </c:pt>
                <c:pt idx="3">
                  <c:v>1.25</c:v>
                </c:pt>
                <c:pt idx="4">
                  <c:v>2.5</c:v>
                </c:pt>
                <c:pt idx="5">
                  <c:v>5</c:v>
                </c:pt>
              </c:numCache>
            </c:numRef>
          </c:cat>
          <c:val>
            <c:numRef>
              <c:f>(Пісок!$E$15,Пісок!$E$14,Пісок!$E$13,Пісок!$E$12,Пісок!$E$11,Пісок!$C$29)</c:f>
              <c:numCache>
                <c:formatCode>General</c:formatCode>
                <c:ptCount val="6"/>
                <c:pt idx="0">
                  <c:v>93.9</c:v>
                </c:pt>
                <c:pt idx="1">
                  <c:v>40.4</c:v>
                </c:pt>
                <c:pt idx="2">
                  <c:v>9.7000000000000011</c:v>
                </c:pt>
                <c:pt idx="3">
                  <c:v>0.79999999999999993</c:v>
                </c:pt>
                <c:pt idx="4">
                  <c:v>0.1</c:v>
                </c:pt>
                <c:pt idx="5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078-47EE-98F6-42196FE46C7C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866436992"/>
        <c:axId val="1866431008"/>
      </c:lineChart>
      <c:catAx>
        <c:axId val="1866436992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D</a:t>
                </a:r>
                <a:r>
                  <a:rPr lang="uk-UA"/>
                  <a:t>, мм</a:t>
                </a:r>
              </a:p>
            </c:rich>
          </c:tx>
          <c:layout>
            <c:manualLayout>
              <c:xMode val="edge"/>
              <c:yMode val="edge"/>
              <c:x val="0.8829905190070102"/>
              <c:y val="0.79730710668211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uk-UA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1866431008"/>
        <c:crosses val="max"/>
        <c:auto val="1"/>
        <c:lblAlgn val="ctr"/>
        <c:lblOffset val="50"/>
        <c:tickMarkSkip val="1"/>
        <c:noMultiLvlLbl val="0"/>
      </c:catAx>
      <c:valAx>
        <c:axId val="1866431008"/>
        <c:scaling>
          <c:orientation val="maxMin"/>
          <c:max val="100"/>
        </c:scaling>
        <c:delete val="0"/>
        <c:axPos val="l"/>
        <c:majorGridlines>
          <c:spPr>
            <a:ln w="9525" cap="flat" cmpd="sng" algn="ctr">
              <a:solidFill>
                <a:sysClr val="windowText" lastClr="00000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uk-UA"/>
                  <a:t>Повні залишки Аі , 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uk-U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1866436992"/>
        <c:crosses val="autoZero"/>
        <c:crossBetween val="between"/>
        <c:majorUnit val="10"/>
        <c:minorUnit val="1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</c:legendEntry>
      <c:layout>
        <c:manualLayout>
          <c:xMode val="edge"/>
          <c:yMode val="edge"/>
          <c:x val="0.12634902436133491"/>
          <c:y val="0.84547102557455101"/>
          <c:w val="0.74994724616657227"/>
          <c:h val="0.125120253556767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uk-UA"/>
        </a:p>
      </c:txPr>
    </c:legend>
    <c:plotVisOnly val="1"/>
    <c:dispBlanksAs val="zero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>
        <a:lumMod val="85000"/>
      </a:schemeClr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/>
              <a:t>7 доба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uk-UA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Лист1!$J$10:$J$11</c:f>
              <c:strCache>
                <c:ptCount val="2"/>
                <c:pt idx="0">
                  <c:v>7 доба</c:v>
                </c:pt>
                <c:pt idx="1">
                  <c:v>Сер.знач / % від класової міцності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85000"/>
                    <a:satMod val="130000"/>
                  </a:schemeClr>
                </a:gs>
                <a:gs pos="34000">
                  <a:schemeClr val="accent2">
                    <a:shade val="87000"/>
                    <a:satMod val="125000"/>
                  </a:schemeClr>
                </a:gs>
                <a:gs pos="70000">
                  <a:schemeClr val="accent2">
                    <a:tint val="100000"/>
                    <a:shade val="90000"/>
                    <a:satMod val="130000"/>
                  </a:schemeClr>
                </a:gs>
                <a:gs pos="100000">
                  <a:schemeClr val="accent2">
                    <a:tint val="100000"/>
                    <a:shade val="100000"/>
                    <a:satMod val="11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9800000"/>
              </a:lightRig>
            </a:scene3d>
            <a:sp3d prstMaterial="flat">
              <a:bevelT w="25400" h="3175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Лист1!$G$12:$I$15</c:f>
              <c:multiLvlStrCache>
                <c:ptCount val="4"/>
                <c:lvl>
                  <c:pt idx="0">
                    <c:v>44,32/43,98</c:v>
                  </c:pt>
                  <c:pt idx="1">
                    <c:v>41,99/42,15</c:v>
                  </c:pt>
                  <c:pt idx="2">
                    <c:v>43,44/44,6</c:v>
                  </c:pt>
                  <c:pt idx="3">
                    <c:v>43,75/44,91</c:v>
                  </c:pt>
                </c:lvl>
                <c:lvl>
                  <c:pt idx="0">
                    <c:v>2390/ 2394</c:v>
                  </c:pt>
                  <c:pt idx="1">
                    <c:v>2413/ 2418</c:v>
                  </c:pt>
                  <c:pt idx="2">
                    <c:v>2396/ 2394</c:v>
                  </c:pt>
                  <c:pt idx="3">
                    <c:v>2387/ 2395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</c:lvl>
              </c:multiLvlStrCache>
            </c:multiLvlStrRef>
          </c:cat>
          <c:val>
            <c:numRef>
              <c:f>Лист1!$J$12:$J$15</c:f>
              <c:numCache>
                <c:formatCode>General</c:formatCode>
                <c:ptCount val="4"/>
                <c:pt idx="0">
                  <c:v>44.15</c:v>
                </c:pt>
                <c:pt idx="1">
                  <c:v>42.07</c:v>
                </c:pt>
                <c:pt idx="2">
                  <c:v>44.02</c:v>
                </c:pt>
                <c:pt idx="3">
                  <c:v>44.33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16-438B-B650-AB2510702BC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19363904"/>
        <c:axId val="419364232"/>
      </c:barChart>
      <c:catAx>
        <c:axId val="419363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uk-UA"/>
                  <a:t>Номер складу та маса зразків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uk-U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419364232"/>
        <c:crosses val="autoZero"/>
        <c:auto val="1"/>
        <c:lblAlgn val="ctr"/>
        <c:lblOffset val="100"/>
        <c:noMultiLvlLbl val="0"/>
      </c:catAx>
      <c:valAx>
        <c:axId val="419364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uk-UA"/>
                  <a:t>Міцність, МПа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uk-U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419363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/>
              <a:t>28 доба 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uk-UA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Лист1!$I$21:$I$22</c:f>
              <c:strCache>
                <c:ptCount val="2"/>
                <c:pt idx="0">
                  <c:v>28 доба </c:v>
                </c:pt>
                <c:pt idx="1">
                  <c:v>Сер.знач / % від класової міцності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5000"/>
                    <a:satMod val="130000"/>
                  </a:schemeClr>
                </a:gs>
                <a:gs pos="34000">
                  <a:schemeClr val="accent1">
                    <a:shade val="87000"/>
                    <a:satMod val="125000"/>
                  </a:schemeClr>
                </a:gs>
                <a:gs pos="70000">
                  <a:schemeClr val="accent1">
                    <a:tint val="100000"/>
                    <a:shade val="90000"/>
                    <a:satMod val="130000"/>
                  </a:schemeClr>
                </a:gs>
                <a:gs pos="100000">
                  <a:schemeClr val="accent1">
                    <a:tint val="100000"/>
                    <a:shade val="100000"/>
                    <a:satMod val="11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9800000"/>
              </a:lightRig>
            </a:scene3d>
            <a:sp3d prstMaterial="flat">
              <a:bevelT w="25400" h="3175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Лист1!$F$23:$H$26</c:f>
              <c:multiLvlStrCache>
                <c:ptCount val="4"/>
                <c:lvl>
                  <c:pt idx="0">
                    <c:v>54,13/53,68</c:v>
                  </c:pt>
                  <c:pt idx="1">
                    <c:v>54,94/53,10</c:v>
                  </c:pt>
                  <c:pt idx="2">
                    <c:v>54,18/54,78</c:v>
                  </c:pt>
                  <c:pt idx="3">
                    <c:v>57,27/56,88</c:v>
                  </c:pt>
                </c:lvl>
                <c:lvl>
                  <c:pt idx="0">
                    <c:v>2398/ 2392</c:v>
                  </c:pt>
                  <c:pt idx="1">
                    <c:v>2400/ 2419</c:v>
                  </c:pt>
                  <c:pt idx="2">
                    <c:v>2401/ 2388</c:v>
                  </c:pt>
                  <c:pt idx="3">
                    <c:v>2392/ 2410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</c:lvl>
              </c:multiLvlStrCache>
            </c:multiLvlStrRef>
          </c:cat>
          <c:val>
            <c:numRef>
              <c:f>Лист1!$I$23:$I$26</c:f>
              <c:numCache>
                <c:formatCode>General</c:formatCode>
                <c:ptCount val="4"/>
                <c:pt idx="0">
                  <c:v>53.91</c:v>
                </c:pt>
                <c:pt idx="1">
                  <c:v>54.02</c:v>
                </c:pt>
                <c:pt idx="2">
                  <c:v>54.48</c:v>
                </c:pt>
                <c:pt idx="3">
                  <c:v>57.07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9D-4583-A7E6-6AC56F8FC6B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24630328"/>
        <c:axId val="524634592"/>
      </c:barChart>
      <c:catAx>
        <c:axId val="524630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uk-UA"/>
                  <a:t>Номер складу та маса зразків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uk-U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524634592"/>
        <c:crosses val="autoZero"/>
        <c:auto val="1"/>
        <c:lblAlgn val="ctr"/>
        <c:lblOffset val="100"/>
        <c:noMultiLvlLbl val="0"/>
      </c:catAx>
      <c:valAx>
        <c:axId val="52463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uk-UA"/>
                  <a:t>Міцність,МПА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uk-U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524630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uk-UA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/>
              <a:t>56 доба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uk-UA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Лист1!$H$32:$H$33</c:f>
              <c:strCache>
                <c:ptCount val="2"/>
                <c:pt idx="0">
                  <c:v>56 доба</c:v>
                </c:pt>
                <c:pt idx="1">
                  <c:v>Сер.знач / % від класової міцності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9800000"/>
              </a:lightRig>
            </a:scene3d>
            <a:sp3d prstMaterial="flat">
              <a:bevelT w="25400" h="3175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Лист1!$E$34:$G$37</c:f>
              <c:multiLvlStrCache>
                <c:ptCount val="4"/>
                <c:lvl>
                  <c:pt idx="0">
                    <c:v>57,81/59,34</c:v>
                  </c:pt>
                  <c:pt idx="1">
                    <c:v>57,77/58,03</c:v>
                  </c:pt>
                  <c:pt idx="2">
                    <c:v>58,58/59,3</c:v>
                  </c:pt>
                  <c:pt idx="3">
                    <c:v>61,33/59,75</c:v>
                  </c:pt>
                </c:lvl>
                <c:lvl>
                  <c:pt idx="0">
                    <c:v>2387/ 2381</c:v>
                  </c:pt>
                  <c:pt idx="1">
                    <c:v>2399/ 2407</c:v>
                  </c:pt>
                  <c:pt idx="2">
                    <c:v>2400/ 2405</c:v>
                  </c:pt>
                  <c:pt idx="3">
                    <c:v>2397/ 2394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</c:lvl>
              </c:multiLvlStrCache>
            </c:multiLvlStrRef>
          </c:cat>
          <c:val>
            <c:numRef>
              <c:f>Лист1!$H$34:$H$37</c:f>
              <c:numCache>
                <c:formatCode>General</c:formatCode>
                <c:ptCount val="4"/>
                <c:pt idx="0">
                  <c:v>58.57</c:v>
                </c:pt>
                <c:pt idx="1">
                  <c:v>57.9</c:v>
                </c:pt>
                <c:pt idx="2">
                  <c:v>58.94</c:v>
                </c:pt>
                <c:pt idx="3">
                  <c:v>60.54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D3-4302-9FC7-E79ED2A4C6D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27200840"/>
        <c:axId val="527201168"/>
      </c:barChart>
      <c:catAx>
        <c:axId val="5272008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uk-UA"/>
                  <a:t>Номер складу та маса зразків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uk-U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527201168"/>
        <c:crosses val="autoZero"/>
        <c:auto val="1"/>
        <c:lblAlgn val="ctr"/>
        <c:lblOffset val="100"/>
        <c:noMultiLvlLbl val="0"/>
      </c:catAx>
      <c:valAx>
        <c:axId val="527201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uk-UA"/>
                  <a:t>Міцність, МПа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uk-U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527200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uk-UA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4827480506542527E-2"/>
          <c:y val="5.9502564857009416E-2"/>
          <c:w val="0.85573213019905359"/>
          <c:h val="0.72346530841703505"/>
        </c:manualLayout>
      </c:layout>
      <c:lineChart>
        <c:grouping val="standard"/>
        <c:varyColors val="0"/>
        <c:ser>
          <c:idx val="0"/>
          <c:order val="0"/>
          <c:tx>
            <c:v>Верхня межа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(Щебінь!$B$21,Щебінь!$C$21,Щебінь!$D$21,Щебінь!$E$21)</c:f>
              <c:strCache>
                <c:ptCount val="4"/>
                <c:pt idx="0">
                  <c:v>Dmin</c:v>
                </c:pt>
                <c:pt idx="1">
                  <c:v>0,5(Dmin+Dmin)</c:v>
                </c:pt>
                <c:pt idx="2">
                  <c:v>Dmax</c:v>
                </c:pt>
                <c:pt idx="3">
                  <c:v>1,25Dmax</c:v>
                </c:pt>
              </c:strCache>
            </c:strRef>
          </c:cat>
          <c:val>
            <c:numRef>
              <c:f>(Щебінь!$B$25,Щебінь!$C$25,Щебінь!$D$25,Щебінь!$E$25)</c:f>
              <c:numCache>
                <c:formatCode>General</c:formatCode>
                <c:ptCount val="4"/>
                <c:pt idx="0">
                  <c:v>91</c:v>
                </c:pt>
                <c:pt idx="1">
                  <c:v>30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C8A-4622-81B4-7E2FAEEC777B}"/>
            </c:ext>
          </c:extLst>
        </c:ser>
        <c:ser>
          <c:idx val="1"/>
          <c:order val="1"/>
          <c:tx>
            <c:v>Нижня межа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(Щебінь!$B$21,Щебінь!$C$21,Щебінь!$D$21,Щебінь!$E$21)</c:f>
              <c:strCache>
                <c:ptCount val="4"/>
                <c:pt idx="0">
                  <c:v>Dmin</c:v>
                </c:pt>
                <c:pt idx="1">
                  <c:v>0,5(Dmin+Dmin)</c:v>
                </c:pt>
                <c:pt idx="2">
                  <c:v>Dmax</c:v>
                </c:pt>
                <c:pt idx="3">
                  <c:v>1,25Dmax</c:v>
                </c:pt>
              </c:strCache>
            </c:strRef>
          </c:cat>
          <c:val>
            <c:numRef>
              <c:f>(Щебінь!$B$26,Щебінь!$C$26,Щебінь!$D$26,Щебінь!$E$26)</c:f>
              <c:numCache>
                <c:formatCode>General</c:formatCode>
                <c:ptCount val="4"/>
                <c:pt idx="0">
                  <c:v>100</c:v>
                </c:pt>
                <c:pt idx="1">
                  <c:v>70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C8A-4622-81B4-7E2FAEEC777B}"/>
            </c:ext>
          </c:extLst>
        </c:ser>
        <c:ser>
          <c:idx val="2"/>
          <c:order val="2"/>
          <c:tx>
            <c:v>Крива розсіву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Щебінь!$B$22:$E$22</c:f>
              <c:numCache>
                <c:formatCode>General</c:formatCode>
                <c:ptCount val="4"/>
                <c:pt idx="0" formatCode="0.00">
                  <c:v>96.56</c:v>
                </c:pt>
                <c:pt idx="1">
                  <c:v>49.35</c:v>
                </c:pt>
                <c:pt idx="2" formatCode="0.00">
                  <c:v>2.1399999999999997</c:v>
                </c:pt>
                <c:pt idx="3">
                  <c:v>2.6749999999999998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C8A-4622-81B4-7E2FAEEC777B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29535424"/>
        <c:axId val="947594432"/>
      </c:lineChart>
      <c:catAx>
        <c:axId val="729535424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947594432"/>
        <c:crosses val="max"/>
        <c:auto val="1"/>
        <c:lblAlgn val="ctr"/>
        <c:lblOffset val="400"/>
        <c:noMultiLvlLbl val="0"/>
      </c:catAx>
      <c:valAx>
        <c:axId val="947594432"/>
        <c:scaling>
          <c:orientation val="maxMin"/>
          <c:max val="100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729535424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uk-UA"/>
        </a:p>
      </c:txPr>
    </c:legend>
    <c:plotVisOnly val="1"/>
    <c:dispBlanksAs val="zero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>
        <a:lumMod val="85000"/>
      </a:schemeClr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050">
          <a:latin typeface="Times New Roman" panose="02020603050405020304" pitchFamily="18" charset="0"/>
          <a:cs typeface="Times New Roman" panose="02020603050405020304" pitchFamily="18" charset="0"/>
        </a:defRPr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0D711-3B5F-45CF-8E95-0491E863EE58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42E31-47FD-4525-8D1B-E7BAF7B507E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449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962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515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966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7822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41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32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1816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3436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266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272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381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4299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341240-00EA-4AA4-8885-84992CA5B061}" type="datetimeFigureOut">
              <a:rPr lang="uk-UA" smtClean="0"/>
              <a:t>20.12.2025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45D1306-D4DA-4949-AE20-C2441D896CD9}" type="slidenum">
              <a:rPr lang="uk-UA" smtClean="0"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20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>
            <a:spLocks noGrp="1"/>
          </p:cNvSpPr>
          <p:nvPr>
            <p:ph type="ctrTitle"/>
          </p:nvPr>
        </p:nvSpPr>
        <p:spPr>
          <a:xfrm>
            <a:off x="970569" y="2343119"/>
            <a:ext cx="10250861" cy="838012"/>
          </a:xfrm>
          <a:prstGeom prst="rect">
            <a:avLst/>
          </a:prstGeom>
        </p:spPr>
        <p:txBody>
          <a:bodyPr spcFirstLastPara="1" vert="horz" wrap="square" lIns="120663" tIns="120663" rIns="120663" bIns="120663" rtlCol="0" anchor="t" anchorCtr="0"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uk-UA" sz="349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Магістерська робота на тему:</a:t>
            </a:r>
            <a:r>
              <a:rPr lang="uk-UA" sz="4784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784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4784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Google Shape;101;p15"/>
          <p:cNvSpPr txBox="1">
            <a:spLocks noGrp="1"/>
          </p:cNvSpPr>
          <p:nvPr>
            <p:ph type="subTitle" idx="1"/>
          </p:nvPr>
        </p:nvSpPr>
        <p:spPr>
          <a:xfrm>
            <a:off x="1523235" y="4702473"/>
            <a:ext cx="10250861" cy="857592"/>
          </a:xfrm>
          <a:prstGeom prst="rect">
            <a:avLst/>
          </a:prstGeom>
        </p:spPr>
        <p:txBody>
          <a:bodyPr spcFirstLastPara="1" vert="horz" wrap="square" lIns="120663" tIns="120663" rIns="120663" bIns="120663" rtlCol="0" anchor="t" anchorCtr="0">
            <a:normAutofit/>
          </a:bodyPr>
          <a:lstStyle/>
          <a:p>
            <a:pPr algn="l">
              <a:spcBef>
                <a:spcPts val="0"/>
              </a:spcBef>
            </a:pPr>
            <a:r>
              <a:rPr lang="uk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Сільчук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Денис Володимирович</a:t>
            </a:r>
          </a:p>
          <a:p>
            <a:pPr algn="l">
              <a:spcBef>
                <a:spcPts val="0"/>
              </a:spcBef>
            </a:pP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канд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наук, доцент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Величкович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Андрій Семенович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82FAA4-30ED-41D8-8AF4-A50C72CCF7D0}"/>
              </a:ext>
            </a:extLst>
          </p:cNvPr>
          <p:cNvSpPr txBox="1"/>
          <p:nvPr/>
        </p:nvSpPr>
        <p:spPr>
          <a:xfrm>
            <a:off x="970569" y="3231989"/>
            <a:ext cx="10803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«Комплексна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застосування альтернативних заповнювачів Прикарпаття для товарного бетону та серійного виробництва залізобетонних плит 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блоків»</a:t>
            </a:r>
            <a:endParaRPr lang="x-none" sz="2400" b="1" dirty="0"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9E4751-8FDC-41FF-85A9-3FCD54B018D5}"/>
              </a:ext>
            </a:extLst>
          </p:cNvPr>
          <p:cNvSpPr txBox="1"/>
          <p:nvPr/>
        </p:nvSpPr>
        <p:spPr>
          <a:xfrm>
            <a:off x="5332103" y="5799397"/>
            <a:ext cx="1527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dirty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Івано-Франківськ</a:t>
            </a:r>
          </a:p>
          <a:p>
            <a:pPr algn="ctr"/>
            <a:r>
              <a:rPr lang="uk-UA" sz="14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2025</a:t>
            </a:r>
            <a:endParaRPr lang="x-none" sz="1400" dirty="0"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Івано-Франківський національний технічний університет нафти і газу |  Ivano-Frankivsk">
            <a:extLst>
              <a:ext uri="{FF2B5EF4-FFF2-40B4-BE49-F238E27FC236}">
                <a16:creationId xmlns:a16="http://schemas.microsoft.com/office/drawing/2014/main" id="{34DF5A7C-32C1-4AF0-8FE8-3D30AFE9E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933" y="859865"/>
            <a:ext cx="1272084" cy="1272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100;p15">
            <a:extLst>
              <a:ext uri="{FF2B5EF4-FFF2-40B4-BE49-F238E27FC236}">
                <a16:creationId xmlns:a16="http://schemas.microsoft.com/office/drawing/2014/main" id="{C882FB0A-3E27-4531-A62E-E65586B6F3E1}"/>
              </a:ext>
            </a:extLst>
          </p:cNvPr>
          <p:cNvSpPr txBox="1">
            <a:spLocks/>
          </p:cNvSpPr>
          <p:nvPr/>
        </p:nvSpPr>
        <p:spPr>
          <a:xfrm>
            <a:off x="2427380" y="859864"/>
            <a:ext cx="6536511" cy="129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63" tIns="120663" rIns="120663" bIns="120663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Raleway"/>
              <a:buNone/>
              <a:defRPr sz="8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Raleway"/>
              <a:buNone/>
              <a:defRPr sz="8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Raleway"/>
              <a:buNone/>
              <a:defRPr sz="8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Raleway"/>
              <a:buNone/>
              <a:defRPr sz="8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Raleway"/>
              <a:buNone/>
              <a:defRPr sz="8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Raleway"/>
              <a:buNone/>
              <a:defRPr sz="8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Raleway"/>
              <a:buNone/>
              <a:defRPr sz="8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Raleway"/>
              <a:buNone/>
              <a:defRPr sz="8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Raleway"/>
              <a:buNone/>
              <a:defRPr sz="8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>
              <a:lnSpc>
                <a:spcPct val="170000"/>
              </a:lnSpc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Івано-Франківський національний технічний університет нафти і газу</a:t>
            </a:r>
          </a:p>
          <a:p>
            <a:pPr>
              <a:lnSpc>
                <a:spcPct val="170000"/>
              </a:lnSpc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архітектури та будівництва «ІФНТУНГ-</a:t>
            </a:r>
            <a:r>
              <a:rPr lang="uk-UA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ДонНАБА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</a:t>
            </a:r>
            <a:endPara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90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kern="1400" spc="-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ОЦІНКА ВЛАСТИВОСТЕЙ КРУПНИХ ЗАПОВНЮВАЧІВ ІЗ ДРОБЛЕНИХ ГІРСЬКИХ ПОРІД ЗАХІДНОГО РЕГІОНУ УКРАЇНИ ДЛЯ ВИГОТОВЛЕННЯ БЕТОННИХ СУМІШЕЙ</a:t>
            </a:r>
            <a:endParaRPr lang="uk-UA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4959927" y="942109"/>
            <a:ext cx="7051964" cy="5112327"/>
            <a:chOff x="1953491" y="660106"/>
            <a:chExt cx="8215745" cy="5620410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3642725" y="1712435"/>
              <a:ext cx="4906550" cy="3473590"/>
              <a:chOff x="3545743" y="1601599"/>
              <a:chExt cx="4906550" cy="3473590"/>
            </a:xfrm>
          </p:grpSpPr>
          <p:sp>
            <p:nvSpPr>
              <p:cNvPr id="3" name="Блок-схема: альтернативный процесс 2"/>
              <p:cNvSpPr/>
              <p:nvPr/>
            </p:nvSpPr>
            <p:spPr>
              <a:xfrm>
                <a:off x="4558145" y="2646218"/>
                <a:ext cx="2881746" cy="1371600"/>
              </a:xfrm>
              <a:prstGeom prst="flowChartAlternateProcess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Основні фізико-механічні властивості крупного заповнювача</a:t>
                </a:r>
                <a:endParaRPr lang="uk-UA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Штриховая стрелка вправо 5"/>
              <p:cNvSpPr/>
              <p:nvPr/>
            </p:nvSpPr>
            <p:spPr>
              <a:xfrm rot="16799279">
                <a:off x="6672887" y="1880118"/>
                <a:ext cx="958941" cy="415035"/>
              </a:xfrm>
              <a:prstGeom prst="striped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200"/>
              </a:p>
            </p:txBody>
          </p:sp>
          <p:sp>
            <p:nvSpPr>
              <p:cNvPr id="7" name="Штриховая стрелка вправо 6"/>
              <p:cNvSpPr/>
              <p:nvPr/>
            </p:nvSpPr>
            <p:spPr>
              <a:xfrm rot="20198244">
                <a:off x="7482872" y="2438700"/>
                <a:ext cx="958941" cy="415035"/>
              </a:xfrm>
              <a:prstGeom prst="striped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200"/>
              </a:p>
            </p:txBody>
          </p:sp>
          <p:sp>
            <p:nvSpPr>
              <p:cNvPr id="9" name="Штриховая стрелка вправо 8"/>
              <p:cNvSpPr/>
              <p:nvPr/>
            </p:nvSpPr>
            <p:spPr>
              <a:xfrm rot="12183388">
                <a:off x="3556213" y="2440617"/>
                <a:ext cx="958941" cy="415035"/>
              </a:xfrm>
              <a:prstGeom prst="striped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200"/>
              </a:p>
            </p:txBody>
          </p:sp>
          <p:sp>
            <p:nvSpPr>
              <p:cNvPr id="10" name="Штриховая стрелка вправо 9"/>
              <p:cNvSpPr/>
              <p:nvPr/>
            </p:nvSpPr>
            <p:spPr>
              <a:xfrm rot="9416612" flipV="1">
                <a:off x="3545743" y="3862497"/>
                <a:ext cx="958941" cy="415035"/>
              </a:xfrm>
              <a:prstGeom prst="striped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200"/>
              </a:p>
            </p:txBody>
          </p:sp>
          <p:sp>
            <p:nvSpPr>
              <p:cNvPr id="11" name="Штриховая стрелка вправо 10"/>
              <p:cNvSpPr/>
              <p:nvPr/>
            </p:nvSpPr>
            <p:spPr>
              <a:xfrm rot="12183388" flipH="1" flipV="1">
                <a:off x="7493352" y="3884199"/>
                <a:ext cx="958941" cy="415035"/>
              </a:xfrm>
              <a:prstGeom prst="striped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200"/>
              </a:p>
            </p:txBody>
          </p:sp>
          <p:sp>
            <p:nvSpPr>
              <p:cNvPr id="12" name="Штриховая стрелка вправо 11"/>
              <p:cNvSpPr/>
              <p:nvPr/>
            </p:nvSpPr>
            <p:spPr>
              <a:xfrm rot="4800721" flipH="1">
                <a:off x="4653722" y="1873552"/>
                <a:ext cx="958941" cy="415035"/>
              </a:xfrm>
              <a:prstGeom prst="striped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200"/>
              </a:p>
            </p:txBody>
          </p:sp>
          <p:sp>
            <p:nvSpPr>
              <p:cNvPr id="13" name="Штриховая стрелка вправо 12"/>
              <p:cNvSpPr/>
              <p:nvPr/>
            </p:nvSpPr>
            <p:spPr>
              <a:xfrm rot="4800721" flipV="1">
                <a:off x="6529129" y="4388201"/>
                <a:ext cx="958941" cy="415035"/>
              </a:xfrm>
              <a:prstGeom prst="striped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200"/>
              </a:p>
            </p:txBody>
          </p:sp>
          <p:sp>
            <p:nvSpPr>
              <p:cNvPr id="14" name="Штриховая стрелка вправо 13"/>
              <p:cNvSpPr/>
              <p:nvPr/>
            </p:nvSpPr>
            <p:spPr>
              <a:xfrm rot="16799279" flipH="1" flipV="1">
                <a:off x="4509964" y="4381635"/>
                <a:ext cx="958941" cy="415035"/>
              </a:xfrm>
              <a:prstGeom prst="striped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200"/>
              </a:p>
            </p:txBody>
          </p:sp>
        </p:grpSp>
        <p:sp>
          <p:nvSpPr>
            <p:cNvPr id="16" name="Овал 15"/>
            <p:cNvSpPr/>
            <p:nvPr/>
          </p:nvSpPr>
          <p:spPr>
            <a:xfrm>
              <a:off x="2175164" y="1690275"/>
              <a:ext cx="1593272" cy="100982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Насипна щільність</a:t>
              </a:r>
              <a:endParaRPr lang="uk-U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4289780" y="660106"/>
              <a:ext cx="1593272" cy="100982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Зерновий склад</a:t>
              </a:r>
              <a:endParaRPr lang="uk-U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6596479" y="680448"/>
              <a:ext cx="1702394" cy="100982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Вміст пилуватих і глинистих частинок</a:t>
              </a:r>
              <a:endParaRPr lang="uk-U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8471886" y="1690275"/>
              <a:ext cx="1697350" cy="100982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Дробимість</a:t>
              </a:r>
              <a:endParaRPr lang="uk-U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1953491" y="4260862"/>
              <a:ext cx="1814945" cy="100982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Лещадність</a:t>
              </a:r>
              <a:endParaRPr lang="uk-U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4289780" y="5270689"/>
              <a:ext cx="1593272" cy="100982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Середня щільність</a:t>
              </a:r>
              <a:endParaRPr lang="uk-U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6596479" y="5264123"/>
              <a:ext cx="1702394" cy="100982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Пористість</a:t>
              </a:r>
              <a:endParaRPr lang="uk-U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8471886" y="4260862"/>
              <a:ext cx="1593272" cy="100982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Вологість</a:t>
              </a:r>
              <a:endParaRPr lang="uk-UA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5" name="Диаграмма 24">
            <a:extLst>
              <a:ext uri="{FF2B5EF4-FFF2-40B4-BE49-F238E27FC236}">
                <a16:creationId xmlns:a16="http://schemas.microsoft.com/office/drawing/2014/main" id="{2813928E-9FAA-4099-8B1F-D1CE436F64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3441397"/>
              </p:ext>
            </p:extLst>
          </p:nvPr>
        </p:nvGraphicFramePr>
        <p:xfrm>
          <a:off x="139479" y="803564"/>
          <a:ext cx="4772344" cy="4531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21094" y="5334588"/>
            <a:ext cx="48043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anose="02020603050405020304" pitchFamily="18" charset="0"/>
                <a:ea typeface="Aptos"/>
              </a:rPr>
              <a:t>Гранулометричний аналіз гранітного </a:t>
            </a:r>
            <a:r>
              <a:rPr lang="uk-UA" dirty="0" err="1">
                <a:latin typeface="Times New Roman" panose="02020603050405020304" pitchFamily="18" charset="0"/>
                <a:ea typeface="Aptos"/>
              </a:rPr>
              <a:t>щебеню</a:t>
            </a:r>
            <a:r>
              <a:rPr lang="uk-UA" dirty="0">
                <a:latin typeface="Times New Roman" panose="02020603050405020304" pitchFamily="18" charset="0"/>
                <a:ea typeface="Aptos"/>
              </a:rPr>
              <a:t> смт. </a:t>
            </a:r>
            <a:r>
              <a:rPr lang="uk-UA" dirty="0" err="1">
                <a:latin typeface="Times New Roman" panose="02020603050405020304" pitchFamily="18" charset="0"/>
                <a:ea typeface="Aptos"/>
              </a:rPr>
              <a:t>Клесів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7595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uk-UA" b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ЗАЛІЗОБЕТОННІ ПЛИТИ І БЛОКИ ЗАВОДСЬКОГО ВИГОТОВЛЕННЯ НА АЛЬТЕРНАТИВНИХ ЗАПОВНЮВАЧАХ ПРИКАРПАТТЯ: ЕКСПЕРИМЕНТАЛЬНЕ ВИГОТОВЛЕННЯ ТА ВИПРОБУВАННЯ</a:t>
            </a:r>
            <a:endParaRPr lang="uk-UA" sz="2800" b="1" kern="0" dirty="0">
              <a:solidFill>
                <a:srgbClr val="000000"/>
              </a:solidFill>
              <a:latin typeface="Aptos Display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64886" y="646331"/>
            <a:ext cx="5969471" cy="5095281"/>
            <a:chOff x="577243" y="1069991"/>
            <a:chExt cx="5969471" cy="509528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243" y="1069991"/>
              <a:ext cx="5969471" cy="5095281"/>
            </a:xfrm>
            <a:prstGeom prst="rect">
              <a:avLst/>
            </a:prstGeom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577243" y="1069991"/>
              <a:ext cx="596947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Прямоугольник 10"/>
          <p:cNvSpPr/>
          <p:nvPr/>
        </p:nvSpPr>
        <p:spPr>
          <a:xfrm>
            <a:off x="0" y="574161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ctr">
              <a:spcAft>
                <a:spcPts val="100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Розрахунок гранулометричного складу для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бетонних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блоків на гравійному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Aptos"/>
                <a:cs typeface="Times New Roman" panose="02020603050405020304" pitchFamily="18" charset="0"/>
              </a:rPr>
              <a:t>щебеню</a:t>
            </a:r>
            <a:endParaRPr lang="uk-UA" sz="1600" dirty="0">
              <a:effectLst/>
              <a:latin typeface="Aptos"/>
              <a:ea typeface="Aptos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3" t="18104" r="4388" b="18964"/>
          <a:stretch/>
        </p:blipFill>
        <p:spPr bwMode="auto">
          <a:xfrm>
            <a:off x="6667972" y="670632"/>
            <a:ext cx="2561590" cy="2506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79" r="6795" b="13995"/>
          <a:stretch/>
        </p:blipFill>
        <p:spPr bwMode="auto">
          <a:xfrm>
            <a:off x="9449674" y="670633"/>
            <a:ext cx="2524023" cy="250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7008557" y="5880111"/>
            <a:ext cx="4882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Aptos"/>
              </a:rPr>
              <a:t>Приклад готових </a:t>
            </a:r>
            <a:r>
              <a:rPr lang="uk-UA" dirty="0" smtClean="0">
                <a:latin typeface="Times New Roman" panose="02020603050405020304" pitchFamily="18" charset="0"/>
                <a:ea typeface="Aptos"/>
              </a:rPr>
              <a:t>залізобетонних плит та блоків</a:t>
            </a:r>
            <a:endParaRPr lang="uk-UA" dirty="0"/>
          </a:p>
        </p:txBody>
      </p:sp>
      <p:pic>
        <p:nvPicPr>
          <p:cNvPr id="16" name="Рисунок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448" y="3299532"/>
            <a:ext cx="2545114" cy="2458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/>
          <p:nvPr/>
        </p:nvPicPr>
        <p:blipFill>
          <a:blip r:embed="rId6"/>
          <a:stretch>
            <a:fillRect/>
          </a:stretch>
        </p:blipFill>
        <p:spPr>
          <a:xfrm>
            <a:off x="9449673" y="3299533"/>
            <a:ext cx="2524023" cy="2442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994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uk-UA" b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ЗАЛІЗОБЕТОННІ ПЛИТИ І БЛОКИ ЗАВОДСЬКОГО ВИГОТОВЛЕННЯ НА АЛЬТЕРНАТИВНИХ ЗАПОВНЮВАЧАХ ПРИКАРПАТТЯ: ЕКСПЕРИМЕНТАЛЬНЕ ВИГОТОВЛЕННЯ ТА ВИПРОБУВАННЯ</a:t>
            </a:r>
            <a:endParaRPr lang="uk-UA" sz="2800" b="1" kern="0" dirty="0">
              <a:solidFill>
                <a:srgbClr val="000000"/>
              </a:solidFill>
              <a:latin typeface="Aptos Display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47" y="646330"/>
            <a:ext cx="2422301" cy="3011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63623" y="3598621"/>
            <a:ext cx="2250807" cy="2964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00810" y="3554642"/>
            <a:ext cx="2250805" cy="3052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2216" y="646331"/>
            <a:ext cx="2421924" cy="3011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4" t="4870" r="9331" b="1629"/>
          <a:stretch/>
        </p:blipFill>
        <p:spPr bwMode="auto">
          <a:xfrm rot="16200000">
            <a:off x="8612644" y="3314607"/>
            <a:ext cx="2250804" cy="3532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99262" y="646330"/>
            <a:ext cx="57129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anose="02020603050405020304" pitchFamily="18" charset="0"/>
                <a:ea typeface="Aptos"/>
              </a:rPr>
              <a:t>Визначення </a:t>
            </a:r>
            <a:r>
              <a:rPr lang="uk-UA" dirty="0">
                <a:latin typeface="Times New Roman" panose="02020603050405020304" pitchFamily="18" charset="0"/>
                <a:ea typeface="Aptos"/>
              </a:rPr>
              <a:t>морозостійкості прискореним методом згідно ДСТУ Б </a:t>
            </a:r>
            <a:r>
              <a:rPr lang="uk-UA" dirty="0" smtClean="0">
                <a:latin typeface="Times New Roman" panose="02020603050405020304" pitchFamily="18" charset="0"/>
                <a:ea typeface="Aptos"/>
              </a:rPr>
              <a:t>В.2.7-49-96. </a:t>
            </a:r>
            <a:endParaRPr lang="uk-UA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" t="1075" r="567" b="1"/>
          <a:stretch/>
        </p:blipFill>
        <p:spPr>
          <a:xfrm>
            <a:off x="3306900" y="1292661"/>
            <a:ext cx="5497664" cy="258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36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8558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Times New Roman" panose="02020603050405020304" pitchFamily="18" charset="0"/>
                <a:ea typeface="Aptos"/>
              </a:rPr>
              <a:t>Висновки</a:t>
            </a:r>
          </a:p>
          <a:p>
            <a:pPr algn="just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Розв’язано науково-прикладну задачу оцінки альтернативних заповнювачів Прикарпаття для товарних бетонів і серійних ЗБВ.</a:t>
            </a:r>
          </a:p>
          <a:p>
            <a:pPr algn="just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Показано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місцеві заповнювачі з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карбоксиловмісними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модифікаторами забезпечують клас бетону C32/40 і вище при консистенції S4.</a:t>
            </a:r>
          </a:p>
          <a:p>
            <a:pPr algn="just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Розроблено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 експериментально перевірено склади бетонних сумішей на заповнювачах із різних регіонів України, які забезпечують однаковий клас міцності затверділого бетону при потрібній рухливості суміші.</a:t>
            </a:r>
          </a:p>
          <a:p>
            <a:pPr algn="just"/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Доведено вирішальну роль якості дрібного заповнювача та індивідуального підбору дозування полімерних добавок.</a:t>
            </a:r>
          </a:p>
          <a:p>
            <a:pPr algn="just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Промислове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 і випробування плит і блоків на місцевих заповнювачах підтвердили досягнення й перевищення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проєктної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міцності та нормативної морозостійкості.</a:t>
            </a:r>
          </a:p>
          <a:p>
            <a:pPr algn="just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Сформовано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інтегровану систему критеріїв придатності регіональних заповнювачів для відповідальних залізобетонних конструкцій.</a:t>
            </a:r>
          </a:p>
          <a:p>
            <a:pPr algn="just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Запропоновані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 знижують ресурсні й логістичні витрати та підвищують екологічну й експлуатаційну ефективність будівництва в регіоні.</a:t>
            </a:r>
          </a:p>
        </p:txBody>
      </p:sp>
    </p:spTree>
    <p:extLst>
      <p:ext uri="{BB962C8B-B14F-4D97-AF65-F5344CB8AC3E}">
        <p14:creationId xmlns:p14="http://schemas.microsoft.com/office/powerpoint/2010/main" val="1296033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96963" y="692726"/>
            <a:ext cx="10058400" cy="5176261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дослідження: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провести комплексну оцінку властивостей альтернативних заповнювачів Прикарпатського регіону; розробити ефективні рецептури бетонних сумішей; встановити придатність заповнювачів до серійного застосування за критеріями міцності, технологічності та техніко-економічної ефективності.</a:t>
            </a:r>
          </a:p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дослідження: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бетонні суміші та бетони на альтернативних місцевих заповнювачах Прикарпаття (фракції, підготовка, добавки, рецептури).</a:t>
            </a:r>
          </a:p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 дослідження: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товарний бетон, залізобетонні плити та блоки серійного виробництва.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5799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Скругленный прямоугольник 52"/>
          <p:cNvSpPr/>
          <p:nvPr/>
        </p:nvSpPr>
        <p:spPr>
          <a:xfrm>
            <a:off x="10388153" y="1522340"/>
            <a:ext cx="1607009" cy="6630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8663013" y="1515598"/>
            <a:ext cx="1597005" cy="6630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6957449" y="1515658"/>
            <a:ext cx="1555516" cy="6630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476548"/>
              </p:ext>
            </p:extLst>
          </p:nvPr>
        </p:nvGraphicFramePr>
        <p:xfrm>
          <a:off x="290947" y="596490"/>
          <a:ext cx="6549560" cy="56279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09912">
                  <a:extLst>
                    <a:ext uri="{9D8B030D-6E8A-4147-A177-3AD203B41FA5}">
                      <a16:colId xmlns:a16="http://schemas.microsoft.com/office/drawing/2014/main" val="1508150283"/>
                    </a:ext>
                  </a:extLst>
                </a:gridCol>
                <a:gridCol w="1309912">
                  <a:extLst>
                    <a:ext uri="{9D8B030D-6E8A-4147-A177-3AD203B41FA5}">
                      <a16:colId xmlns:a16="http://schemas.microsoft.com/office/drawing/2014/main" val="957307440"/>
                    </a:ext>
                  </a:extLst>
                </a:gridCol>
                <a:gridCol w="1309912">
                  <a:extLst>
                    <a:ext uri="{9D8B030D-6E8A-4147-A177-3AD203B41FA5}">
                      <a16:colId xmlns:a16="http://schemas.microsoft.com/office/drawing/2014/main" val="2300134052"/>
                    </a:ext>
                  </a:extLst>
                </a:gridCol>
                <a:gridCol w="1309912">
                  <a:extLst>
                    <a:ext uri="{9D8B030D-6E8A-4147-A177-3AD203B41FA5}">
                      <a16:colId xmlns:a16="http://schemas.microsoft.com/office/drawing/2014/main" val="594543033"/>
                    </a:ext>
                  </a:extLst>
                </a:gridCol>
                <a:gridCol w="1309912">
                  <a:extLst>
                    <a:ext uri="{9D8B030D-6E8A-4147-A177-3AD203B41FA5}">
                      <a16:colId xmlns:a16="http://schemas.microsoft.com/office/drawing/2014/main" val="3901683714"/>
                    </a:ext>
                  </a:extLst>
                </a:gridCol>
              </a:tblGrid>
              <a:tr h="622056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 методів</a:t>
                      </a:r>
                    </a:p>
                  </a:txBody>
                  <a:tcPr marL="77360" marR="77360" marT="38680" marB="3868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Основний механізм дії</a:t>
                      </a:r>
                    </a:p>
                  </a:txBody>
                  <a:tcPr marL="77360" marR="77360" marT="38680" marB="3868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Вплив на реологію</a:t>
                      </a:r>
                    </a:p>
                  </a:txBody>
                  <a:tcPr marL="77360" marR="77360" marT="38680" marB="3868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Вплив на міцність</a:t>
                      </a:r>
                    </a:p>
                  </a:txBody>
                  <a:tcPr marL="77360" marR="77360" marT="38680" marB="3868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Вплив на довговічність</a:t>
                      </a:r>
                    </a:p>
                  </a:txBody>
                  <a:tcPr marL="77360" marR="77360" marT="38680" marB="3868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602542"/>
                  </a:ext>
                </a:extLst>
              </a:tr>
              <a:tr h="1427390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Хімічні добавки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Диспергування частинок цементу, регуляція гідратації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Підвищують рухливість, знижують В/Ц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+15–30% (за </a:t>
                      </a:r>
                      <a:r>
                        <a:rPr lang="uk-UA" sz="16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рахунок зменшення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води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Стабілізують структуру, зменшують капілярність</a:t>
                      </a:r>
                    </a:p>
                  </a:txBody>
                  <a:tcPr marL="77360" marR="77360" marT="38680" marB="38680" anchor="ctr"/>
                </a:tc>
                <a:extLst>
                  <a:ext uri="{0D108BD9-81ED-4DB2-BD59-A6C34878D82A}">
                    <a16:rowId xmlns:a16="http://schemas.microsoft.com/office/drawing/2014/main" val="1678236641"/>
                  </a:ext>
                </a:extLst>
              </a:tr>
              <a:tr h="1695835">
                <a:tc>
                  <a:txBody>
                    <a:bodyPr/>
                    <a:lstStyle/>
                    <a:p>
                      <a:pPr algn="ctr"/>
                      <a:r>
                        <a:rPr lang="uk-UA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Мінеральні модифікатори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Ущільнення та пуцоланові реакції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Можливе незначне зниження рухливості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+10–25% (залежно від типу)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Значне підвищення морозостійкості та водонепроникності</a:t>
                      </a:r>
                      <a:endParaRPr lang="uk-UA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360" marR="77360" marT="38680" marB="38680" anchor="ctr"/>
                </a:tc>
                <a:extLst>
                  <a:ext uri="{0D108BD9-81ED-4DB2-BD59-A6C34878D82A}">
                    <a16:rowId xmlns:a16="http://schemas.microsoft.com/office/drawing/2014/main" val="3207743735"/>
                  </a:ext>
                </a:extLst>
              </a:tr>
              <a:tr h="1695835">
                <a:tc>
                  <a:txBody>
                    <a:bodyPr/>
                    <a:lstStyle/>
                    <a:p>
                      <a:pPr algn="ctr"/>
                      <a:r>
                        <a:rPr lang="uk-UA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Альтернативні заповнювачі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Вплив форми та структури зерен на суміш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Гравій → краща рухливість; пісковик → підвищена в’язкість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Гравій → вищі показники; пісковик → нижчі</a:t>
                      </a:r>
                    </a:p>
                  </a:txBody>
                  <a:tcPr marL="77360" marR="77360" marT="38680" marB="386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Залежить від пористості та адгезії заповнювача</a:t>
                      </a:r>
                      <a:endParaRPr lang="uk-UA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360" marR="77360" marT="38680" marB="38680" anchor="ctr"/>
                </a:tc>
                <a:extLst>
                  <a:ext uri="{0D108BD9-81ED-4DB2-BD59-A6C34878D82A}">
                    <a16:rowId xmlns:a16="http://schemas.microsoft.com/office/drawing/2014/main" val="2357911942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6202" y="196380"/>
            <a:ext cx="68025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Порівняння основних методів впливу на властивості бетону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394757" y="204163"/>
            <a:ext cx="1981200" cy="78970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 заповнювачів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>
            <a:endCxn id="12" idx="0"/>
          </p:cNvCxnSpPr>
          <p:nvPr/>
        </p:nvCxnSpPr>
        <p:spPr>
          <a:xfrm flipH="1">
            <a:off x="7720446" y="993872"/>
            <a:ext cx="690694" cy="490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0399452" y="965889"/>
            <a:ext cx="545639" cy="518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54248" y="1695841"/>
            <a:ext cx="1187811" cy="2706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04"/>
              </a:lnSpc>
              <a:spcBef>
                <a:spcPct val="0"/>
              </a:spcBef>
            </a:pPr>
            <a:r>
              <a:rPr lang="uk-UA" sz="1646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розміром</a:t>
            </a:r>
            <a:endParaRPr lang="uk-UA" sz="1646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9440772" y="1025202"/>
            <a:ext cx="0" cy="490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747598" y="1695841"/>
            <a:ext cx="1448693" cy="2706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04"/>
              </a:lnSpc>
              <a:spcBef>
                <a:spcPct val="0"/>
              </a:spcBef>
            </a:pPr>
            <a:r>
              <a:rPr lang="uk-UA" sz="1646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походженням</a:t>
            </a:r>
            <a:endParaRPr lang="uk-UA" sz="1646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430925" y="1695840"/>
            <a:ext cx="1512745" cy="2706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04"/>
              </a:lnSpc>
              <a:spcBef>
                <a:spcPct val="0"/>
              </a:spcBef>
            </a:pPr>
            <a:r>
              <a:rPr lang="uk-UA" sz="1646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мінералогією</a:t>
            </a:r>
            <a:endParaRPr lang="uk-UA" sz="1646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7011411" y="2178714"/>
            <a:ext cx="1042" cy="4079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747598" y="2178714"/>
            <a:ext cx="0" cy="4079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10499098" y="2178714"/>
            <a:ext cx="2088" cy="4079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070027" y="2297961"/>
            <a:ext cx="1677571" cy="29463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59"/>
              </a:lnSpc>
            </a:pP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дрібні (пісок до 5 мм)</a:t>
            </a:r>
          </a:p>
          <a:p>
            <a:pPr algn="l">
              <a:lnSpc>
                <a:spcPts val="2559"/>
              </a:lnSpc>
            </a:pP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крупні (щебінь/гравій 5–70 мм)</a:t>
            </a:r>
          </a:p>
          <a:p>
            <a:pPr algn="l">
              <a:lnSpc>
                <a:spcPts val="2559"/>
              </a:lnSpc>
            </a:pP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комбіновані суміші фракцій (мінімум </a:t>
            </a:r>
            <a:r>
              <a:rPr lang="uk-UA" sz="14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пустотності</a:t>
            </a: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</a:p>
          <a:p>
            <a:pPr algn="just">
              <a:lnSpc>
                <a:spcPts val="2400"/>
              </a:lnSpc>
            </a:pPr>
            <a:endParaRPr lang="uk-UA" sz="1599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806213" y="2297961"/>
            <a:ext cx="1618956" cy="39598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59"/>
              </a:lnSpc>
            </a:pP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природні (гравій, піски, щебінь з природних гірських порід)</a:t>
            </a:r>
          </a:p>
          <a:p>
            <a:pPr algn="l">
              <a:lnSpc>
                <a:spcPts val="2559"/>
              </a:lnSpc>
            </a:pP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штучні (керамзит, шлакові заповнювачі, аглопорит тощо)</a:t>
            </a:r>
          </a:p>
          <a:p>
            <a:pPr algn="l">
              <a:lnSpc>
                <a:spcPts val="2559"/>
              </a:lnSpc>
            </a:pP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uk-UA" sz="14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рецикловані</a:t>
            </a: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(дроблений бетон, цегла, інші відходи будівництва)</a:t>
            </a:r>
            <a:endParaRPr lang="uk-UA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0499098" y="2216726"/>
            <a:ext cx="1795849" cy="4003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88"/>
              </a:lnSpc>
            </a:pP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силікатні (граніт, кварцит) – висока міцність, низьке </a:t>
            </a:r>
            <a:r>
              <a:rPr lang="uk-UA" sz="14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водопоглинання</a:t>
            </a:r>
            <a:endParaRPr lang="uk-UA" sz="1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lnSpc>
                <a:spcPts val="2559"/>
              </a:lnSpc>
            </a:pP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карбонатні (вапняк, доломіт) – добра оброблюваність, але чутливість до F/T</a:t>
            </a:r>
          </a:p>
          <a:p>
            <a:pPr>
              <a:lnSpc>
                <a:spcPts val="2488"/>
              </a:lnSpc>
            </a:pPr>
            <a:r>
              <a:rPr lang="uk-UA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легкі й важкі заповнювачі для спеціальних бетонів</a:t>
            </a:r>
            <a:endParaRPr lang="uk-UA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41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4799309" y="5043629"/>
            <a:ext cx="7258372" cy="103580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99309" y="3975314"/>
            <a:ext cx="7258372" cy="103580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99309" y="2893016"/>
            <a:ext cx="7258372" cy="103580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99309" y="1810718"/>
            <a:ext cx="7258372" cy="103580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99309" y="728420"/>
            <a:ext cx="7258372" cy="1035803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0928" y="728420"/>
            <a:ext cx="2402238" cy="5383525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 прогалини для використання заповнювачів Прикарпаття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3254644" y="1085393"/>
            <a:ext cx="1394848" cy="309966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3254644" y="2173636"/>
            <a:ext cx="1394848" cy="309966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3254644" y="3255934"/>
            <a:ext cx="1394848" cy="309966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Штриховая стрелка вправо 8"/>
          <p:cNvSpPr/>
          <p:nvPr/>
        </p:nvSpPr>
        <p:spPr>
          <a:xfrm>
            <a:off x="3254644" y="4338232"/>
            <a:ext cx="1394848" cy="309966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3254644" y="5406547"/>
            <a:ext cx="1394848" cy="309966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>
            <a:off x="4799309" y="728420"/>
            <a:ext cx="7392691" cy="5383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Немає систематизованих даних про:</a:t>
            </a:r>
            <a:b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мінералогічний склад, пористість, </a:t>
            </a:r>
            <a:r>
              <a:rPr lang="uk-UA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водопоглинання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морозостійкість місцевих гірських порід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Недостатньо інформації про довговічність бетону на цих заповнювачах у реальних умовах:</a:t>
            </a:r>
            <a:b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цикли F/T, сульфатна корозія, проникність, карбонізація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Практично відсутні дослідження сумісності місцевих заповнювачів із:</a:t>
            </a:r>
            <a:b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сучасними PCE-</a:t>
            </a:r>
            <a:r>
              <a:rPr lang="uk-UA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суперпластифікаторами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повітровтягувальними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нанодобавками</a:t>
            </a:r>
            <a:endParaRPr lang="uk-UA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Слабко висвітлений зв’язок «заповнювачі – мікроструктура – властивості»</a:t>
            </a:r>
            <a:b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у контексті заводського виготовлення плит і блоків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Немає цілісної оцінки економічного та екологічного ефекту:</a:t>
            </a:r>
            <a:b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порівняння з привізними заповнювачами</a:t>
            </a:r>
            <a:b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вплив на логістичні витрати та вуглецевий слід</a:t>
            </a:r>
          </a:p>
        </p:txBody>
      </p:sp>
    </p:spTree>
    <p:extLst>
      <p:ext uri="{BB962C8B-B14F-4D97-AF65-F5344CB8AC3E}">
        <p14:creationId xmlns:p14="http://schemas.microsoft.com/office/powerpoint/2010/main" val="168092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383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uk-UA" b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ОЦІНКА ЕФЕКТИВНОСТІ ПРОЕКТУВАННЯ СКЛАДУ БЕТОННИХ СУМІШЕЙ НА АЛЬТЕРНАТИВНИХ ЗАПОВНЮВАЧАХ З ПРИРОДНИХ РЕСУРСІВ ПРИКАРПАТСЬКОГО РЕГІОНУ</a:t>
            </a:r>
            <a:endParaRPr lang="uk-UA" sz="2800" b="1" kern="0" dirty="0">
              <a:solidFill>
                <a:srgbClr val="000000"/>
              </a:solidFill>
              <a:latin typeface="Aptos Display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9" t="11111" r="15252" b="34143"/>
          <a:stretch/>
        </p:blipFill>
        <p:spPr>
          <a:xfrm>
            <a:off x="1039091" y="782495"/>
            <a:ext cx="3366654" cy="2681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908519"/>
              </p:ext>
            </p:extLst>
          </p:nvPr>
        </p:nvGraphicFramePr>
        <p:xfrm>
          <a:off x="5209311" y="884338"/>
          <a:ext cx="6677892" cy="53551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994">
                  <a:extLst>
                    <a:ext uri="{9D8B030D-6E8A-4147-A177-3AD203B41FA5}">
                      <a16:colId xmlns:a16="http://schemas.microsoft.com/office/drawing/2014/main" val="240665735"/>
                    </a:ext>
                  </a:extLst>
                </a:gridCol>
                <a:gridCol w="1553324">
                  <a:extLst>
                    <a:ext uri="{9D8B030D-6E8A-4147-A177-3AD203B41FA5}">
                      <a16:colId xmlns:a16="http://schemas.microsoft.com/office/drawing/2014/main" val="539415814"/>
                    </a:ext>
                  </a:extLst>
                </a:gridCol>
                <a:gridCol w="1019974">
                  <a:extLst>
                    <a:ext uri="{9D8B030D-6E8A-4147-A177-3AD203B41FA5}">
                      <a16:colId xmlns:a16="http://schemas.microsoft.com/office/drawing/2014/main" val="2998410900"/>
                    </a:ext>
                  </a:extLst>
                </a:gridCol>
                <a:gridCol w="1019974">
                  <a:extLst>
                    <a:ext uri="{9D8B030D-6E8A-4147-A177-3AD203B41FA5}">
                      <a16:colId xmlns:a16="http://schemas.microsoft.com/office/drawing/2014/main" val="3133007184"/>
                    </a:ext>
                  </a:extLst>
                </a:gridCol>
                <a:gridCol w="519332">
                  <a:extLst>
                    <a:ext uri="{9D8B030D-6E8A-4147-A177-3AD203B41FA5}">
                      <a16:colId xmlns:a16="http://schemas.microsoft.com/office/drawing/2014/main" val="3551689206"/>
                    </a:ext>
                  </a:extLst>
                </a:gridCol>
                <a:gridCol w="1195532">
                  <a:extLst>
                    <a:ext uri="{9D8B030D-6E8A-4147-A177-3AD203B41FA5}">
                      <a16:colId xmlns:a16="http://schemas.microsoft.com/office/drawing/2014/main" val="1875172922"/>
                    </a:ext>
                  </a:extLst>
                </a:gridCol>
                <a:gridCol w="1114762">
                  <a:extLst>
                    <a:ext uri="{9D8B030D-6E8A-4147-A177-3AD203B41FA5}">
                      <a16:colId xmlns:a16="http://schemas.microsoft.com/office/drawing/2014/main" val="1496254807"/>
                    </a:ext>
                  </a:extLst>
                </a:gridCol>
              </a:tblGrid>
              <a:tr h="23648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№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В’яжуче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(портландцемент), кг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Дрібний заповнювач (кварцовий пісок), </a:t>
                      </a:r>
                      <a:br>
                        <a:rPr lang="uk-UA" sz="1400" dirty="0">
                          <a:effectLst/>
                        </a:rPr>
                      </a:br>
                      <a:r>
                        <a:rPr lang="uk-UA" sz="1400" dirty="0">
                          <a:effectLst/>
                        </a:rPr>
                        <a:t>кг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4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Крупний заповнювач (щебінь), кг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Вода, </a:t>
                      </a:r>
                      <a:br>
                        <a:rPr lang="uk-UA" sz="1400">
                          <a:effectLst/>
                        </a:rPr>
                      </a:br>
                      <a:r>
                        <a:rPr lang="uk-UA" sz="1400">
                          <a:effectLst/>
                        </a:rPr>
                        <a:t>кг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Істинне водоцементне відношення, В/Ц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Добавка Plastidor 553, доза , (витрата)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extLst>
                  <a:ext uri="{0D108BD9-81ED-4DB2-BD59-A6C34878D82A}">
                    <a16:rowId xmlns:a16="http://schemas.microsoft.com/office/drawing/2014/main" val="1204561312"/>
                  </a:ext>
                </a:extLst>
              </a:tr>
              <a:tr h="7475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CEM II/A-LL 42,5 R 510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520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Гранітний 1140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250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0.49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–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extLst>
                  <a:ext uri="{0D108BD9-81ED-4DB2-BD59-A6C34878D82A}">
                    <a16:rowId xmlns:a16="http://schemas.microsoft.com/office/drawing/2014/main" val="3005326046"/>
                  </a:ext>
                </a:extLst>
              </a:tr>
              <a:tr h="7475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CEM II/A-LL 42,5 R 400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710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Гранітний 1140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0.45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0.9%, (3.6 кг)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extLst>
                  <a:ext uri="{0D108BD9-81ED-4DB2-BD59-A6C34878D82A}">
                    <a16:rowId xmlns:a16="http://schemas.microsoft.com/office/drawing/2014/main" val="3755653787"/>
                  </a:ext>
                </a:extLst>
              </a:tr>
              <a:tr h="7475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CEM II/A-LL 42,5 R 510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580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Пісковик 1050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260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0.51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–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extLst>
                  <a:ext uri="{0D108BD9-81ED-4DB2-BD59-A6C34878D82A}">
                    <a16:rowId xmlns:a16="http://schemas.microsoft.com/office/drawing/2014/main" val="986828337"/>
                  </a:ext>
                </a:extLst>
              </a:tr>
              <a:tr h="7475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CEM II/A-LL 42,5 R 430</a:t>
                      </a:r>
                      <a:endParaRPr lang="uk-UA" sz="14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740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Пісковик 1050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190</a:t>
                      </a:r>
                      <a:endParaRPr lang="uk-UA" sz="14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0.44</a:t>
                      </a:r>
                      <a:endParaRPr lang="uk-UA" sz="14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1.2%,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(5.16 кг)</a:t>
                      </a:r>
                      <a:endParaRPr lang="uk-UA" sz="14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0330" marR="30330" marT="0" marB="0" anchor="ctr"/>
                </a:tc>
                <a:extLst>
                  <a:ext uri="{0D108BD9-81ED-4DB2-BD59-A6C34878D82A}">
                    <a16:rowId xmlns:a16="http://schemas.microsoft.com/office/drawing/2014/main" val="330088811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221999"/>
              </p:ext>
            </p:extLst>
          </p:nvPr>
        </p:nvGraphicFramePr>
        <p:xfrm>
          <a:off x="166256" y="3679198"/>
          <a:ext cx="4876957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523">
                  <a:extLst>
                    <a:ext uri="{9D8B030D-6E8A-4147-A177-3AD203B41FA5}">
                      <a16:colId xmlns:a16="http://schemas.microsoft.com/office/drawing/2014/main" val="2992129154"/>
                    </a:ext>
                  </a:extLst>
                </a:gridCol>
                <a:gridCol w="890286">
                  <a:extLst>
                    <a:ext uri="{9D8B030D-6E8A-4147-A177-3AD203B41FA5}">
                      <a16:colId xmlns:a16="http://schemas.microsoft.com/office/drawing/2014/main" val="3038046665"/>
                    </a:ext>
                  </a:extLst>
                </a:gridCol>
                <a:gridCol w="733858">
                  <a:extLst>
                    <a:ext uri="{9D8B030D-6E8A-4147-A177-3AD203B41FA5}">
                      <a16:colId xmlns:a16="http://schemas.microsoft.com/office/drawing/2014/main" val="2898712621"/>
                    </a:ext>
                  </a:extLst>
                </a:gridCol>
                <a:gridCol w="791700">
                  <a:extLst>
                    <a:ext uri="{9D8B030D-6E8A-4147-A177-3AD203B41FA5}">
                      <a16:colId xmlns:a16="http://schemas.microsoft.com/office/drawing/2014/main" val="1537863954"/>
                    </a:ext>
                  </a:extLst>
                </a:gridCol>
                <a:gridCol w="733858">
                  <a:extLst>
                    <a:ext uri="{9D8B030D-6E8A-4147-A177-3AD203B41FA5}">
                      <a16:colId xmlns:a16="http://schemas.microsoft.com/office/drawing/2014/main" val="2584751658"/>
                    </a:ext>
                  </a:extLst>
                </a:gridCol>
                <a:gridCol w="791700">
                  <a:extLst>
                    <a:ext uri="{9D8B030D-6E8A-4147-A177-3AD203B41FA5}">
                      <a16:colId xmlns:a16="http://schemas.microsoft.com/office/drawing/2014/main" val="373348466"/>
                    </a:ext>
                  </a:extLst>
                </a:gridCol>
                <a:gridCol w="679032">
                  <a:extLst>
                    <a:ext uri="{9D8B030D-6E8A-4147-A177-3AD203B41FA5}">
                      <a16:colId xmlns:a16="http://schemas.microsoft.com/office/drawing/2014/main" val="1334600551"/>
                    </a:ext>
                  </a:extLst>
                </a:gridCol>
              </a:tblGrid>
              <a:tr h="12801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</a:rPr>
                        <a:t>№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Осадка конуса </a:t>
                      </a:r>
                      <a:r>
                        <a:rPr lang="ru-RU" sz="1400" dirty="0" smtClean="0">
                          <a:effectLst/>
                        </a:rPr>
                        <a:t>початкова </a:t>
                      </a:r>
                      <a:endParaRPr lang="uk-UA" sz="12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Розплив конуса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Осадка конуса через 60 хв</a:t>
                      </a:r>
                      <a:r>
                        <a:rPr lang="uk-UA" sz="1400">
                          <a:effectLst/>
                        </a:rPr>
                        <a:t>.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Розплив конуса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Осадка конуса через 120хв</a:t>
                      </a:r>
                      <a:r>
                        <a:rPr lang="uk-UA" sz="1400">
                          <a:effectLst/>
                        </a:rPr>
                        <a:t>.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Розплив конуса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97198999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23см </a:t>
                      </a:r>
                      <a:endParaRPr lang="uk-UA" sz="12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42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39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47517519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</a:t>
                      </a:r>
                      <a:r>
                        <a:rPr lang="uk-UA" sz="1400">
                          <a:effectLst/>
                        </a:rPr>
                        <a:t>.</a:t>
                      </a:r>
                      <a:r>
                        <a:rPr lang="ru-RU" sz="1400">
                          <a:effectLst/>
                        </a:rPr>
                        <a:t>5см</a:t>
                      </a:r>
                      <a:r>
                        <a:rPr lang="uk-UA" sz="1400">
                          <a:effectLst/>
                        </a:rPr>
                        <a:t> 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37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3118616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23см</a:t>
                      </a: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37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286708308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</a:rPr>
                        <a:t>4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</a:t>
                      </a:r>
                      <a:r>
                        <a:rPr lang="uk-UA" sz="1400">
                          <a:effectLst/>
                        </a:rPr>
                        <a:t>.</a:t>
                      </a:r>
                      <a:r>
                        <a:rPr lang="ru-RU" sz="1400">
                          <a:effectLst/>
                        </a:rPr>
                        <a:t>5см</a:t>
                      </a: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45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</a:t>
                      </a:r>
                      <a:r>
                        <a:rPr lang="uk-UA" sz="1400">
                          <a:effectLst/>
                        </a:rPr>
                        <a:t>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22см</a:t>
                      </a:r>
                      <a:endParaRPr lang="uk-UA" sz="12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38</a:t>
                      </a:r>
                      <a:r>
                        <a:rPr lang="uk-UA" sz="1400" dirty="0">
                          <a:effectLst/>
                        </a:rPr>
                        <a:t>см</a:t>
                      </a:r>
                      <a:endParaRPr lang="uk-UA" sz="12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443413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242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uk-UA" b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ОЦІНКА ЕФЕКТИВНОСТІ ПРОЕКТУВАННЯ СКЛАДУ БЕТОННИХ СУМІШЕЙ НА АЛЬТЕРНАТИВНИХ ЗАПОВНЮВАЧАХ З ПРИРОДНИХ РЕСУРСІВ ПРИКАРПАТСЬКОГО РЕГІОНУ</a:t>
            </a:r>
            <a:endParaRPr lang="uk-UA" sz="2800" b="1" kern="0" dirty="0">
              <a:solidFill>
                <a:srgbClr val="000000"/>
              </a:solidFill>
              <a:latin typeface="Aptos Display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194" y="810491"/>
            <a:ext cx="3372023" cy="4553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013713"/>
              </p:ext>
            </p:extLst>
          </p:nvPr>
        </p:nvGraphicFramePr>
        <p:xfrm>
          <a:off x="429490" y="810491"/>
          <a:ext cx="7772401" cy="45537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023">
                  <a:extLst>
                    <a:ext uri="{9D8B030D-6E8A-4147-A177-3AD203B41FA5}">
                      <a16:colId xmlns:a16="http://schemas.microsoft.com/office/drawing/2014/main" val="1885971458"/>
                    </a:ext>
                  </a:extLst>
                </a:gridCol>
                <a:gridCol w="993783">
                  <a:extLst>
                    <a:ext uri="{9D8B030D-6E8A-4147-A177-3AD203B41FA5}">
                      <a16:colId xmlns:a16="http://schemas.microsoft.com/office/drawing/2014/main" val="3199524850"/>
                    </a:ext>
                  </a:extLst>
                </a:gridCol>
                <a:gridCol w="1385393">
                  <a:extLst>
                    <a:ext uri="{9D8B030D-6E8A-4147-A177-3AD203B41FA5}">
                      <a16:colId xmlns:a16="http://schemas.microsoft.com/office/drawing/2014/main" val="4087541797"/>
                    </a:ext>
                  </a:extLst>
                </a:gridCol>
                <a:gridCol w="1264355">
                  <a:extLst>
                    <a:ext uri="{9D8B030D-6E8A-4147-A177-3AD203B41FA5}">
                      <a16:colId xmlns:a16="http://schemas.microsoft.com/office/drawing/2014/main" val="2328827941"/>
                    </a:ext>
                  </a:extLst>
                </a:gridCol>
                <a:gridCol w="1108440">
                  <a:extLst>
                    <a:ext uri="{9D8B030D-6E8A-4147-A177-3AD203B41FA5}">
                      <a16:colId xmlns:a16="http://schemas.microsoft.com/office/drawing/2014/main" val="1152098254"/>
                    </a:ext>
                  </a:extLst>
                </a:gridCol>
                <a:gridCol w="1402232">
                  <a:extLst>
                    <a:ext uri="{9D8B030D-6E8A-4147-A177-3AD203B41FA5}">
                      <a16:colId xmlns:a16="http://schemas.microsoft.com/office/drawing/2014/main" val="2706736604"/>
                    </a:ext>
                  </a:extLst>
                </a:gridCol>
                <a:gridCol w="1362175">
                  <a:extLst>
                    <a:ext uri="{9D8B030D-6E8A-4147-A177-3AD203B41FA5}">
                      <a16:colId xmlns:a16="http://schemas.microsoft.com/office/drawing/2014/main" val="1187762762"/>
                    </a:ext>
                  </a:extLst>
                </a:gridCol>
              </a:tblGrid>
              <a:tr h="3575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доба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доба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205613"/>
                  </a:ext>
                </a:extLst>
              </a:tr>
              <a:tr h="143031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Маса, кг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Руйнівне навантаження, MPa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Сер. значення, </a:t>
                      </a:r>
                      <a:r>
                        <a:rPr lang="uk-UA" sz="1400" spc="-2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Маса, кг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Руйнівне навантаження, MPa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Сер. значення, </a:t>
                      </a:r>
                      <a:r>
                        <a:rPr lang="uk-UA" sz="1400" spc="-2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extLst>
                  <a:ext uri="{0D108BD9-81ED-4DB2-BD59-A6C34878D82A}">
                    <a16:rowId xmlns:a16="http://schemas.microsoft.com/office/drawing/2014/main" val="1227619552"/>
                  </a:ext>
                </a:extLst>
              </a:tr>
              <a:tr h="6914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2335/2340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39,21/38,62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38,91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2345/2343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41,53/40,04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40,78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extLst>
                  <a:ext uri="{0D108BD9-81ED-4DB2-BD59-A6C34878D82A}">
                    <a16:rowId xmlns:a16="http://schemas.microsoft.com/office/drawing/2014/main" val="3815220680"/>
                  </a:ext>
                </a:extLst>
              </a:tr>
              <a:tr h="6914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2382/2386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51,69/51,55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51,62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2385/2380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56,43/56,39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56,41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extLst>
                  <a:ext uri="{0D108BD9-81ED-4DB2-BD59-A6C34878D82A}">
                    <a16:rowId xmlns:a16="http://schemas.microsoft.com/office/drawing/2014/main" val="1156029499"/>
                  </a:ext>
                </a:extLst>
              </a:tr>
              <a:tr h="6914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2304/2277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39,08/40,66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39,87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2310/2303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41,34/41,16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41,25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extLst>
                  <a:ext uri="{0D108BD9-81ED-4DB2-BD59-A6C34878D82A}">
                    <a16:rowId xmlns:a16="http://schemas.microsoft.com/office/drawing/2014/main" val="2733816292"/>
                  </a:ext>
                </a:extLst>
              </a:tr>
              <a:tr h="6914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6630" algn="l"/>
                        </a:tabLs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2339/2361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55,99/53,86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54,92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2352/2365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58,11/57,98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58,04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17191" marR="17191" marT="0" marB="0" anchor="ctr"/>
                </a:tc>
                <a:extLst>
                  <a:ext uri="{0D108BD9-81ED-4DB2-BD59-A6C34878D82A}">
                    <a16:rowId xmlns:a16="http://schemas.microsoft.com/office/drawing/2014/main" val="338345342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5528423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uk-UA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Руйнівний метод визначення міцності на стиск бетонного каменю за допомогою гідравлічного пресу, згідно якого було виведено показники міцності в Мра</a:t>
            </a:r>
            <a:endParaRPr lang="uk-UA" sz="2800" kern="0" dirty="0">
              <a:solidFill>
                <a:srgbClr val="000000"/>
              </a:solidFill>
              <a:latin typeface="Aptos Display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36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uk-UA" b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РОЗРОБКА РЕЦЕПТУРИ БЕТОННИХ СУМІШЕЙ НА ЗАПОВНЮВАЧАХ З РІЗНИХ РЕГІОНІВ УКРАЇНИ ДЛЯ ОТРИМАННЯ ЗАТВЕРДІЛОГО БЕТОНУ ОДНАКОВОГО КЛАСУ МІЦНОСТІ</a:t>
            </a:r>
            <a:endParaRPr lang="uk-UA" sz="2800" b="1" kern="0" dirty="0">
              <a:solidFill>
                <a:srgbClr val="000000"/>
              </a:solidFill>
              <a:latin typeface="Aptos Display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864511"/>
              </p:ext>
            </p:extLst>
          </p:nvPr>
        </p:nvGraphicFramePr>
        <p:xfrm>
          <a:off x="100259" y="852429"/>
          <a:ext cx="5787923" cy="54484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827">
                  <a:extLst>
                    <a:ext uri="{9D8B030D-6E8A-4147-A177-3AD203B41FA5}">
                      <a16:colId xmlns:a16="http://schemas.microsoft.com/office/drawing/2014/main" val="4135917506"/>
                    </a:ext>
                  </a:extLst>
                </a:gridCol>
                <a:gridCol w="1168920">
                  <a:extLst>
                    <a:ext uri="{9D8B030D-6E8A-4147-A177-3AD203B41FA5}">
                      <a16:colId xmlns:a16="http://schemas.microsoft.com/office/drawing/2014/main" val="439416229"/>
                    </a:ext>
                  </a:extLst>
                </a:gridCol>
                <a:gridCol w="1138448">
                  <a:extLst>
                    <a:ext uri="{9D8B030D-6E8A-4147-A177-3AD203B41FA5}">
                      <a16:colId xmlns:a16="http://schemas.microsoft.com/office/drawing/2014/main" val="4117228366"/>
                    </a:ext>
                  </a:extLst>
                </a:gridCol>
                <a:gridCol w="1276792">
                  <a:extLst>
                    <a:ext uri="{9D8B030D-6E8A-4147-A177-3AD203B41FA5}">
                      <a16:colId xmlns:a16="http://schemas.microsoft.com/office/drawing/2014/main" val="462490842"/>
                    </a:ext>
                  </a:extLst>
                </a:gridCol>
                <a:gridCol w="850789">
                  <a:extLst>
                    <a:ext uri="{9D8B030D-6E8A-4147-A177-3AD203B41FA5}">
                      <a16:colId xmlns:a16="http://schemas.microsoft.com/office/drawing/2014/main" val="3187869217"/>
                    </a:ext>
                  </a:extLst>
                </a:gridCol>
                <a:gridCol w="340071">
                  <a:extLst>
                    <a:ext uri="{9D8B030D-6E8A-4147-A177-3AD203B41FA5}">
                      <a16:colId xmlns:a16="http://schemas.microsoft.com/office/drawing/2014/main" val="378687732"/>
                    </a:ext>
                  </a:extLst>
                </a:gridCol>
                <a:gridCol w="766076">
                  <a:extLst>
                    <a:ext uri="{9D8B030D-6E8A-4147-A177-3AD203B41FA5}">
                      <a16:colId xmlns:a16="http://schemas.microsoft.com/office/drawing/2014/main" val="4230347462"/>
                    </a:ext>
                  </a:extLst>
                </a:gridCol>
              </a:tblGrid>
              <a:tr h="21566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Регіон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В’яжуче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(портландцемент), кг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Дрібний заповнювач,  </a:t>
                      </a:r>
                      <a:b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Крупний заповнювач (щебінь 5-20), кг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Вода, </a:t>
                      </a:r>
                      <a:b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Добавка Plastidor 551, доза, (витрата)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extLst>
                  <a:ext uri="{0D108BD9-81ED-4DB2-BD59-A6C34878D82A}">
                    <a16:rowId xmlns:a16="http://schemas.microsoft.com/office/drawing/2014/main" val="180404485"/>
                  </a:ext>
                </a:extLst>
              </a:tr>
              <a:tr h="6851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Миколаївська  область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CEM II/A-LL 42,5R                  380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Олександрівка,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890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Гранітний, 980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0.8%, (3.04 кг)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extLst>
                  <a:ext uri="{0D108BD9-81ED-4DB2-BD59-A6C34878D82A}">
                    <a16:rowId xmlns:a16="http://schemas.microsoft.com/office/drawing/2014/main" val="3782791624"/>
                  </a:ext>
                </a:extLst>
              </a:tr>
              <a:tr h="6851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Рівненська область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CEM II/A-LL 42,5R </a:t>
                      </a:r>
                      <a:b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Клесів,          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Гранітний, 1050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0.8%, (2.96 кг)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extLst>
                  <a:ext uri="{0D108BD9-81ED-4DB2-BD59-A6C34878D82A}">
                    <a16:rowId xmlns:a16="http://schemas.microsoft.com/office/drawing/2014/main" val="2854199345"/>
                  </a:ext>
                </a:extLst>
              </a:tr>
              <a:tr h="6851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Хмельницька область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CEM II/A-LL 42,5R </a:t>
                      </a:r>
                      <a:b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Славута,           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Гранітний, 1120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0.9%, (3.04 кг)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extLst>
                  <a:ext uri="{0D108BD9-81ED-4DB2-BD59-A6C34878D82A}">
                    <a16:rowId xmlns:a16="http://schemas.microsoft.com/office/drawing/2014/main" val="1947963720"/>
                  </a:ext>
                </a:extLst>
              </a:tr>
              <a:tr h="6851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Полтавська область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CEM II/A-LL 42,5R</a:t>
                      </a:r>
                      <a:b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uk-UA" sz="12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390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Кременчук,           720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Гранітний, 1140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0.9%,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(3.12 кг)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27936" marR="27936" marT="0" marB="0" anchor="ctr"/>
                </a:tc>
                <a:extLst>
                  <a:ext uri="{0D108BD9-81ED-4DB2-BD59-A6C34878D82A}">
                    <a16:rowId xmlns:a16="http://schemas.microsoft.com/office/drawing/2014/main" val="953358294"/>
                  </a:ext>
                </a:extLst>
              </a:tr>
            </a:tbl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BA0190ED-5552-41DD-B7BC-E6F395699A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8457285"/>
              </p:ext>
            </p:extLst>
          </p:nvPr>
        </p:nvGraphicFramePr>
        <p:xfrm>
          <a:off x="6096000" y="852430"/>
          <a:ext cx="5888182" cy="4758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062134" y="5632525"/>
            <a:ext cx="4274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Aptos"/>
              </a:rPr>
              <a:t>Гранулометричний склад піску "Славута"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3265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uk-UA" b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РОЗРОБКА РЕЦЕПТУРИ БЕТОННИХ СУМІШЕЙ НА ЗАПОВНЮВАЧАХ З РІЗНИХ РЕГІОНІВ УКРАЇНИ ДЛЯ ОТРИМАННЯ ЗАТВЕРДІЛОГО БЕТОНУ ОДНАКОВОГО КЛАСУ МІЦНОСТІ</a:t>
            </a:r>
            <a:endParaRPr lang="uk-UA" sz="2800" b="1" kern="0" dirty="0">
              <a:solidFill>
                <a:srgbClr val="000000"/>
              </a:solidFill>
              <a:latin typeface="Aptos Display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73701915"/>
              </p:ext>
            </p:extLst>
          </p:nvPr>
        </p:nvGraphicFramePr>
        <p:xfrm>
          <a:off x="955155" y="646331"/>
          <a:ext cx="4869180" cy="2817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16989287"/>
              </p:ext>
            </p:extLst>
          </p:nvPr>
        </p:nvGraphicFramePr>
        <p:xfrm>
          <a:off x="955155" y="3616037"/>
          <a:ext cx="4869180" cy="267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89685653"/>
              </p:ext>
            </p:extLst>
          </p:nvPr>
        </p:nvGraphicFramePr>
        <p:xfrm>
          <a:off x="6541192" y="1409613"/>
          <a:ext cx="5039360" cy="3678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012872" y="534422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uk-UA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Комплексна оцінка ранньої, </a:t>
            </a:r>
            <a:r>
              <a:rPr lang="uk-UA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проєктної</a:t>
            </a:r>
            <a:r>
              <a:rPr lang="uk-UA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довготривалої міцності затверділого бетону </a:t>
            </a:r>
            <a:endParaRPr lang="uk-UA" sz="2800" kern="0" dirty="0">
              <a:solidFill>
                <a:srgbClr val="000000"/>
              </a:solidFill>
              <a:latin typeface="Aptos Display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08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kern="1400" spc="-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ОЦІНКА ВЛАСТИВОСТЕЙ КРУПНИХ ЗАПОВНЮВАЧІВ ІЗ ДРОБЛЕНИХ ГІРСЬКИХ ПОРІД ЗАХІДНОГО РЕГІОНУ УКРАЇНИ ДЛЯ ВИГОТОВЛЕННЯ БЕТОННИХ СУМІШЕЙ</a:t>
            </a:r>
            <a:endParaRPr lang="uk-UA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9" t="18759" b="20549"/>
          <a:stretch/>
        </p:blipFill>
        <p:spPr bwMode="auto">
          <a:xfrm>
            <a:off x="9384435" y="646331"/>
            <a:ext cx="2317750" cy="202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1" t="31717" r="15723" b="23476"/>
          <a:stretch/>
        </p:blipFill>
        <p:spPr bwMode="auto">
          <a:xfrm>
            <a:off x="6953771" y="2324347"/>
            <a:ext cx="2264410" cy="2014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8" t="24753" r="5619" b="24985"/>
          <a:stretch/>
        </p:blipFill>
        <p:spPr bwMode="auto">
          <a:xfrm>
            <a:off x="9384435" y="3622228"/>
            <a:ext cx="2328545" cy="2094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3" t="25394" r="7418" b="17048"/>
          <a:stretch/>
        </p:blipFill>
        <p:spPr bwMode="auto">
          <a:xfrm>
            <a:off x="495534" y="762000"/>
            <a:ext cx="2974219" cy="2569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7" t="6864" b="30709"/>
          <a:stretch/>
        </p:blipFill>
        <p:spPr bwMode="auto">
          <a:xfrm>
            <a:off x="495534" y="3622228"/>
            <a:ext cx="2974219" cy="2654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6" t="19851" r="6507" b="21896"/>
          <a:stretch/>
        </p:blipFill>
        <p:spPr bwMode="auto">
          <a:xfrm>
            <a:off x="4432937" y="646331"/>
            <a:ext cx="2354580" cy="2094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6" t="33085" r="11416" b="15635"/>
          <a:stretch/>
        </p:blipFill>
        <p:spPr bwMode="auto">
          <a:xfrm>
            <a:off x="4432937" y="3622228"/>
            <a:ext cx="2354580" cy="2094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587896" y="2855590"/>
            <a:ext cx="2044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mtClean="0">
                <a:latin typeface="Times New Roman" panose="02020603050405020304" pitchFamily="18" charset="0"/>
                <a:ea typeface="Aptos"/>
              </a:rPr>
              <a:t>Щебінь гранітний смт. Клесів</a:t>
            </a:r>
            <a:endParaRPr lang="uk-UA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503906" y="5716458"/>
            <a:ext cx="2078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pc="-20" dirty="0" smtClean="0">
                <a:latin typeface="Times New Roman" panose="02020603050405020304" pitchFamily="18" charset="0"/>
                <a:ea typeface="Aptos"/>
              </a:rPr>
              <a:t>Щебінь гранітний </a:t>
            </a:r>
            <a:r>
              <a:rPr lang="en-US" spc="-20" dirty="0" smtClean="0">
                <a:latin typeface="Times New Roman" panose="02020603050405020304" pitchFamily="18" charset="0"/>
                <a:ea typeface="Aptos"/>
              </a:rPr>
              <a:t>м</a:t>
            </a:r>
            <a:r>
              <a:rPr lang="en-US" spc="-20" dirty="0">
                <a:latin typeface="Times New Roman" panose="02020603050405020304" pitchFamily="18" charset="0"/>
                <a:ea typeface="Aptos"/>
              </a:rPr>
              <a:t>.</a:t>
            </a:r>
            <a:r>
              <a:rPr lang="uk-UA" spc="-20" dirty="0">
                <a:latin typeface="Times New Roman" panose="02020603050405020304" pitchFamily="18" charset="0"/>
                <a:ea typeface="Aptos"/>
              </a:rPr>
              <a:t> </a:t>
            </a:r>
            <a:r>
              <a:rPr lang="en-US" spc="-20" dirty="0" err="1">
                <a:latin typeface="Times New Roman" panose="02020603050405020304" pitchFamily="18" charset="0"/>
                <a:ea typeface="Aptos"/>
              </a:rPr>
              <a:t>Коростень</a:t>
            </a:r>
            <a:endParaRPr lang="uk-UA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415859" y="2751777"/>
            <a:ext cx="2254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ea typeface="Aptos"/>
              </a:rPr>
              <a:t>Щебінь гравійний    с. </a:t>
            </a:r>
            <a:r>
              <a:rPr lang="uk-UA" dirty="0" err="1" smtClean="0">
                <a:latin typeface="Times New Roman" panose="02020603050405020304" pitchFamily="18" charset="0"/>
                <a:ea typeface="Aptos"/>
              </a:rPr>
              <a:t>Фитьків</a:t>
            </a:r>
            <a:endParaRPr lang="uk-UA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32882" y="5716457"/>
            <a:ext cx="2354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ea typeface="Aptos"/>
              </a:rPr>
              <a:t>Щебінь гравійний     с. </a:t>
            </a:r>
            <a:r>
              <a:rPr lang="uk-UA" dirty="0" err="1" smtClean="0">
                <a:latin typeface="Times New Roman" panose="02020603050405020304" pitchFamily="18" charset="0"/>
                <a:ea typeface="Aptos"/>
              </a:rPr>
              <a:t>Іспас</a:t>
            </a:r>
            <a:endParaRPr lang="uk-UA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953772" y="4421468"/>
            <a:ext cx="2264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ea typeface="Aptos"/>
              </a:rPr>
              <a:t>Щебінь пісковик      с. Пасічна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9561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479</TotalTime>
  <Words>821</Words>
  <Application>Microsoft Office PowerPoint</Application>
  <PresentationFormat>Широкоэкранный</PresentationFormat>
  <Paragraphs>273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Aptos</vt:lpstr>
      <vt:lpstr>Aptos Display</vt:lpstr>
      <vt:lpstr>Calibri</vt:lpstr>
      <vt:lpstr>Calibri Light</vt:lpstr>
      <vt:lpstr>Lato</vt:lpstr>
      <vt:lpstr>Raleway</vt:lpstr>
      <vt:lpstr>Times New Roman</vt:lpstr>
      <vt:lpstr>Ретро</vt:lpstr>
      <vt:lpstr>Магістерська робота на тему: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робота </dc:title>
  <dc:creator>Denys</dc:creator>
  <cp:lastModifiedBy>Denys</cp:lastModifiedBy>
  <cp:revision>28</cp:revision>
  <dcterms:created xsi:type="dcterms:W3CDTF">2025-11-27T09:25:22Z</dcterms:created>
  <dcterms:modified xsi:type="dcterms:W3CDTF">2025-12-20T11:47:58Z</dcterms:modified>
</cp:coreProperties>
</file>