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2"/>
  </p:notesMasterIdLst>
  <p:sldIdLst>
    <p:sldId id="257" r:id="rId2"/>
    <p:sldId id="292" r:id="rId3"/>
    <p:sldId id="308" r:id="rId4"/>
    <p:sldId id="323" r:id="rId5"/>
    <p:sldId id="324" r:id="rId6"/>
    <p:sldId id="330" r:id="rId7"/>
    <p:sldId id="331" r:id="rId8"/>
    <p:sldId id="325" r:id="rId9"/>
    <p:sldId id="328" r:id="rId10"/>
    <p:sldId id="297" r:id="rId11"/>
  </p:sldIdLst>
  <p:sldSz cx="9144000" cy="6858000" type="screen4x3"/>
  <p:notesSz cx="6735763" cy="9799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62" autoAdjust="0"/>
    <p:restoredTop sz="94369" autoAdjust="0"/>
  </p:normalViewPr>
  <p:slideViewPr>
    <p:cSldViewPr>
      <p:cViewPr>
        <p:scale>
          <a:sx n="60" d="100"/>
          <a:sy n="60" d="100"/>
        </p:scale>
        <p:origin x="-1596" y="-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C795E27-3D4F-4ACC-BCC4-C1408DE654CA}" type="datetimeFigureOut">
              <a:rPr lang="ru-RU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5013"/>
            <a:ext cx="4897437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3100" y="4654550"/>
            <a:ext cx="5389563" cy="4410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noProof="0"/>
              <a:t>Зразок тексту</a:t>
            </a:r>
          </a:p>
          <a:p>
            <a:pPr lvl="1"/>
            <a:r>
              <a:rPr lang="uk-UA" noProof="0"/>
              <a:t>Другий рівень</a:t>
            </a:r>
          </a:p>
          <a:p>
            <a:pPr lvl="2"/>
            <a:r>
              <a:rPr lang="uk-UA" noProof="0"/>
              <a:t>Третій рівень</a:t>
            </a:r>
          </a:p>
          <a:p>
            <a:pPr lvl="3"/>
            <a:r>
              <a:rPr lang="uk-UA" noProof="0"/>
              <a:t>Четвертий рівень</a:t>
            </a:r>
          </a:p>
          <a:p>
            <a:pPr lvl="4"/>
            <a:r>
              <a:rPr lang="uk-UA" noProof="0"/>
              <a:t>П'ятий рівень</a:t>
            </a:r>
            <a:endParaRPr lang="ru-RU" noProof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307513"/>
            <a:ext cx="2919413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07513"/>
            <a:ext cx="2919412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92F111-4078-4243-9487-CD3219704B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15363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5D3F68-06BC-4A25-AA35-3B45EE6DE677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FB3AAD-EAD1-46F7-82B0-220CDB6592F4}" type="datetime1">
              <a:rPr lang="ru-RU" smtClean="0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A73E7-9DD6-40C3-9456-562128DA33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DFFA05-E840-4F80-B7A1-6AA020FB011F}" type="datetime1">
              <a:rPr lang="ru-RU" smtClean="0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C2F5D-D21D-4C66-BFAB-568353FA5E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4F5573-DC27-46DC-A7C6-E608169BF78E}" type="datetime1">
              <a:rPr lang="ru-RU" smtClean="0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F51E3-39B2-4DFD-BA6A-D6A17A5E00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DF243E-1C0A-4B0E-BDEF-859070CA1CB8}" type="datetime1">
              <a:rPr lang="ru-RU" smtClean="0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0CEFEA-3BFD-43DD-A83F-BF38898A3C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BFE695-866E-43A4-9BBD-C516E8B69458}" type="datetime1">
              <a:rPr lang="ru-RU" smtClean="0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4D74D5-7938-422A-AB69-7446760A564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10779-30CA-4037-A29A-4B44EA9FAB10}" type="datetime1">
              <a:rPr lang="ru-RU" smtClean="0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A7E5FC-CB9A-41BB-90DC-F271342BB1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6ED76-443F-46A4-95B7-5121A16F7805}" type="datetime1">
              <a:rPr lang="ru-RU" smtClean="0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5DC2E-CE0C-418A-B041-4659E78744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E87CE-60EF-4F69-ABF2-4DEFC358748A}" type="datetime1">
              <a:rPr lang="ru-RU" smtClean="0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B79FFD-6093-43A4-9D10-D43DC3D1A5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EB8E4A-3639-498E-8460-AD8A7E21F8E4}" type="datetime1">
              <a:rPr lang="ru-RU" smtClean="0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4C37A7-F9E5-42D0-A5EB-79EA9E072D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FF9FD6-D861-4A81-AB33-96E9687C9E79}" type="datetime1">
              <a:rPr lang="ru-RU" smtClean="0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2B5078-A2CF-4834-81F8-C90A921D6D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E54EE-A62A-4E89-BCB8-8C851BDEC0CD}" type="datetime1">
              <a:rPr lang="ru-RU" smtClean="0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20E018-55B9-4012-8D16-94C84144DC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81E6EFA-E69E-4251-8F70-9505739F17B1}" type="datetime1">
              <a:rPr lang="ru-RU" smtClean="0"/>
              <a:pPr>
                <a:defRPr/>
              </a:pPr>
              <a:t>02.06.2026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787C841-E474-46D5-8580-1E6EC4FC94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033463" y="611188"/>
            <a:ext cx="6840537" cy="1190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Івано-Франківський національний технічний університет нафти і газу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uk-UA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Кафедра будівництва 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Заголовок 6"/>
          <p:cNvSpPr>
            <a:spLocks noGrp="1"/>
          </p:cNvSpPr>
          <p:nvPr>
            <p:ph type="ctrTitle"/>
          </p:nvPr>
        </p:nvSpPr>
        <p:spPr>
          <a:xfrm>
            <a:off x="611188" y="1957388"/>
            <a:ext cx="8001000" cy="292893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>
                <a:latin typeface="Arial Narrow" pitchFamily="34" charset="0"/>
              </a:rPr>
              <a:t/>
            </a:r>
            <a:br>
              <a:rPr lang="en-US" sz="2400" b="1" dirty="0" smtClean="0">
                <a:latin typeface="Arial Narrow" pitchFamily="34" charset="0"/>
              </a:rPr>
            </a:br>
            <a:r>
              <a:rPr lang="uk-UA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Струмінський</a:t>
            </a:r>
            <a: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Орест Орестович</a:t>
            </a:r>
            <a:b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ст. гр. ЗТ-23-1К</a:t>
            </a:r>
            <a:b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uk-UA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кваліфікаційна робота</a:t>
            </a:r>
            <a:b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бакалавра на тему:</a:t>
            </a:r>
            <a:r>
              <a:rPr lang="uk-UA" sz="40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uk-UA" sz="3200" b="1" i="1" dirty="0" smtClean="0">
                <a:latin typeface="Arial Narrow" pitchFamily="34" charset="0"/>
                <a:cs typeface="Times New Roman" pitchFamily="18" charset="0"/>
              </a:rPr>
              <a:t/>
            </a:r>
            <a:br>
              <a:rPr lang="uk-UA" sz="3200" b="1" i="1" dirty="0" smtClean="0">
                <a:latin typeface="Arial Narrow" pitchFamily="34" charset="0"/>
                <a:cs typeface="Times New Roman" pitchFamily="18" charset="0"/>
              </a:rPr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uk-UA" sz="1600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uk-UA" sz="2400" b="1" dirty="0" smtClean="0"/>
              <a:t>І</a:t>
            </a:r>
            <a:endParaRPr lang="uk-UA" sz="2400" dirty="0" smtClean="0"/>
          </a:p>
        </p:txBody>
      </p:sp>
      <p:sp>
        <p:nvSpPr>
          <p:cNvPr id="14340" name="TextBox 8"/>
          <p:cNvSpPr txBox="1">
            <a:spLocks noChangeArrowheads="1"/>
          </p:cNvSpPr>
          <p:nvPr/>
        </p:nvSpPr>
        <p:spPr bwMode="auto">
          <a:xfrm>
            <a:off x="3132138" y="5805488"/>
            <a:ext cx="2940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tx2"/>
                </a:solidFill>
              </a:rPr>
              <a:t>Івано-Франківськ, </a:t>
            </a:r>
            <a:r>
              <a:rPr lang="uk-UA" dirty="0" smtClean="0">
                <a:solidFill>
                  <a:schemeClr val="tx2"/>
                </a:solidFill>
              </a:rPr>
              <a:t>2026 </a:t>
            </a:r>
            <a:r>
              <a:rPr lang="uk-UA" dirty="0">
                <a:solidFill>
                  <a:schemeClr val="tx2"/>
                </a:solidFill>
              </a:rPr>
              <a:t>р.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/>
            </a:extLst>
          </p:cNvPr>
          <p:cNvSpPr/>
          <p:nvPr/>
        </p:nvSpPr>
        <p:spPr>
          <a:xfrm>
            <a:off x="1116013" y="3954463"/>
            <a:ext cx="71818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000" b="1" dirty="0" err="1" smtClean="0">
                <a:solidFill>
                  <a:schemeClr val="tx2"/>
                </a:solidFill>
              </a:rPr>
              <a:t>“Розроблення</a:t>
            </a:r>
            <a:r>
              <a:rPr lang="uk-UA" sz="2000" b="1" dirty="0" smtClean="0">
                <a:solidFill>
                  <a:schemeClr val="tx2"/>
                </a:solidFill>
              </a:rPr>
              <a:t> технології виготовлення корпусу шиберної </a:t>
            </a:r>
            <a:r>
              <a:rPr lang="uk-UA" sz="2000" b="1" dirty="0" err="1" smtClean="0">
                <a:solidFill>
                  <a:schemeClr val="tx2"/>
                </a:solidFill>
              </a:rPr>
              <a:t>засувки”</a:t>
            </a:r>
            <a:endParaRPr lang="en-US" sz="2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56753-844D-40D8-82B0-F8577C5F61F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857250" y="331788"/>
            <a:ext cx="73580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</a:p>
          <a:p>
            <a:pPr algn="ctr">
              <a:lnSpc>
                <a:spcPct val="150000"/>
              </a:lnSpc>
            </a:pP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400">
                <a:latin typeface="Times New Roman" pitchFamily="18" charset="0"/>
                <a:cs typeface="Times New Roman" pitchFamily="18" charset="0"/>
              </a:rPr>
              <a:t>	</a:t>
            </a:r>
            <a:endParaRPr lang="en-US" sz="1400"/>
          </a:p>
        </p:txBody>
      </p:sp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431800" y="908050"/>
            <a:ext cx="8435975" cy="5370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dirty="0" smtClean="0">
                <a:solidFill>
                  <a:schemeClr val="tx2"/>
                </a:solidFill>
              </a:rPr>
              <a:t>       У кваліфікаційній роботі проведено аналіз конструкції виробу, визначено основні технологічні вимоги до процесу складання та зварювання, а також розроблено раціональну технологію виготовлення корпусу шиберної засувки.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uk-UA" dirty="0" smtClean="0">
                <a:solidFill>
                  <a:schemeClr val="tx2"/>
                </a:solidFill>
              </a:rPr>
              <a:t>При виконанні роботи обрано матеріал конструкції та спосіб зварювання, що забезпечує необхідну міцність, герметичність і надійність виробу в умовах експлуатації. </a:t>
            </a:r>
            <a:r>
              <a:rPr lang="ru-RU" dirty="0" err="1" smtClean="0">
                <a:solidFill>
                  <a:schemeClr val="tx2"/>
                </a:solidFill>
              </a:rPr>
              <a:t>Встановлено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послідовність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виконання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складально-зварювальних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операцій</a:t>
            </a:r>
            <a:r>
              <a:rPr lang="ru-RU" dirty="0" smtClean="0">
                <a:solidFill>
                  <a:schemeClr val="tx2"/>
                </a:solidFill>
              </a:rPr>
              <a:t>, </a:t>
            </a:r>
            <a:r>
              <a:rPr lang="ru-RU" dirty="0" err="1" smtClean="0">
                <a:solidFill>
                  <a:schemeClr val="tx2"/>
                </a:solidFill>
              </a:rPr>
              <a:t>підібрано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необхідне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обладнання</a:t>
            </a:r>
            <a:r>
              <a:rPr lang="ru-RU" dirty="0" smtClean="0">
                <a:solidFill>
                  <a:schemeClr val="tx2"/>
                </a:solidFill>
              </a:rPr>
              <a:t>, </a:t>
            </a:r>
            <a:r>
              <a:rPr lang="ru-RU" dirty="0" err="1" smtClean="0">
                <a:solidFill>
                  <a:schemeClr val="tx2"/>
                </a:solidFill>
              </a:rPr>
              <a:t>пристрої</a:t>
            </a:r>
            <a:r>
              <a:rPr lang="ru-RU" dirty="0" smtClean="0">
                <a:solidFill>
                  <a:schemeClr val="tx2"/>
                </a:solidFill>
              </a:rPr>
              <a:t> та </a:t>
            </a:r>
            <a:r>
              <a:rPr lang="ru-RU" dirty="0" err="1" smtClean="0">
                <a:solidFill>
                  <a:schemeClr val="tx2"/>
                </a:solidFill>
              </a:rPr>
              <a:t>зварювальні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матеріали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ru-RU" dirty="0" smtClean="0">
                <a:solidFill>
                  <a:schemeClr val="tx2"/>
                </a:solidFill>
              </a:rPr>
              <a:t>       </a:t>
            </a:r>
            <a:r>
              <a:rPr lang="ru-RU" dirty="0" err="1" smtClean="0">
                <a:solidFill>
                  <a:schemeClr val="tx2"/>
                </a:solidFill>
              </a:rPr>
              <a:t>Розроблена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технологія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дозволяє</a:t>
            </a:r>
            <a:r>
              <a:rPr lang="ru-RU" dirty="0" smtClean="0">
                <a:solidFill>
                  <a:schemeClr val="tx2"/>
                </a:solidFill>
              </a:rPr>
              <a:t>: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ru-RU" dirty="0" smtClean="0">
                <a:solidFill>
                  <a:schemeClr val="tx2"/>
                </a:solidFill>
              </a:rPr>
              <a:t>- </a:t>
            </a:r>
            <a:r>
              <a:rPr lang="ru-RU" dirty="0" err="1" smtClean="0">
                <a:solidFill>
                  <a:schemeClr val="tx2"/>
                </a:solidFill>
              </a:rPr>
              <a:t>забезпечити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високу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якість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зварних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з’єднань</a:t>
            </a:r>
            <a:r>
              <a:rPr lang="ru-RU" dirty="0" smtClean="0">
                <a:solidFill>
                  <a:schemeClr val="tx2"/>
                </a:solidFill>
              </a:rPr>
              <a:t>; 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ru-RU" dirty="0" smtClean="0">
                <a:solidFill>
                  <a:schemeClr val="tx2"/>
                </a:solidFill>
              </a:rPr>
              <a:t>- </a:t>
            </a:r>
            <a:r>
              <a:rPr lang="ru-RU" dirty="0" err="1" smtClean="0">
                <a:solidFill>
                  <a:schemeClr val="tx2"/>
                </a:solidFill>
              </a:rPr>
              <a:t>зменшити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ймовірність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виникнення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дефектів</a:t>
            </a:r>
            <a:r>
              <a:rPr lang="ru-RU" dirty="0" smtClean="0">
                <a:solidFill>
                  <a:schemeClr val="tx2"/>
                </a:solidFill>
              </a:rPr>
              <a:t>; 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uk-UA" dirty="0" smtClean="0">
                <a:solidFill>
                  <a:schemeClr val="tx2"/>
                </a:solidFill>
              </a:rPr>
              <a:t>- </a:t>
            </a:r>
            <a:r>
              <a:rPr lang="ru-RU" dirty="0" err="1" smtClean="0">
                <a:solidFill>
                  <a:schemeClr val="tx2"/>
                </a:solidFill>
              </a:rPr>
              <a:t>підвищити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продуктивність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праці</a:t>
            </a:r>
            <a:r>
              <a:rPr lang="ru-RU" dirty="0" smtClean="0">
                <a:solidFill>
                  <a:schemeClr val="tx2"/>
                </a:solidFill>
              </a:rPr>
              <a:t>; 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uk-UA" dirty="0" smtClean="0">
                <a:solidFill>
                  <a:schemeClr val="tx2"/>
                </a:solidFill>
              </a:rPr>
              <a:t>- </a:t>
            </a:r>
            <a:r>
              <a:rPr lang="ru-RU" dirty="0" err="1" smtClean="0">
                <a:solidFill>
                  <a:schemeClr val="tx2"/>
                </a:solidFill>
              </a:rPr>
              <a:t>знизити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трудомісткість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виготовлення</a:t>
            </a:r>
            <a:r>
              <a:rPr lang="ru-RU" dirty="0" smtClean="0">
                <a:solidFill>
                  <a:schemeClr val="tx2"/>
                </a:solidFill>
              </a:rPr>
              <a:t>; 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ru-RU" dirty="0" smtClean="0">
                <a:solidFill>
                  <a:schemeClr val="tx2"/>
                </a:solidFill>
              </a:rPr>
              <a:t>- </a:t>
            </a:r>
            <a:r>
              <a:rPr lang="ru-RU" dirty="0" err="1" smtClean="0">
                <a:solidFill>
                  <a:schemeClr val="tx2"/>
                </a:solidFill>
              </a:rPr>
              <a:t>забезпечити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стабільність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геометричних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параметрів</a:t>
            </a:r>
            <a:r>
              <a:rPr lang="ru-RU" dirty="0" smtClean="0">
                <a:solidFill>
                  <a:schemeClr val="tx2"/>
                </a:solidFill>
              </a:rPr>
              <a:t> корпусу. 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ru-RU" dirty="0" smtClean="0">
                <a:solidFill>
                  <a:schemeClr val="tx2"/>
                </a:solidFill>
              </a:rPr>
              <a:t>       </a:t>
            </a:r>
            <a:r>
              <a:rPr lang="ru-RU" dirty="0" err="1" smtClean="0">
                <a:solidFill>
                  <a:schemeClr val="tx2"/>
                </a:solidFill>
              </a:rPr>
              <a:t>Особливу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увагу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приділено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питанням</a:t>
            </a:r>
            <a:r>
              <a:rPr lang="ru-RU" dirty="0" smtClean="0">
                <a:solidFill>
                  <a:schemeClr val="tx2"/>
                </a:solidFill>
              </a:rPr>
              <a:t> контролю </a:t>
            </a:r>
            <a:r>
              <a:rPr lang="ru-RU" dirty="0" err="1" smtClean="0">
                <a:solidFill>
                  <a:schemeClr val="tx2"/>
                </a:solidFill>
              </a:rPr>
              <a:t>якості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зварних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швів</a:t>
            </a:r>
            <a:r>
              <a:rPr lang="ru-RU" dirty="0" smtClean="0">
                <a:solidFill>
                  <a:schemeClr val="tx2"/>
                </a:solidFill>
              </a:rPr>
              <a:t> та </a:t>
            </a:r>
            <a:r>
              <a:rPr lang="ru-RU" dirty="0" err="1" smtClean="0">
                <a:solidFill>
                  <a:schemeClr val="tx2"/>
                </a:solidFill>
              </a:rPr>
              <a:t>дотриманню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вимог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охорони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праці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під</a:t>
            </a:r>
            <a:r>
              <a:rPr lang="ru-RU" dirty="0" smtClean="0">
                <a:solidFill>
                  <a:schemeClr val="tx2"/>
                </a:solidFill>
              </a:rPr>
              <a:t> час </a:t>
            </a:r>
            <a:r>
              <a:rPr lang="ru-RU" dirty="0" err="1" smtClean="0">
                <a:solidFill>
                  <a:schemeClr val="tx2"/>
                </a:solidFill>
              </a:rPr>
              <a:t>виконання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зварювальних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робіт</a:t>
            </a:r>
            <a:r>
              <a:rPr lang="ru-RU" dirty="0" smtClean="0">
                <a:solidFill>
                  <a:schemeClr val="tx2"/>
                </a:solidFill>
              </a:rPr>
              <a:t>. </a:t>
            </a:r>
            <a:r>
              <a:rPr lang="ru-RU" dirty="0" err="1" smtClean="0">
                <a:solidFill>
                  <a:schemeClr val="tx2"/>
                </a:solidFill>
              </a:rPr>
              <a:t>Передбачені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методи</a:t>
            </a:r>
            <a:r>
              <a:rPr lang="ru-RU" dirty="0" smtClean="0">
                <a:solidFill>
                  <a:schemeClr val="tx2"/>
                </a:solidFill>
              </a:rPr>
              <a:t> контролю </a:t>
            </a:r>
            <a:r>
              <a:rPr lang="ru-RU" dirty="0" err="1" smtClean="0">
                <a:solidFill>
                  <a:schemeClr val="tx2"/>
                </a:solidFill>
              </a:rPr>
              <a:t>дають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можливість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своєчасно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виявляти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дефекти</a:t>
            </a:r>
            <a:r>
              <a:rPr lang="ru-RU" dirty="0" smtClean="0">
                <a:solidFill>
                  <a:schemeClr val="tx2"/>
                </a:solidFill>
              </a:rPr>
              <a:t> та </a:t>
            </a:r>
            <a:r>
              <a:rPr lang="ru-RU" dirty="0" err="1" smtClean="0">
                <a:solidFill>
                  <a:schemeClr val="tx2"/>
                </a:solidFill>
              </a:rPr>
              <a:t>гарантувати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відповідність</a:t>
            </a:r>
            <a:r>
              <a:rPr lang="ru-RU" dirty="0" smtClean="0">
                <a:solidFill>
                  <a:schemeClr val="tx2"/>
                </a:solidFill>
              </a:rPr>
              <a:t> готового </a:t>
            </a:r>
            <a:r>
              <a:rPr lang="ru-RU" dirty="0" err="1" smtClean="0">
                <a:solidFill>
                  <a:schemeClr val="tx2"/>
                </a:solidFill>
              </a:rPr>
              <a:t>виробу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технічним</a:t>
            </a:r>
            <a:r>
              <a:rPr lang="ru-RU" dirty="0" smtClean="0">
                <a:solidFill>
                  <a:schemeClr val="tx2"/>
                </a:solidFill>
              </a:rPr>
              <a:t> </a:t>
            </a:r>
            <a:r>
              <a:rPr lang="ru-RU" dirty="0" err="1" smtClean="0">
                <a:solidFill>
                  <a:schemeClr val="tx2"/>
                </a:solidFill>
              </a:rPr>
              <a:t>вимогам</a:t>
            </a:r>
            <a:r>
              <a:rPr lang="ru-RU" dirty="0" smtClean="0">
                <a:solidFill>
                  <a:schemeClr val="tx2"/>
                </a:solidFill>
              </a:rPr>
              <a:t>.</a:t>
            </a:r>
            <a:endParaRPr lang="en-US" dirty="0" smtClean="0">
              <a:solidFill>
                <a:schemeClr val="tx2"/>
              </a:solidFill>
            </a:endParaRPr>
          </a:p>
          <a:p>
            <a:pPr algn="just"/>
            <a:r>
              <a:rPr lang="uk-UA" sz="1900" dirty="0" smtClean="0">
                <a:solidFill>
                  <a:schemeClr val="tx2"/>
                </a:solidFill>
              </a:rPr>
              <a:t>.</a:t>
            </a:r>
            <a:endParaRPr lang="en-US" sz="19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9113" y="538162"/>
            <a:ext cx="8229600" cy="4891101"/>
          </a:xfrm>
        </p:spPr>
        <p:txBody>
          <a:bodyPr/>
          <a:lstStyle/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Метою роботи </a:t>
            </a:r>
            <a:r>
              <a:rPr lang="uk-UA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є р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озроблення технології виготовлення 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корпусу шиберної 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засувки.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uk-UA" sz="18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ru-RU" sz="18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uk-UA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Поставлена мета досягається шляхом вирішення наступних</a:t>
            </a:r>
            <a:r>
              <a:rPr lang="uk-UA" sz="1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завдань</a:t>
            </a:r>
            <a:r>
              <a:rPr lang="uk-UA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Font typeface="Arial" charset="0"/>
              <a:buNone/>
              <a:defRPr/>
            </a:pPr>
            <a:endParaRPr lang="en-US" sz="18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1) аналізу конструкції шиберної засувки та її технологічності;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uk-UA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обгрунованого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вибору основного та допоміжного обладнання для виготовлення засувки;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3) розробити технологічний процес виготовлення шиберної засувки;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4) виконати компонування складальних та зварювальних установок для виготовлення шиберної засувки. 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None/>
              <a:defRPr/>
            </a:pPr>
            <a:endParaRPr lang="en-US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29625" y="142875"/>
            <a:ext cx="490538" cy="395288"/>
          </a:xfrm>
        </p:spPr>
        <p:txBody>
          <a:bodyPr/>
          <a:lstStyle/>
          <a:p>
            <a:pPr>
              <a:defRPr/>
            </a:pPr>
            <a:fld id="{66E90382-6C77-4AA2-B2E0-0FB8F9A6CA1C}" type="slidenum">
              <a:rPr lang="ru-RU" sz="2400" b="1" smtClean="0"/>
              <a:pPr>
                <a:defRPr/>
              </a:pPr>
              <a:t>2</a:t>
            </a:fld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85728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Загальний вигляд  шиберної засувки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E:\D\DIP_2026\Бакалаври\Струмінський_шиберна засувка\Gmail\lis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7858180" cy="55523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Технологічний процес виготовлення шиберної засувки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E:\D\DIP_2026\Бакалаври\Струмінський_шиберна засувка\Gmail\Тех.проц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714356"/>
            <a:ext cx="8501090" cy="60065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Стенд для наплавлення </a:t>
            </a:r>
            <a:r>
              <a:rPr lang="uk-UA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захлопки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E:\D\DIP_2026\Бакалаври\Струмінський_шиберна засувка\Gmail\List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928669"/>
            <a:ext cx="7715304" cy="5451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Підставка для наплавлення </a:t>
            </a:r>
            <a:r>
              <a:rPr lang="uk-UA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захлопки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E:\D\DIP_2026\Бакалаври\Струмінський_шиберна засувка\Gmail\List_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59" y="571480"/>
            <a:ext cx="4290433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Стенд для приварювання </a:t>
            </a:r>
            <a:r>
              <a:rPr lang="uk-UA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бобишок</a:t>
            </a:r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штуцерів до корпусу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E:\D\DIP_2026\Бакалаври\Струмінський_шиберна засувка\Gmail\List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1800" y="706964"/>
            <a:ext cx="8593966" cy="6072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Підставка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для </a:t>
            </a:r>
            <a:r>
              <a:rPr lang="ru-RU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закріплення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корпусу до </a:t>
            </a:r>
            <a:r>
              <a:rPr lang="ru-RU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планшайби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E:\D\DIP_2026\Бакалаври\Струмінський_шиберна засувка\Gmail\List_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714356"/>
            <a:ext cx="8290684" cy="5857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План дільниці цеху для виготовлення шиберної засувки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E:\D\DIP_2026\Бакалаври\Струмінський_шиберна засувка\Gmail\List_pl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3207" y="714356"/>
            <a:ext cx="8695073" cy="6143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8037</TotalTime>
  <Words>273</Words>
  <Application>Microsoft Office PowerPoint</Application>
  <PresentationFormat>Экран (4:3)</PresentationFormat>
  <Paragraphs>51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     Струмінський Орест Орестович ст. гр. ЗТ-23-1К  кваліфікаційна робота бакалавра на тему:          І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DEmon Soft, 2008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Dell</cp:lastModifiedBy>
  <cp:revision>608</cp:revision>
  <dcterms:created xsi:type="dcterms:W3CDTF">2012-01-17T17:52:51Z</dcterms:created>
  <dcterms:modified xsi:type="dcterms:W3CDTF">2026-06-02T13:31:57Z</dcterms:modified>
</cp:coreProperties>
</file>