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7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Кореляція з ціною</c:v>
                </c:pt>
              </c:strCache>
            </c:strRef>
          </c:tx>
          <c:spPr>
            <a:solidFill>
              <a:srgbClr val="02C39A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E9EEF7"/>
                    </a:solidFill>
                    <a:latin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Рік випуску</c:v>
                </c:pt>
                <c:pt idx="1">
                  <c:v>Об'єм двигуна</c:v>
                </c:pt>
                <c:pt idx="2">
                  <c:v>К-сть дверей</c:v>
                </c:pt>
                <c:pt idx="3">
                  <c:v>К-сть власників</c:v>
                </c:pt>
                <c:pt idx="4">
                  <c:v>Пробіг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0.66300000000000003</c:v>
                </c:pt>
                <c:pt idx="1">
                  <c:v>0.35699999999999998</c:v>
                </c:pt>
                <c:pt idx="2">
                  <c:v>5.0000000000000001E-4</c:v>
                </c:pt>
                <c:pt idx="3">
                  <c:v>2.7000000000000001E-3</c:v>
                </c:pt>
                <c:pt idx="4">
                  <c:v>-0.55100000000000005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7-4602-B601-B0DECD57545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E9EEF7"/>
                </a:solidFill>
                <a:latin typeface="Calibri"/>
              </a:defRPr>
            </a:pPr>
            <a:endParaRPr lang="uk-UA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0.8"/>
          <c:min val="-0.7"/>
        </c:scaling>
        <c:delete val="0"/>
        <c:axPos val="b"/>
        <c:majorGridlines>
          <c:spPr>
            <a:ln w="6350" cap="flat">
              <a:solidFill>
                <a:srgbClr val="1E3A4C"/>
              </a:solidFill>
              <a:prstDash val="solid"/>
              <a:round/>
            </a:ln>
          </c:spPr>
        </c:majorGridlines>
        <c:numFmt formatCode="0.0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B0C0"/>
                </a:solidFill>
                <a:latin typeface="Arial"/>
              </a:defRPr>
            </a:pPr>
            <a:endParaRPr lang="uk-UA"/>
          </a:p>
        </c:txPr>
        <c:crossAx val="2094734554"/>
        <c:crosses val="autoZero"/>
        <c:crossBetween val="between"/>
        <c:majorUnit val="0.2"/>
      </c:valAx>
      <c:spPr>
        <a:solidFill>
          <a:srgbClr val="0A1828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0A1828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R²</c:v>
                </c:pt>
              </c:strCache>
            </c:strRef>
          </c:tx>
          <c:spPr>
            <a:solidFill>
              <a:srgbClr val="02C39A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E9EEF7"/>
                    </a:solidFill>
                    <a:latin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CatBoost</c:v>
                </c:pt>
                <c:pt idx="1">
                  <c:v>LR</c:v>
                </c:pt>
                <c:pt idx="2">
                  <c:v>Ridge</c:v>
                </c:pt>
                <c:pt idx="3">
                  <c:v>Lasso</c:v>
                </c:pt>
                <c:pt idx="4">
                  <c:v>GBM</c:v>
                </c:pt>
                <c:pt idx="5">
                  <c:v>XGBoost</c:v>
                </c:pt>
                <c:pt idx="6">
                  <c:v>LightGBM</c:v>
                </c:pt>
                <c:pt idx="7">
                  <c:v>RF</c:v>
                </c:pt>
                <c:pt idx="8">
                  <c:v>CART</c:v>
                </c:pt>
                <c:pt idx="9">
                  <c:v>KNN</c:v>
                </c:pt>
                <c:pt idx="10">
                  <c:v>ElasticNet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0.99970000000000003</c:v>
                </c:pt>
                <c:pt idx="1">
                  <c:v>0.99860000000000004</c:v>
                </c:pt>
                <c:pt idx="2">
                  <c:v>0.99860000000000004</c:v>
                </c:pt>
                <c:pt idx="3">
                  <c:v>0.99860000000000004</c:v>
                </c:pt>
                <c:pt idx="4">
                  <c:v>0.99450000000000005</c:v>
                </c:pt>
                <c:pt idx="5">
                  <c:v>0.99429999999999996</c:v>
                </c:pt>
                <c:pt idx="6">
                  <c:v>0.99660000000000004</c:v>
                </c:pt>
                <c:pt idx="7">
                  <c:v>0.97040000000000004</c:v>
                </c:pt>
                <c:pt idx="8">
                  <c:v>0.92459999999999998</c:v>
                </c:pt>
                <c:pt idx="9">
                  <c:v>0.83919999999999995</c:v>
                </c:pt>
                <c:pt idx="10">
                  <c:v>0.70120000000000005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77-44AD-B156-7E2D96B49F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E9EEF7"/>
                </a:solidFill>
                <a:latin typeface="Calibri"/>
              </a:defRPr>
            </a:pPr>
            <a:endParaRPr lang="uk-UA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"/>
          <c:min val="0.6"/>
        </c:scaling>
        <c:delete val="0"/>
        <c:axPos val="b"/>
        <c:majorGridlines>
          <c:spPr>
            <a:ln w="6350" cap="flat">
              <a:solidFill>
                <a:srgbClr val="1E3A4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B0C0"/>
                </a:solidFill>
                <a:latin typeface="Arial"/>
              </a:defRPr>
            </a:pPr>
            <a:endParaRPr lang="uk-UA"/>
          </a:p>
        </c:txPr>
        <c:crossAx val="2094734554"/>
        <c:crosses val="autoZero"/>
        <c:crossBetween val="between"/>
      </c:valAx>
      <c:spPr>
        <a:solidFill>
          <a:srgbClr val="0A1828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0A1828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49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280160"/>
            <a:ext cx="3840480" cy="3840480"/>
          </a:xfrm>
          <a:prstGeom prst="ellipse">
            <a:avLst/>
          </a:prstGeom>
          <a:solidFill>
            <a:srgbClr val="02809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3108960" cy="3108960"/>
          </a:xfrm>
          <a:prstGeom prst="ellipse">
            <a:avLst/>
          </a:prstGeom>
          <a:solidFill>
            <a:srgbClr val="02C39A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77240" y="731520"/>
            <a:ext cx="960120" cy="960120"/>
          </a:xfrm>
          <a:prstGeom prst="roundRect">
            <a:avLst>
              <a:gd name="adj" fmla="val 19048"/>
            </a:avLst>
          </a:prstGeom>
          <a:solidFill>
            <a:srgbClr val="02C39A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914400"/>
            <a:ext cx="594360" cy="594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7240" y="192024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Бакалаврська кваліфікаційна робота  ·  спеціальність 126 «Інформаційні системи та технології»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49808" y="2286000"/>
            <a:ext cx="10607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Розроблення інформаційної системи</a:t>
            </a:r>
            <a:endParaRPr lang="en-US" sz="36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прогнозування ціни автомобілів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77240" y="37947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основі їхніх характеристик із використанням методів машинного навчання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77240" y="42976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Інтелектуальний інструмент об'єктивної оцінки ринкової вартості транспортного засобу, що усуває вплив суб'єктивного людського фактора.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77240" y="5166360"/>
            <a:ext cx="10607040" cy="0"/>
          </a:xfrm>
          <a:prstGeom prst="line">
            <a:avLst/>
          </a:prstGeom>
          <a:noFill/>
          <a:ln w="12700">
            <a:solidFill>
              <a:srgbClr val="02809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53035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Виконав:  </a:t>
            </a:r>
            <a:r>
              <a:rPr lang="en-US" sz="14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Слюсарчук Микола Тарасович</a:t>
            </a:r>
            <a:r>
              <a:rPr lang="en-US" sz="14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·    Група ІСТ-22-1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77240" y="5687568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Науковий керівник:  </a:t>
            </a:r>
            <a:r>
              <a:rPr lang="en-US" sz="14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к.т.н., доцент кафедри ІТТС Паньків Х. В.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772400" y="5687568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ІФНТУНГ  ·  Івано-Франківськ  · 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Аналіз точності прогнозів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оцінки якості фінальної моделі сформовано таблицю зіставлення прогнозованих і реальних цін на тестовій вибірці. Прогнози відрізняються від реальних цін лише на десятки, рідше — на кількасот доларів. Відносна похибка зазвичай не перевищує кількох відсотків від вартості авто.</a:t>
            </a:r>
            <a:endParaRPr lang="en-US" sz="14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03120"/>
          <a:ext cx="5943600" cy="301752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Прогноз, USD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Реальна ціна, USD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Різниця, USD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10 320.30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10 308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− 12.30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5 470.99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5 447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− 23.99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8 726.91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8 732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+ 5.09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7 878.23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7 871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− 7.23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9 143.26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9 144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+ 0.74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548640" y="521208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Таблиця 3.3 — приклади зіставлення прогнозованих і реальних цін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6858000" y="2103120"/>
            <a:ext cx="475488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7114032" y="2386584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904" y="2505456"/>
            <a:ext cx="274320" cy="274320"/>
          </a:xfrm>
          <a:prstGeom prst="rect">
            <a:avLst/>
          </a:prstGeom>
        </p:spPr>
      </p:pic>
      <p:sp>
        <p:nvSpPr>
          <p:cNvPr id="6" name="Text 6"/>
          <p:cNvSpPr/>
          <p:nvPr/>
        </p:nvSpPr>
        <p:spPr>
          <a:xfrm>
            <a:off x="7818120" y="2240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кількох $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7818120" y="26974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типове відхилення прогнозу від реальної ціни авто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6858000" y="3310128"/>
            <a:ext cx="475488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7114032" y="3593592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2904" y="3712464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818120" y="344728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R² = 0.9986</a:t>
            </a:r>
            <a:endParaRPr lang="en-US" sz="2100" dirty="0"/>
          </a:p>
        </p:txBody>
      </p:sp>
      <p:sp>
        <p:nvSpPr>
          <p:cNvPr id="17" name="Text 11"/>
          <p:cNvSpPr/>
          <p:nvPr/>
        </p:nvSpPr>
        <p:spPr>
          <a:xfrm>
            <a:off x="7818120" y="3904488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обрана модель Lasso після фінального налаштування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6858000" y="4517136"/>
            <a:ext cx="475488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7114032" y="480060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2904" y="4919472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818120" y="465429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MAE ≈ $23.7</a:t>
            </a:r>
            <a:endParaRPr lang="en-US" sz="2100" dirty="0"/>
          </a:p>
        </p:txBody>
      </p:sp>
      <p:sp>
        <p:nvSpPr>
          <p:cNvPr id="22" name="Text 15"/>
          <p:cNvSpPr/>
          <p:nvPr/>
        </p:nvSpPr>
        <p:spPr>
          <a:xfrm>
            <a:off x="7818120" y="5111496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середня абсолютна похибка лінійної моделі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6858000" y="576072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Навчену модель, масштабувальник і перелік колонок збережено у форматі pickle для використання поза середовищем Jupyter.</a:t>
            </a:r>
            <a:endParaRPr lang="en-US" sz="1100" dirty="0"/>
          </a:p>
        </p:txBody>
      </p:sp>
      <p:sp>
        <p:nvSpPr>
          <p:cNvPr id="24" name="Text 17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Вебзастосунок AutoPrice AI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Практичним результатом роботи є вебзастосунок на фреймворку Streamlit, що перетворює дослідницький прототип на готовий до використання інструмент оцінки вартості авто.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534924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2112264"/>
            <a:ext cx="493776" cy="49377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2231136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1956816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Зручне введення даних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1417320" y="2304288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Марку й модель обирають зі зв'язаних списків, числові параметри — повзунками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548640" y="2944368"/>
            <a:ext cx="534924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777240" y="3227832"/>
            <a:ext cx="493776" cy="49377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" y="3346704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3072384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Миттєвий прогноз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417320" y="3419856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Артефакти моделі завантажуються з кешуванням для швидкого відгуку інтерфейсу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48640" y="4059936"/>
            <a:ext cx="534924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77240" y="4343400"/>
            <a:ext cx="493776" cy="49377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112" y="4462272"/>
            <a:ext cx="256032" cy="2560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417320" y="4187952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Та сама логіка обробки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1417320" y="4535424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Застосунок відтворює масштабування й One-Hot кодування, що й при навчанні моделі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548640" y="5175504"/>
            <a:ext cx="534924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77240" y="5458968"/>
            <a:ext cx="493776" cy="49377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112" y="5577840"/>
            <a:ext cx="256032" cy="25603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417320" y="5303520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Наочний результат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1417320" y="5650992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Орієнтовна ринкова вартість разом зі зведенням заданих характеристик авто</a:t>
            </a:r>
            <a:endParaRPr lang="en-US" sz="1150" dirty="0"/>
          </a:p>
        </p:txBody>
      </p:sp>
      <p:sp>
        <p:nvSpPr>
          <p:cNvPr id="26" name="Shape 19"/>
          <p:cNvSpPr/>
          <p:nvPr/>
        </p:nvSpPr>
        <p:spPr>
          <a:xfrm>
            <a:off x="6172200" y="1828800"/>
            <a:ext cx="5440680" cy="4114800"/>
          </a:xfrm>
          <a:prstGeom prst="roundRect">
            <a:avLst>
              <a:gd name="adj" fmla="val 2667"/>
            </a:avLst>
          </a:prstGeom>
          <a:solidFill>
            <a:srgbClr val="0E2233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7" name="Text 20"/>
          <p:cNvSpPr/>
          <p:nvPr/>
        </p:nvSpPr>
        <p:spPr>
          <a:xfrm>
            <a:off x="6172200" y="2057400"/>
            <a:ext cx="5440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AutoPrice AI</a:t>
            </a:r>
            <a:endParaRPr lang="en-US" sz="2200" dirty="0"/>
          </a:p>
        </p:txBody>
      </p:sp>
      <p:sp>
        <p:nvSpPr>
          <p:cNvPr id="28" name="Text 21"/>
          <p:cNvSpPr/>
          <p:nvPr/>
        </p:nvSpPr>
        <p:spPr>
          <a:xfrm>
            <a:off x="6172200" y="2606040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ОРІЄНТОВНА РИНКОВА ВАРТІСТЬ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6172200" y="2907792"/>
            <a:ext cx="5440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$10,174</a:t>
            </a:r>
            <a:endParaRPr lang="en-US" sz="4600" dirty="0"/>
          </a:p>
        </p:txBody>
      </p:sp>
      <p:sp>
        <p:nvSpPr>
          <p:cNvPr id="30" name="Shape 23"/>
          <p:cNvSpPr/>
          <p:nvPr/>
        </p:nvSpPr>
        <p:spPr>
          <a:xfrm>
            <a:off x="6464808" y="3931920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31" name="Text 24"/>
          <p:cNvSpPr/>
          <p:nvPr/>
        </p:nvSpPr>
        <p:spPr>
          <a:xfrm>
            <a:off x="6601968" y="4023360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</a:t>
            </a:r>
            <a:endParaRPr lang="en-US" sz="900" dirty="0"/>
          </a:p>
        </p:txBody>
      </p:sp>
      <p:sp>
        <p:nvSpPr>
          <p:cNvPr id="32" name="Text 25"/>
          <p:cNvSpPr/>
          <p:nvPr/>
        </p:nvSpPr>
        <p:spPr>
          <a:xfrm>
            <a:off x="6601968" y="4233672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 A3</a:t>
            </a:r>
            <a:endParaRPr lang="en-US" sz="1300" dirty="0"/>
          </a:p>
        </p:txBody>
      </p:sp>
      <p:sp>
        <p:nvSpPr>
          <p:cNvPr id="33" name="Shape 26"/>
          <p:cNvSpPr/>
          <p:nvPr/>
        </p:nvSpPr>
        <p:spPr>
          <a:xfrm>
            <a:off x="8193024" y="3931920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34" name="Text 27"/>
          <p:cNvSpPr/>
          <p:nvPr/>
        </p:nvSpPr>
        <p:spPr>
          <a:xfrm>
            <a:off x="8330184" y="4023360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РІК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8330184" y="4233672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300" dirty="0"/>
          </a:p>
        </p:txBody>
      </p:sp>
      <p:sp>
        <p:nvSpPr>
          <p:cNvPr id="36" name="Shape 29"/>
          <p:cNvSpPr/>
          <p:nvPr/>
        </p:nvSpPr>
        <p:spPr>
          <a:xfrm>
            <a:off x="9921240" y="3931920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37" name="Text 30"/>
          <p:cNvSpPr/>
          <p:nvPr/>
        </p:nvSpPr>
        <p:spPr>
          <a:xfrm>
            <a:off x="10058400" y="4023360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ДВИГУН</a:t>
            </a:r>
            <a:endParaRPr lang="en-US" sz="900" dirty="0"/>
          </a:p>
        </p:txBody>
      </p:sp>
      <p:sp>
        <p:nvSpPr>
          <p:cNvPr id="38" name="Text 31"/>
          <p:cNvSpPr/>
          <p:nvPr/>
        </p:nvSpPr>
        <p:spPr>
          <a:xfrm>
            <a:off x="10058400" y="4233672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2.0 л</a:t>
            </a:r>
            <a:endParaRPr lang="en-US" sz="1300" dirty="0"/>
          </a:p>
        </p:txBody>
      </p:sp>
      <p:sp>
        <p:nvSpPr>
          <p:cNvPr id="39" name="Shape 32"/>
          <p:cNvSpPr/>
          <p:nvPr/>
        </p:nvSpPr>
        <p:spPr>
          <a:xfrm>
            <a:off x="6464808" y="4745736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40" name="Text 33"/>
          <p:cNvSpPr/>
          <p:nvPr/>
        </p:nvSpPr>
        <p:spPr>
          <a:xfrm>
            <a:off x="6601968" y="4837176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ПАЛИВО</a:t>
            </a:r>
            <a:endParaRPr lang="en-US" sz="900" dirty="0"/>
          </a:p>
        </p:txBody>
      </p:sp>
      <p:sp>
        <p:nvSpPr>
          <p:cNvPr id="41" name="Text 34"/>
          <p:cNvSpPr/>
          <p:nvPr/>
        </p:nvSpPr>
        <p:spPr>
          <a:xfrm>
            <a:off x="6601968" y="5047488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Бензин</a:t>
            </a:r>
            <a:endParaRPr lang="en-US" sz="1300" dirty="0"/>
          </a:p>
        </p:txBody>
      </p:sp>
      <p:sp>
        <p:nvSpPr>
          <p:cNvPr id="42" name="Shape 35"/>
          <p:cNvSpPr/>
          <p:nvPr/>
        </p:nvSpPr>
        <p:spPr>
          <a:xfrm>
            <a:off x="8193024" y="4745736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43" name="Text 36"/>
          <p:cNvSpPr/>
          <p:nvPr/>
        </p:nvSpPr>
        <p:spPr>
          <a:xfrm>
            <a:off x="8330184" y="4837176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КПП</a:t>
            </a:r>
            <a:endParaRPr lang="en-US" sz="900" dirty="0"/>
          </a:p>
        </p:txBody>
      </p:sp>
      <p:sp>
        <p:nvSpPr>
          <p:cNvPr id="44" name="Text 37"/>
          <p:cNvSpPr/>
          <p:nvPr/>
        </p:nvSpPr>
        <p:spPr>
          <a:xfrm>
            <a:off x="8330184" y="5047488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Механічна</a:t>
            </a:r>
            <a:endParaRPr lang="en-US" sz="1300" dirty="0"/>
          </a:p>
        </p:txBody>
      </p:sp>
      <p:sp>
        <p:nvSpPr>
          <p:cNvPr id="45" name="Shape 38"/>
          <p:cNvSpPr/>
          <p:nvPr/>
        </p:nvSpPr>
        <p:spPr>
          <a:xfrm>
            <a:off x="9921240" y="4745736"/>
            <a:ext cx="1609344" cy="694944"/>
          </a:xfrm>
          <a:prstGeom prst="roundRect">
            <a:avLst>
              <a:gd name="adj" fmla="val 10526"/>
            </a:avLst>
          </a:prstGeom>
          <a:solidFill>
            <a:srgbClr val="13293D"/>
          </a:solidFill>
          <a:ln/>
        </p:spPr>
      </p:sp>
      <p:sp>
        <p:nvSpPr>
          <p:cNvPr id="46" name="Text 39"/>
          <p:cNvSpPr/>
          <p:nvPr/>
        </p:nvSpPr>
        <p:spPr>
          <a:xfrm>
            <a:off x="10058400" y="4837176"/>
            <a:ext cx="13350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ПРОБІГ</a:t>
            </a:r>
            <a:endParaRPr lang="en-US" sz="900" dirty="0"/>
          </a:p>
        </p:txBody>
      </p:sp>
      <p:sp>
        <p:nvSpPr>
          <p:cNvPr id="47" name="Text 40"/>
          <p:cNvSpPr/>
          <p:nvPr/>
        </p:nvSpPr>
        <p:spPr>
          <a:xfrm>
            <a:off x="10058400" y="5047488"/>
            <a:ext cx="13350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67 000 км</a:t>
            </a:r>
            <a:endParaRPr lang="en-US" sz="1300" dirty="0"/>
          </a:p>
        </p:txBody>
      </p:sp>
      <p:sp>
        <p:nvSpPr>
          <p:cNvPr id="48" name="Text 41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Висновки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роботі розроблено інформаційну систему прогнозування ринкової вартості автомобілів на основі методів машинного навчання, що охоплює предиктивне ядро та інтерактивний вебклієнт. Поставлену мету досягнуто: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54864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121408"/>
            <a:ext cx="585216" cy="58521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32" y="2240280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72768" y="2084832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Досліджено предметну область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841248" y="2788920"/>
            <a:ext cx="49194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Проаналізовано чинники ціноутворення й аналоги; обґрунтовано потребу у власній прозорій та регіонально адаптованій системі оцінки.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492240" y="1828800"/>
            <a:ext cx="54864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766560" y="2121408"/>
            <a:ext cx="585216" cy="58521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5432" y="2240280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516368" y="2084832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Побудовано й порівняно 11 моделей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6784848" y="2788920"/>
            <a:ext cx="49194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Найвищу точність дали ансамблі бустингу (CatBoost, R²=0.9997). Для застосунку обрано Lasso як оптимальний компроміс точності й простоти.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48640" y="3931920"/>
            <a:ext cx="54864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22960" y="4224528"/>
            <a:ext cx="585216" cy="58521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832" y="4343400"/>
            <a:ext cx="347472" cy="34747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572768" y="4187952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Реалізовано вебзастосунок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841248" y="4892040"/>
            <a:ext cx="49194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AutoPrice AI на Streamlit надає кінцевому користувачу простий і точний інструмент із миттєвим відгуком і зручним інтерфейсом.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6492240" y="3931920"/>
            <a:ext cx="54864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766560" y="4224528"/>
            <a:ext cx="585216" cy="58521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432" y="4343400"/>
            <a:ext cx="347472" cy="34747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516368" y="4187952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Практичне значення</a:t>
            </a:r>
            <a:endParaRPr lang="en-US" sz="1550" dirty="0"/>
          </a:p>
        </p:txBody>
      </p:sp>
      <p:sp>
        <p:nvSpPr>
          <p:cNvPr id="25" name="Text 18"/>
          <p:cNvSpPr/>
          <p:nvPr/>
        </p:nvSpPr>
        <p:spPr>
          <a:xfrm>
            <a:off x="6784848" y="4892040"/>
            <a:ext cx="49194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Швидка, об'єктивна та обґрунтована оцінка усуває вплив людського фактора; корисна покупцям, продавцям, дилерам, страховим і фінансовим установам.</a:t>
            </a:r>
            <a:endParaRPr lang="en-US" sz="1150" dirty="0"/>
          </a:p>
        </p:txBody>
      </p:sp>
      <p:sp>
        <p:nvSpPr>
          <p:cNvPr id="26" name="Shape 19"/>
          <p:cNvSpPr/>
          <p:nvPr/>
        </p:nvSpPr>
        <p:spPr>
          <a:xfrm>
            <a:off x="548640" y="5897880"/>
            <a:ext cx="11064240" cy="566928"/>
          </a:xfrm>
          <a:prstGeom prst="roundRect">
            <a:avLst>
              <a:gd name="adj" fmla="val 14516"/>
            </a:avLst>
          </a:prstGeom>
          <a:solidFill>
            <a:srgbClr val="0A1828"/>
          </a:solidFill>
          <a:ln/>
        </p:spPr>
      </p:sp>
      <p:sp>
        <p:nvSpPr>
          <p:cNvPr id="27" name="Text 20"/>
          <p:cNvSpPr/>
          <p:nvPr/>
        </p:nvSpPr>
        <p:spPr>
          <a:xfrm>
            <a:off x="868680" y="5897880"/>
            <a:ext cx="5486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Дякую за увагу!</a:t>
            </a:r>
            <a:endParaRPr lang="en-US" sz="1900" dirty="0"/>
          </a:p>
        </p:txBody>
      </p:sp>
      <p:sp>
        <p:nvSpPr>
          <p:cNvPr id="28" name="Text 21"/>
          <p:cNvSpPr/>
          <p:nvPr/>
        </p:nvSpPr>
        <p:spPr>
          <a:xfrm>
            <a:off x="5029200" y="5897880"/>
            <a:ext cx="6400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придатна до розширення: парсинг свіжих оголошень, NLP, комп'ютерний зір.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Актуальність та проблематика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143000"/>
            <a:ext cx="110642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Автомобільний ринок — один із найдинамічніших сегментів товарного ринку. Ціна авто формується під впливом великої кількості взаємопов'язаних чинників (марка, рік, пробіг, об'єм двигуна, тип палива, КПП, кількість власників) і постійно змінюється разом </a:t>
            </a:r>
            <a:r>
              <a:rPr lang="en-US" sz="1450" dirty="0" err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із</a:t>
            </a:r>
            <a:r>
              <a:rPr lang="en-US" sz="14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dirty="0" err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ринков</a:t>
            </a:r>
            <a:r>
              <a:rPr lang="uk-UA" sz="1450" dirty="0" err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ими</a:t>
            </a:r>
            <a:r>
              <a:rPr lang="uk-UA" sz="14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обставинами</a:t>
            </a:r>
            <a:r>
              <a:rPr lang="en-US" sz="14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Масштаби автопарку унеможливлюють якісну ручну оцінку кожної пропозиції, а традиційні експертні методи спираються на суб'єктивний досвід і призводять до значних похибок.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48640" y="2377440"/>
            <a:ext cx="3529584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260604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44" y="2724912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81328" y="2560320"/>
            <a:ext cx="2432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10,5 млн</a:t>
            </a:r>
            <a:endParaRPr lang="en-US" sz="2300" dirty="0"/>
          </a:p>
        </p:txBody>
      </p:sp>
      <p:sp>
        <p:nvSpPr>
          <p:cNvPr id="10" name="Text 6"/>
          <p:cNvSpPr/>
          <p:nvPr/>
        </p:nvSpPr>
        <p:spPr>
          <a:xfrm>
            <a:off x="804672" y="3200400"/>
            <a:ext cx="3072384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автомобілів в Україні станом на початок 2024 року; рівень автомобілізації зростає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4315968" y="2377440"/>
            <a:ext cx="3529584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72000" y="260604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872" y="2724912"/>
            <a:ext cx="310896" cy="3108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248656" y="2560320"/>
            <a:ext cx="2432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$6000</a:t>
            </a:r>
            <a:endParaRPr lang="en-US" sz="2300" dirty="0"/>
          </a:p>
        </p:txBody>
      </p:sp>
      <p:sp>
        <p:nvSpPr>
          <p:cNvPr id="15" name="Text 10"/>
          <p:cNvSpPr/>
          <p:nvPr/>
        </p:nvSpPr>
        <p:spPr>
          <a:xfrm>
            <a:off x="4572000" y="3200400"/>
            <a:ext cx="3072384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середня ціна вживаного авто на внутрішньому ринку на початку 2025 року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8083296" y="2377440"/>
            <a:ext cx="3529584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39328" y="260604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2724912"/>
            <a:ext cx="310896" cy="31089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15984" y="2560320"/>
            <a:ext cx="2432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Регресія</a:t>
            </a:r>
            <a:endParaRPr lang="en-US" sz="2300" dirty="0"/>
          </a:p>
        </p:txBody>
      </p:sp>
      <p:sp>
        <p:nvSpPr>
          <p:cNvPr id="20" name="Text 14"/>
          <p:cNvSpPr/>
          <p:nvPr/>
        </p:nvSpPr>
        <p:spPr>
          <a:xfrm>
            <a:off x="8339328" y="3200400"/>
            <a:ext cx="3072384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формальна постановка: прогноз неперервної цільової змінної — ціни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548640" y="4206240"/>
            <a:ext cx="11064240" cy="1965960"/>
          </a:xfrm>
          <a:prstGeom prst="roundRect">
            <a:avLst>
              <a:gd name="adj" fmla="val 4651"/>
            </a:avLst>
          </a:prstGeom>
          <a:solidFill>
            <a:srgbClr val="0A1828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868680" y="4498848"/>
            <a:ext cx="603504" cy="60350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696" y="4626864"/>
            <a:ext cx="347472" cy="34747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645920" y="4517136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Мета роботи</a:t>
            </a:r>
            <a:endParaRPr lang="en-US" sz="1800" dirty="0"/>
          </a:p>
        </p:txBody>
      </p:sp>
      <p:sp>
        <p:nvSpPr>
          <p:cNvPr id="25" name="Text 18"/>
          <p:cNvSpPr/>
          <p:nvPr/>
        </p:nvSpPr>
        <p:spPr>
          <a:xfrm>
            <a:off x="914400" y="5029200"/>
            <a:ext cx="10424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Розробити інформаційну систему, яка на основі технічних та експлуатаційних характеристик автомобіля забезпечує точну й доступну оцінку його ринкової вартості методами машинного навчання, та реалізувати її практично у вигляді інтерактивного вебзастосунку для кінцевого користувача.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Аналіз аналогів та обґрунтування розробки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Провідні світові сервіси оцінки вживаних авто — CarGurus, Autotrader, Cars.com, Edmunds, Carvana — використовують власні алгоритми на базі регресійного аналізу. Попри ефективність, вони мають низку критичних обмежень для локальних ринків: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205740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331720"/>
            <a:ext cx="603504" cy="60350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32" y="2450592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3063240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Регіональна детермінованість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822960" y="3657600"/>
            <a:ext cx="298094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Моделі навчені на даних США та Західної Європи; структура ціноутворення нерелевантна для ринків </a:t>
            </a:r>
            <a:r>
              <a:rPr lang="en-US" sz="1200" dirty="0" err="1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України</a:t>
            </a: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через</a:t>
            </a: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різницю в брендах, типах палива та комплектаціях.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15968" y="205740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90288" y="2331720"/>
            <a:ext cx="603504" cy="60350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160" y="2450592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90288" y="3063240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Відсутність прозорості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4590288" y="3657600"/>
            <a:ext cx="298094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Комерційні сервіси видають лише фінальну цифру й приховують ваги ознак як таємницю. Власна система забезпечує повну інтерпретованість впливу кожного параметра.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083296" y="205740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57616" y="2331720"/>
            <a:ext cx="603504" cy="603504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6488" y="2450592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357616" y="3063240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Економічна бар'єрність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8357616" y="3657600"/>
            <a:ext cx="298094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Глибока аналітика інтегрована в платні екосистеми для дилерів. Рішення на Python і Streamlit демократизує доступ без дорогих підписок на закордонні API.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548640" y="512064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Висновок: розробка власної прозорої, регіонально адаптованої та гнучкої системи є науково обґрунтованим кроком, а не копіюванням наявних рішень.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Постановка задачі та етапи роботи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Вхідні дані системи — набір із 10 ознак автомобіля: марка (Brand), модель (Model), рік випуску (Year), об'єм двигуна (Engine_Size), тип палива (Fuel_Type), коробка передач (Transmission), пробіг (Mileage), кількість дверей (Doors), кількість попередніх власників (Owner_Count) та ціна (Price) — цільова змінна. Задача розв'язується в межах парадигми навчання з учителем.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48640" y="2148840"/>
            <a:ext cx="2103120" cy="27889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234440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888" y="2578608"/>
            <a:ext cx="420624" cy="42062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368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685800" y="33375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Аналіз даних (EDA)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713232" y="3931920"/>
            <a:ext cx="177393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Розподіли ознак, кореляційна матриця, перевірка викидів і пропусків</a:t>
            </a:r>
            <a:endParaRPr lang="en-US" sz="108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760" y="3429000"/>
            <a:ext cx="164592" cy="16459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2816352" y="2148840"/>
            <a:ext cx="2103120" cy="27889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3502152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2578608"/>
            <a:ext cx="420624" cy="42062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2926080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2953512" y="33375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Передобробка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2980944" y="3931920"/>
            <a:ext cx="177393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Групування, One-Hot Encoding, масштабування RobustScaler</a:t>
            </a:r>
            <a:endParaRPr lang="en-US" sz="108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72" y="3429000"/>
            <a:ext cx="164592" cy="164592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5084064" y="2148840"/>
            <a:ext cx="2103120" cy="27889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Shape 14"/>
          <p:cNvSpPr/>
          <p:nvPr/>
        </p:nvSpPr>
        <p:spPr>
          <a:xfrm>
            <a:off x="5769864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5312" y="2578608"/>
            <a:ext cx="420624" cy="420624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193792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24" name="Text 16"/>
          <p:cNvSpPr/>
          <p:nvPr/>
        </p:nvSpPr>
        <p:spPr>
          <a:xfrm>
            <a:off x="5221224" y="33375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Навчання моделей</a:t>
            </a:r>
            <a:endParaRPr lang="en-US" sz="1400" dirty="0"/>
          </a:p>
        </p:txBody>
      </p:sp>
      <p:sp>
        <p:nvSpPr>
          <p:cNvPr id="25" name="Text 17"/>
          <p:cNvSpPr/>
          <p:nvPr/>
        </p:nvSpPr>
        <p:spPr>
          <a:xfrm>
            <a:off x="5248656" y="3931920"/>
            <a:ext cx="177393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Побудова та порівняння 11 регресійних алгоритмів</a:t>
            </a:r>
            <a:endParaRPr lang="en-US" sz="108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184" y="3429000"/>
            <a:ext cx="164592" cy="164592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7351776" y="2148840"/>
            <a:ext cx="2103120" cy="27889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8" name="Shape 19"/>
          <p:cNvSpPr/>
          <p:nvPr/>
        </p:nvSpPr>
        <p:spPr>
          <a:xfrm>
            <a:off x="8037576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3024" y="2578608"/>
            <a:ext cx="420624" cy="420624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7461504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31" name="Text 21"/>
          <p:cNvSpPr/>
          <p:nvPr/>
        </p:nvSpPr>
        <p:spPr>
          <a:xfrm>
            <a:off x="7488936" y="33375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Оптимізація</a:t>
            </a:r>
            <a:endParaRPr lang="en-US" sz="1400" dirty="0"/>
          </a:p>
        </p:txBody>
      </p:sp>
      <p:sp>
        <p:nvSpPr>
          <p:cNvPr id="32" name="Text 22"/>
          <p:cNvSpPr/>
          <p:nvPr/>
        </p:nvSpPr>
        <p:spPr>
          <a:xfrm>
            <a:off x="7516368" y="3931920"/>
            <a:ext cx="177393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Підбір гіперпараметрів GridSearchCV, крос-валідація</a:t>
            </a:r>
            <a:endParaRPr lang="en-US" sz="1080" dirty="0"/>
          </a:p>
        </p:txBody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4896" y="3429000"/>
            <a:ext cx="164592" cy="164592"/>
          </a:xfrm>
          <a:prstGeom prst="rect">
            <a:avLst/>
          </a:prstGeom>
        </p:spPr>
      </p:pic>
      <p:sp>
        <p:nvSpPr>
          <p:cNvPr id="34" name="Shape 23"/>
          <p:cNvSpPr/>
          <p:nvPr/>
        </p:nvSpPr>
        <p:spPr>
          <a:xfrm>
            <a:off x="9619488" y="2148840"/>
            <a:ext cx="2103120" cy="27889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5" name="Shape 24"/>
          <p:cNvSpPr/>
          <p:nvPr/>
        </p:nvSpPr>
        <p:spPr>
          <a:xfrm>
            <a:off x="10305288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0736" y="2578608"/>
            <a:ext cx="420624" cy="420624"/>
          </a:xfrm>
          <a:prstGeom prst="rect">
            <a:avLst/>
          </a:prstGeom>
        </p:spPr>
      </p:pic>
      <p:sp>
        <p:nvSpPr>
          <p:cNvPr id="37" name="Text 25"/>
          <p:cNvSpPr/>
          <p:nvPr/>
        </p:nvSpPr>
        <p:spPr>
          <a:xfrm>
            <a:off x="9729216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500" dirty="0"/>
          </a:p>
        </p:txBody>
      </p:sp>
      <p:sp>
        <p:nvSpPr>
          <p:cNvPr id="38" name="Text 26"/>
          <p:cNvSpPr/>
          <p:nvPr/>
        </p:nvSpPr>
        <p:spPr>
          <a:xfrm>
            <a:off x="9756648" y="33375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Вебзастосунок</a:t>
            </a:r>
            <a:endParaRPr lang="en-US" sz="1400" dirty="0"/>
          </a:p>
        </p:txBody>
      </p:sp>
      <p:sp>
        <p:nvSpPr>
          <p:cNvPr id="39" name="Text 27"/>
          <p:cNvSpPr/>
          <p:nvPr/>
        </p:nvSpPr>
        <p:spPr>
          <a:xfrm>
            <a:off x="9784080" y="3931920"/>
            <a:ext cx="177393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8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Інтерактивний інтерфейс на Streamlit — AutoPrice AI</a:t>
            </a:r>
            <a:endParaRPr lang="en-US" sz="1080" dirty="0"/>
          </a:p>
        </p:txBody>
      </p:sp>
      <p:sp>
        <p:nvSpPr>
          <p:cNvPr id="40" name="Text 28"/>
          <p:cNvSpPr/>
          <p:nvPr/>
        </p:nvSpPr>
        <p:spPr>
          <a:xfrm>
            <a:off x="548640" y="52578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Критерій успіху:  </a:t>
            </a:r>
            <a:r>
              <a:rPr lang="en-US" sz="13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досягнення високої точності прогнозу — значення коефіцієнта детермінації R², близького до одиниці, та мінімальних похибок MAE й RMSE на тестовій вибірці.</a:t>
            </a:r>
            <a:endParaRPr lang="en-US" sz="1350" dirty="0"/>
          </a:p>
        </p:txBody>
      </p:sp>
      <p:sp>
        <p:nvSpPr>
          <p:cNvPr id="41" name="Text 29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Методи машинного навчання та метрики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всебічного порівняння реалізовано 11 регресійних алгоритмів, поділених на три групи: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3529584" cy="2103120"/>
          </a:xfrm>
          <a:prstGeom prst="roundRect">
            <a:avLst>
              <a:gd name="adj" fmla="val 4348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1810512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1920240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8760" y="1792224"/>
            <a:ext cx="23408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Лінійні моделі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22960" y="2487168"/>
            <a:ext cx="298094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 Regression, Ridge (L2), Lasso (L1), ElasticNet. Прозорі та інтерпретовані; регуляризація зменшує перенавчання.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15968" y="1554480"/>
            <a:ext cx="3529584" cy="2103120"/>
          </a:xfrm>
          <a:prstGeom prst="roundRect">
            <a:avLst>
              <a:gd name="adj" fmla="val 4348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90288" y="1810512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016" y="1920240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276088" y="1792224"/>
            <a:ext cx="23408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Метричні й деревоподібні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90288" y="2487168"/>
            <a:ext cx="298094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KNN, дерево рішень (CART), випадковий ліс (Random Forest). Вловлюють нелінійні залежності між ознаками.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083296" y="1554480"/>
            <a:ext cx="3529584" cy="2103120"/>
          </a:xfrm>
          <a:prstGeom prst="roundRect">
            <a:avLst>
              <a:gd name="adj" fmla="val 4348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57616" y="1810512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4" y="1920240"/>
            <a:ext cx="329184" cy="3291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43416" y="1792224"/>
            <a:ext cx="23408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Градієнтний бустинг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8357616" y="2487168"/>
            <a:ext cx="298094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GBM, XGBoost, LightGBM, CatBoost. Послідовно виправляють помилки; найвища точність на табличних даних.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548640" y="3886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Метрики оцінювання якості прогнозу: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548640" y="4343400"/>
            <a:ext cx="2724912" cy="1691640"/>
          </a:xfrm>
          <a:prstGeom prst="roundRect">
            <a:avLst>
              <a:gd name="adj" fmla="val 5405"/>
            </a:avLst>
          </a:prstGeom>
          <a:solidFill>
            <a:srgbClr val="0E2233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Text 17"/>
          <p:cNvSpPr/>
          <p:nvPr/>
        </p:nvSpPr>
        <p:spPr>
          <a:xfrm>
            <a:off x="777240" y="452628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MAE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777240" y="507492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середня абсолютна похибка — на скільки доларів у середньому помиляється модель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3438144" y="4343400"/>
            <a:ext cx="2724912" cy="1691640"/>
          </a:xfrm>
          <a:prstGeom prst="roundRect">
            <a:avLst>
              <a:gd name="adj" fmla="val 5405"/>
            </a:avLst>
          </a:prstGeom>
          <a:solidFill>
            <a:srgbClr val="0E2233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3666744" y="452628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MSE</a:t>
            </a:r>
            <a:endParaRPr lang="en-US" sz="2400" dirty="0"/>
          </a:p>
        </p:txBody>
      </p:sp>
      <p:sp>
        <p:nvSpPr>
          <p:cNvPr id="27" name="Text 21"/>
          <p:cNvSpPr/>
          <p:nvPr/>
        </p:nvSpPr>
        <p:spPr>
          <a:xfrm>
            <a:off x="3666744" y="507492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середньоквадратична похибка — сильніше штрафує великі відхилення</a:t>
            </a:r>
            <a:endParaRPr lang="en-US" sz="1150" dirty="0"/>
          </a:p>
        </p:txBody>
      </p:sp>
      <p:sp>
        <p:nvSpPr>
          <p:cNvPr id="28" name="Shape 22"/>
          <p:cNvSpPr/>
          <p:nvPr/>
        </p:nvSpPr>
        <p:spPr>
          <a:xfrm>
            <a:off x="6327648" y="4343400"/>
            <a:ext cx="2724912" cy="1691640"/>
          </a:xfrm>
          <a:prstGeom prst="roundRect">
            <a:avLst>
              <a:gd name="adj" fmla="val 5405"/>
            </a:avLst>
          </a:prstGeom>
          <a:solidFill>
            <a:srgbClr val="0E2233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9" name="Text 23"/>
          <p:cNvSpPr/>
          <p:nvPr/>
        </p:nvSpPr>
        <p:spPr>
          <a:xfrm>
            <a:off x="6556248" y="452628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RMSE</a:t>
            </a:r>
            <a:endParaRPr lang="en-US" sz="2400" dirty="0"/>
          </a:p>
        </p:txBody>
      </p:sp>
      <p:sp>
        <p:nvSpPr>
          <p:cNvPr id="30" name="Text 24"/>
          <p:cNvSpPr/>
          <p:nvPr/>
        </p:nvSpPr>
        <p:spPr>
          <a:xfrm>
            <a:off x="6556248" y="507492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корінь із MSE — повертає похибку до одиниць ціни (USD)</a:t>
            </a:r>
            <a:endParaRPr lang="en-US" sz="1150" dirty="0"/>
          </a:p>
        </p:txBody>
      </p:sp>
      <p:sp>
        <p:nvSpPr>
          <p:cNvPr id="31" name="Shape 25"/>
          <p:cNvSpPr/>
          <p:nvPr/>
        </p:nvSpPr>
        <p:spPr>
          <a:xfrm>
            <a:off x="9217152" y="4343400"/>
            <a:ext cx="2724912" cy="1691640"/>
          </a:xfrm>
          <a:prstGeom prst="roundRect">
            <a:avLst>
              <a:gd name="adj" fmla="val 5405"/>
            </a:avLst>
          </a:prstGeom>
          <a:solidFill>
            <a:srgbClr val="0E2233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2" name="Text 26"/>
          <p:cNvSpPr/>
          <p:nvPr/>
        </p:nvSpPr>
        <p:spPr>
          <a:xfrm>
            <a:off x="9445752" y="4526280"/>
            <a:ext cx="22677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R²</a:t>
            </a:r>
            <a:endParaRPr lang="en-US" sz="2400" dirty="0"/>
          </a:p>
        </p:txBody>
      </p:sp>
      <p:sp>
        <p:nvSpPr>
          <p:cNvPr id="33" name="Text 27"/>
          <p:cNvSpPr/>
          <p:nvPr/>
        </p:nvSpPr>
        <p:spPr>
          <a:xfrm>
            <a:off x="9445752" y="507492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коефіцієнт детермінації — частка поясненої дисперсії (0…1); головний критерій</a:t>
            </a:r>
            <a:endParaRPr lang="en-US" sz="1150" dirty="0"/>
          </a:p>
        </p:txBody>
      </p:sp>
      <p:sp>
        <p:nvSpPr>
          <p:cNvPr id="34" name="Text 28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Опис набору даних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Інформаційним фундаментом є відкритий набір «Car Prices Prediction Data» з платформи Kaggle. Автоматизований аудит підтвердив 100% заповненість і відсутність викидів за міжквартильним методом, що зводить очищення даних до мінімуму.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48640" y="1920240"/>
            <a:ext cx="402336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68680" y="2066544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10 000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868680" y="2706624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записів про пропозиції на ринку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3337560"/>
            <a:ext cx="402336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68680" y="3483864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868680" y="4123944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ознак: 9 предикторів + цільова ціна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48640" y="4754880"/>
            <a:ext cx="402336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868680" y="4901184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868680" y="5541264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заповненість, без пропусків і викидів</a:t>
            </a:r>
            <a:endParaRPr lang="en-US" sz="125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846320" y="1783080"/>
          <a:ext cx="6766560" cy="365760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Ознака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Тип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Діапазон / значення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Brand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Категор.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марок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Категор.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моделей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Числова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2000 – 2023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Engine_Size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Числова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 – 5.0 л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Fuel_Type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Категор.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Petrol / Diesel / Electric / Hybrid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Transmission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Категор.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Manual / Auto / Semi-Auto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Mileage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Числова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 – 299 947 км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Owner_Count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Категор.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– 5 власників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 (target)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Цільова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0A1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$2000 – $18 301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" name="Text 12"/>
          <p:cNvSpPr/>
          <p:nvPr/>
        </p:nvSpPr>
        <p:spPr>
          <a:xfrm>
            <a:off x="4846320" y="58978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Медіанна ціна ≈ $9322  ·  медіанний пробіг ≈ 152 341 км — реалістичний стан вторинного ринку. Джерело: Kaggle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Розвідувальний аналіз: вплив ознак на ціну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6675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Кореляційний аналіз (коефіцієнти Пірсона) виявив чітку ієрархію впливу ознак на ціну. Мультиколінеарності між предикторами не виявлено.</a:t>
            </a:r>
            <a:endParaRPr lang="en-US" sz="13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502920" y="1783080"/>
          <a:ext cx="667512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hape 3"/>
          <p:cNvSpPr/>
          <p:nvPr/>
        </p:nvSpPr>
        <p:spPr>
          <a:xfrm>
            <a:off x="7452360" y="1783080"/>
            <a:ext cx="416052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7680960" y="2066544"/>
            <a:ext cx="457200" cy="45720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0688" y="2176272"/>
            <a:ext cx="237744" cy="2377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75320" y="189280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Рік випуску  (+0.66)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8275320" y="222199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Найсильніший додатний зв'язок: новіші авто очікувано дорожчі.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7452360" y="2889504"/>
            <a:ext cx="416052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7680960" y="3172968"/>
            <a:ext cx="457200" cy="457200"/>
          </a:xfrm>
          <a:prstGeom prst="ellipse">
            <a:avLst/>
          </a:prstGeom>
          <a:solidFill>
            <a:srgbClr val="F2545B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0688" y="3282696"/>
            <a:ext cx="237744" cy="23774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75320" y="299923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Пробіг  (−0.55)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8275320" y="3328416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Помітний від'ємний зв'язок: більший пробіг → нижча ціна.</a:t>
            </a:r>
            <a:endParaRPr lang="en-US" sz="1100" dirty="0"/>
          </a:p>
        </p:txBody>
      </p:sp>
      <p:sp>
        <p:nvSpPr>
          <p:cNvPr id="17" name="Shape 11"/>
          <p:cNvSpPr/>
          <p:nvPr/>
        </p:nvSpPr>
        <p:spPr>
          <a:xfrm>
            <a:off x="7452360" y="3995928"/>
            <a:ext cx="416052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7680960" y="4279392"/>
            <a:ext cx="457200" cy="4572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0688" y="4389120"/>
            <a:ext cx="237744" cy="23774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75320" y="410565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Тип палива</a:t>
            </a:r>
            <a:endParaRPr lang="en-US" sz="1350" dirty="0"/>
          </a:p>
        </p:txBody>
      </p:sp>
      <p:sp>
        <p:nvSpPr>
          <p:cNvPr id="21" name="Text 14"/>
          <p:cNvSpPr/>
          <p:nvPr/>
        </p:nvSpPr>
        <p:spPr>
          <a:xfrm>
            <a:off x="8275320" y="44348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Електро (~$10 032) та гібриди (~$9113) дорожчі за бензин і дизель (~$8100).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7452360" y="5102352"/>
            <a:ext cx="4160520" cy="1024128"/>
          </a:xfrm>
          <a:prstGeom prst="roundRect">
            <a:avLst>
              <a:gd name="adj" fmla="val 8036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7680960" y="5385816"/>
            <a:ext cx="457200" cy="45720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0688" y="5495544"/>
            <a:ext cx="237744" cy="23774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8275320" y="52120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Власники / двері ≈ 0</a:t>
            </a:r>
            <a:endParaRPr lang="en-US" sz="1350" dirty="0"/>
          </a:p>
        </p:txBody>
      </p:sp>
      <p:sp>
        <p:nvSpPr>
          <p:cNvPr id="26" name="Text 18"/>
          <p:cNvSpPr/>
          <p:nvPr/>
        </p:nvSpPr>
        <p:spPr>
          <a:xfrm>
            <a:off x="8275320" y="5541264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Майже не впливають у цьому наборі; параметри збережено для майбутніх даних.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18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Передобробка та інженерія ознак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78992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Висновки розвідувального аналізу реалізовано програмно у вигляді послідовності перетворень, що готують дані до навчання моделей: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54864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1901952"/>
            <a:ext cx="621792" cy="621792"/>
          </a:xfrm>
          <a:prstGeom prst="roundRect">
            <a:avLst>
              <a:gd name="adj" fmla="val 20588"/>
            </a:avLst>
          </a:prstGeom>
          <a:solidFill>
            <a:srgbClr val="02C39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76" y="2029968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27632" y="1901952"/>
            <a:ext cx="4160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Групування ознак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41248" y="2679192"/>
            <a:ext cx="491947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Об'єм двигуна, пробіг та рік випуску розбито на 3 інтервальні групи методом pd.cut (Small/Medium/Large, Low/Medium/High, 2000s/2010s/2020s). Це додає моделі узагальнену інформацію про клас авто.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492240" y="1627632"/>
            <a:ext cx="54864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766560" y="1901952"/>
            <a:ext cx="621792" cy="621792"/>
          </a:xfrm>
          <a:prstGeom prst="roundRect">
            <a:avLst>
              <a:gd name="adj" fmla="val 20588"/>
            </a:avLst>
          </a:prstGeom>
          <a:solidFill>
            <a:srgbClr val="02C39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576" y="2029968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571232" y="1901952"/>
            <a:ext cx="4160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One-Hot Encoding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784848" y="2679192"/>
            <a:ext cx="491947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Категоріальні ознаки закодовано з параметром drop_first=True, який відкидає базову категорію й уникає мультиколінеарності (пастки фіктивних змінних). Набір розширено до 59 колонок.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548640" y="4114800"/>
            <a:ext cx="54864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22960" y="4389120"/>
            <a:ext cx="621792" cy="621792"/>
          </a:xfrm>
          <a:prstGeom prst="roundRect">
            <a:avLst>
              <a:gd name="adj" fmla="val 20588"/>
            </a:avLst>
          </a:prstGeom>
          <a:solidFill>
            <a:srgbClr val="02C39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76" y="4517136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27632" y="4389120"/>
            <a:ext cx="4160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RobustScaler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841248" y="5166360"/>
            <a:ext cx="491947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числові ознаки масштабовано за медіаною та міжквартильним розмахом — стійко до викидів. Масштабувальник навчається один раз і зберігається у файл для застосунку.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492240" y="4114800"/>
            <a:ext cx="54864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766560" y="4389120"/>
            <a:ext cx="621792" cy="621792"/>
          </a:xfrm>
          <a:prstGeom prst="roundRect">
            <a:avLst>
              <a:gd name="adj" fmla="val 20588"/>
            </a:avLst>
          </a:prstGeom>
          <a:solidFill>
            <a:srgbClr val="02C39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4576" y="4517136"/>
            <a:ext cx="365760" cy="36576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571232" y="4389120"/>
            <a:ext cx="4160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GridSearchCV</a:t>
            </a:r>
            <a:endParaRPr lang="en-US" sz="1700" dirty="0"/>
          </a:p>
        </p:txBody>
      </p:sp>
      <p:sp>
        <p:nvSpPr>
          <p:cNvPr id="25" name="Text 18"/>
          <p:cNvSpPr/>
          <p:nvPr/>
        </p:nvSpPr>
        <p:spPr>
          <a:xfrm>
            <a:off x="6784848" y="5166360"/>
            <a:ext cx="491947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Гіперпараметри підібрано повним перебором за сіткою з 5-кратною перехресною перевіркою, що дає надійнішу оцінку якості, ніж одноразове розбиття вибірки.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02C39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493776"/>
            <a:ext cx="329184" cy="32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1872" y="38404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EEF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Порівняння 11 моделей за точністю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48640" y="105156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Набір розділено на навчальну (8000) та тестову (2000) вибірки. Усі моделі оцінено за чотирма метриками. Значення R² на тестовій вибірці (чим ближче до 1 — тим краще):</a:t>
            </a:r>
            <a:endParaRPr lang="en-US" sz="12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502920" y="1691640"/>
          <a:ext cx="7040880" cy="452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hape 3"/>
          <p:cNvSpPr/>
          <p:nvPr/>
        </p:nvSpPr>
        <p:spPr>
          <a:xfrm>
            <a:off x="7818120" y="1691640"/>
            <a:ext cx="3794760" cy="2148840"/>
          </a:xfrm>
          <a:prstGeom prst="roundRect">
            <a:avLst>
              <a:gd name="adj" fmla="val 4255"/>
            </a:avLst>
          </a:prstGeom>
          <a:solidFill>
            <a:srgbClr val="13293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8065008" y="1947672"/>
            <a:ext cx="585216" cy="585216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880" y="2057400"/>
            <a:ext cx="365760" cy="3657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78240" y="192024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Найточніша модель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8778240" y="224942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CatBoost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8092440" y="288036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E9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0.9997</a:t>
            </a:r>
            <a:endParaRPr lang="en-US" sz="13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B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RMSE ≈ $55.6  ·  обрана за основним критерієм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7818120" y="4023360"/>
            <a:ext cx="3794760" cy="2194560"/>
          </a:xfrm>
          <a:prstGeom prst="roundRect">
            <a:avLst>
              <a:gd name="adj" fmla="val 4167"/>
            </a:avLst>
          </a:prstGeom>
          <a:solidFill>
            <a:srgbClr val="028090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8065008" y="4279392"/>
            <a:ext cx="585216" cy="58521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3880" y="4389120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778240" y="425196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8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Обрано для розгортання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8778240" y="45811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Lasso</a:t>
            </a:r>
            <a:endParaRPr lang="en-US" sz="2100" dirty="0"/>
          </a:p>
        </p:txBody>
      </p:sp>
      <p:sp>
        <p:nvSpPr>
          <p:cNvPr id="18" name="Text 12"/>
          <p:cNvSpPr/>
          <p:nvPr/>
        </p:nvSpPr>
        <p:spPr>
          <a:xfrm>
            <a:off x="8092440" y="51663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EAF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0.9986 та найменша похибка MAE ($23.7). Оптимальний компроміс точності, інтерпретованості й компактності — EDA показав лінійний характер залежності ціни.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10058400" y="64739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1539</Words>
  <Application>Microsoft Office PowerPoint</Application>
  <PresentationFormat>Широкий екран</PresentationFormat>
  <Paragraphs>217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Прогнозування ціни автомобілів</dc:title>
  <dc:subject>PptxGenJS Presentation</dc:subject>
  <dc:creator>Микола Слюсарчук</dc:creator>
  <cp:lastModifiedBy>Слюсарчук Микола</cp:lastModifiedBy>
  <cp:revision>6</cp:revision>
  <dcterms:created xsi:type="dcterms:W3CDTF">2026-06-21T14:46:59Z</dcterms:created>
  <dcterms:modified xsi:type="dcterms:W3CDTF">2026-06-21T19:45:42Z</dcterms:modified>
</cp:coreProperties>
</file>