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0" r:id="rId2"/>
    <p:sldId id="270" r:id="rId3"/>
    <p:sldId id="258" r:id="rId4"/>
    <p:sldId id="259" r:id="rId5"/>
    <p:sldId id="261" r:id="rId6"/>
    <p:sldId id="262" r:id="rId7"/>
    <p:sldId id="263" r:id="rId8"/>
    <p:sldId id="264" r:id="rId9"/>
    <p:sldId id="267" r:id="rId10"/>
    <p:sldId id="273" r:id="rId11"/>
    <p:sldId id="274" r:id="rId12"/>
    <p:sldId id="275" r:id="rId13"/>
    <p:sldId id="279" r:id="rId14"/>
    <p:sldId id="276" r:id="rId1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67" y="9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BC162D-32D1-4CDD-8F4A-18192AF4CFFE}" type="datetimeFigureOut">
              <a:rPr lang="uk-UA" smtClean="0"/>
              <a:t>27.11.2025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086549-90A8-437B-AEC1-DD235CA116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5217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675550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427703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820924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27398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8929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956890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26493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1001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00122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033066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93114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96745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32153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34994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27.11.2025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25828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27.11.2025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59133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27.11.2025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8657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27.11.2025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5773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27.11.2025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42913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27.11.2025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7990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27.11.2025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15494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27.11.2025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694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27.11.2025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9204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27.11.2025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6772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27.11.2025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4270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72757-48B1-4470-9C65-20D35EE64000}" type="datetimeFigureOut">
              <a:rPr lang="uk-UA" smtClean="0"/>
              <a:t>27.11.2025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13868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68083" y="181155"/>
            <a:ext cx="94804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uk-UA" b="1" dirty="0">
                <a:latin typeface="Times New Roman" panose="02020603050405020304" pitchFamily="18" charset="0"/>
                <a:cs typeface="Calibri" panose="020F0502020204030204" pitchFamily="34" charset="0"/>
              </a:rPr>
              <a:t>МІНІСТЕРСТВО ОСВІТИ І НАУКИ УКРАЇНИ</a:t>
            </a:r>
            <a:endParaRPr lang="uk-UA" altLang="uk-UA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ru-RU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ІВАНО-ФРАНКІВСЬКИЙ НАЦІОНАЛЬНИЙ ТЕХНІЧНИЙ УНІВЕРСИТЕТ НАФТИ І ГАЗУ</a:t>
            </a:r>
            <a:endParaRPr lang="uk-UA" altLang="uk-UA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ru-RU" altLang="uk-UA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Інститут</a:t>
            </a:r>
            <a:r>
              <a:rPr lang="ru-RU" altLang="uk-UA" b="1" dirty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altLang="uk-UA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архітектури</a:t>
            </a:r>
            <a:r>
              <a:rPr lang="ru-RU" altLang="uk-UA" b="1" dirty="0">
                <a:latin typeface="Times New Roman" panose="02020603050405020304" pitchFamily="18" charset="0"/>
                <a:cs typeface="Calibri" panose="020F0502020204030204" pitchFamily="34" charset="0"/>
              </a:rPr>
              <a:t> та </a:t>
            </a:r>
            <a:r>
              <a:rPr lang="ru-RU" altLang="uk-UA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будівництва</a:t>
            </a:r>
            <a:r>
              <a:rPr lang="ru-RU" altLang="uk-UA" b="1" dirty="0">
                <a:latin typeface="Times New Roman" panose="02020603050405020304" pitchFamily="18" charset="0"/>
                <a:cs typeface="Calibri" panose="020F0502020204030204" pitchFamily="34" charset="0"/>
              </a:rPr>
              <a:t> ''ІФНТУНГ-</a:t>
            </a:r>
            <a:r>
              <a:rPr lang="ru-RU" altLang="uk-UA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ДонНАБА</a:t>
            </a:r>
            <a:r>
              <a:rPr lang="ru-RU" altLang="uk-UA" b="1" dirty="0">
                <a:latin typeface="Times New Roman" panose="02020603050405020304" pitchFamily="18" charset="0"/>
                <a:cs typeface="Calibri" panose="020F0502020204030204" pitchFamily="34" charset="0"/>
              </a:rPr>
              <a:t>'' </a:t>
            </a:r>
            <a:endParaRPr lang="ru-RU" altLang="uk-UA" b="1" dirty="0" smtClean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uk-UA" altLang="uk-UA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Кафедра Будівництва</a:t>
            </a:r>
            <a:endParaRPr lang="uk-UA" altLang="uk-UA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5" name="Picture 9" descr="Символи університету | Івано-Франківський національний технічний  університет нафти і газ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551" y="1583097"/>
            <a:ext cx="1590675" cy="200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11"/>
          <p:cNvSpPr>
            <a:spLocks noChangeArrowheads="1"/>
          </p:cNvSpPr>
          <p:nvPr/>
        </p:nvSpPr>
        <p:spPr bwMode="auto">
          <a:xfrm>
            <a:off x="733246" y="3889375"/>
            <a:ext cx="1069181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uk-UA" altLang="uk-UA" sz="2800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МАГІСТЕРСЬКА РОБОТА</a:t>
            </a:r>
            <a:endParaRPr lang="uk-UA" altLang="uk-UA" sz="2800" dirty="0"/>
          </a:p>
        </p:txBody>
      </p:sp>
      <p:sp>
        <p:nvSpPr>
          <p:cNvPr id="9" name="Прямоугольник 13"/>
          <p:cNvSpPr>
            <a:spLocks noChangeArrowheads="1"/>
          </p:cNvSpPr>
          <p:nvPr/>
        </p:nvSpPr>
        <p:spPr bwMode="auto">
          <a:xfrm>
            <a:off x="1008423" y="4423524"/>
            <a:ext cx="9398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uk-UA" altLang="uk-UA" sz="2000" b="1" dirty="0">
                <a:latin typeface="Times New Roman" panose="02020603050405020304" pitchFamily="18" charset="0"/>
                <a:cs typeface="Calibri" panose="020F0502020204030204" pitchFamily="34" charset="0"/>
              </a:rPr>
              <a:t>на тему: </a:t>
            </a:r>
            <a:r>
              <a:rPr lang="uk-UA" sz="2000" dirty="0"/>
              <a:t>Спорудження мийки вантажівок у с. Воля Висоцька із дослідженням вузла обпирання металевої колони на фундамент за допомогою програмного комплексу IDEA </a:t>
            </a:r>
            <a:r>
              <a:rPr lang="uk-UA" sz="2000" dirty="0" err="1"/>
              <a:t>StatiCa</a:t>
            </a:r>
            <a:endParaRPr lang="ru-RU" altLang="en-US" sz="2000" b="1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15"/>
          <p:cNvSpPr>
            <a:spLocks noChangeArrowheads="1"/>
          </p:cNvSpPr>
          <p:nvPr/>
        </p:nvSpPr>
        <p:spPr bwMode="auto">
          <a:xfrm>
            <a:off x="6199173" y="5460589"/>
            <a:ext cx="588081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Виконав </a:t>
            </a:r>
            <a:r>
              <a:rPr lang="uk-UA" altLang="uk-UA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студент </a:t>
            </a:r>
            <a:r>
              <a:rPr lang="uk-UA" altLang="uk-UA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Михайло ТКАЧУК</a:t>
            </a:r>
            <a:endParaRPr lang="uk-UA" altLang="uk-UA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eaLnBrk="1" hangingPunct="1"/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Керівники: </a:t>
            </a:r>
            <a:r>
              <a:rPr lang="uk-UA" altLang="uk-UA" dirty="0" err="1">
                <a:latin typeface="Times New Roman" panose="02020603050405020304" pitchFamily="18" charset="0"/>
                <a:cs typeface="Calibri" panose="020F0502020204030204" pitchFamily="34" charset="0"/>
              </a:rPr>
              <a:t>к</a:t>
            </a:r>
            <a:r>
              <a:rPr lang="uk-UA" altLang="uk-UA" dirty="0" err="1" smtClean="0">
                <a:latin typeface="Times New Roman" panose="02020603050405020304" pitchFamily="18" charset="0"/>
                <a:cs typeface="Calibri" panose="020F0502020204030204" pitchFamily="34" charset="0"/>
              </a:rPr>
              <a:t>.т.н</a:t>
            </a:r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., </a:t>
            </a:r>
            <a:r>
              <a:rPr lang="uk-UA" altLang="uk-UA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доц.  Ігор ПАЛІЙЧУК</a:t>
            </a:r>
            <a:endParaRPr lang="uk-UA" altLang="uk-UA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1" name="Прямоугольник 17"/>
          <p:cNvSpPr>
            <a:spLocks noChangeArrowheads="1"/>
          </p:cNvSpPr>
          <p:nvPr/>
        </p:nvSpPr>
        <p:spPr bwMode="auto">
          <a:xfrm>
            <a:off x="4239704" y="6488113"/>
            <a:ext cx="26649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Івано-Франківськ  – </a:t>
            </a:r>
            <a:r>
              <a:rPr lang="uk-UA" altLang="uk-UA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2025</a:t>
            </a:r>
            <a:endParaRPr lang="uk-UA" altLang="uk-UA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6535" y="1459177"/>
            <a:ext cx="2286319" cy="234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93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340" y="0"/>
            <a:ext cx="96933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0336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982" y="0"/>
            <a:ext cx="97040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4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022" y="0"/>
            <a:ext cx="96559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58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352" y="0"/>
            <a:ext cx="48592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41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939" y="0"/>
            <a:ext cx="96861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69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2716" y="144379"/>
            <a:ext cx="11742820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Актуальність теми магістерської роботи зумовлена необхідністю розвитку </a:t>
            </a:r>
            <a:r>
              <a:rPr lang="uk-UA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придорожньої сервісної інфраструктури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зокрема у ключових транспортних вузлах, як-от с. Воля Висоцька, що знаходиться поблизу міжнародних магістралей. Спорудження сучасної мийки для вантажівок вимагає швидкого, економічного та надійного будівництва, що найчастіше забезпечується застосуванням </a:t>
            </a:r>
            <a:r>
              <a:rPr lang="uk-UA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металевих конструкцій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Водночас, </a:t>
            </a:r>
            <a:r>
              <a:rPr lang="uk-UA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надійність і довговічність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усієї металевої конструкції значною мірою залежить від правильності розрахунку та конструювання </a:t>
            </a:r>
            <a:r>
              <a:rPr lang="uk-UA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критичних вузлів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особливо вузла </a:t>
            </a:r>
            <a:r>
              <a:rPr lang="uk-UA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обпирання колони на фундамент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Традиційні методи розрахунку часто базуються на спрощених моделях, які можуть не враховувати складну поведінку зварних швів, болтових з'єднань та локальних деформацій опорної плити.</a:t>
            </a:r>
          </a:p>
          <a:p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 сучасних </a:t>
            </a:r>
            <a:r>
              <a:rPr lang="uk-UA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програмних комплексів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таких як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IDEA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StatiCa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 виконати </a:t>
            </a:r>
            <a:r>
              <a:rPr lang="uk-UA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компонентний метод кінцевих елементів (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CM-FE)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забезпечує високу точність оцінки напружено-деформованого стану вузла, його несучої здатності та жорсткості.</a:t>
            </a:r>
          </a:p>
          <a:p>
            <a:r>
              <a:rPr lang="uk-UA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 роботи: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розробити проєкт спорудження мийки вантажівок у с. Воля Висоцька та провести детальне </a:t>
            </a:r>
            <a:r>
              <a:rPr lang="uk-UA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 надійності та несучої здатності вузла обпирання металевої колони на фундамент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допомогою програмного комплексу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StatiCa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uk-UA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Об'єкт дослідження: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конструкції будівлі мийки вантажівок (металевий каркас, фундаменти).</a:t>
            </a:r>
          </a:p>
          <a:p>
            <a:r>
              <a:rPr lang="uk-UA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дослідження: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напружено-деформований стан, міцність та жорсткість вузла бази металевої колони під дією розрахункових навантажень.</a:t>
            </a:r>
          </a:p>
        </p:txBody>
      </p:sp>
    </p:spTree>
    <p:extLst>
      <p:ext uri="{BB962C8B-B14F-4D97-AF65-F5344CB8AC3E}">
        <p14:creationId xmlns:p14="http://schemas.microsoft.com/office/powerpoint/2010/main" val="1038238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982" y="0"/>
            <a:ext cx="97040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609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340" y="0"/>
            <a:ext cx="96933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383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976" y="0"/>
            <a:ext cx="96680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652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939" y="0"/>
            <a:ext cx="96861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701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529" y="0"/>
            <a:ext cx="86049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379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340" y="0"/>
            <a:ext cx="96933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4488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340" y="0"/>
            <a:ext cx="96933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7664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5114</TotalTime>
  <Words>277</Words>
  <Application>Microsoft Office PowerPoint</Application>
  <PresentationFormat>Широкоэкранный</PresentationFormat>
  <Paragraphs>29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38</cp:revision>
  <dcterms:created xsi:type="dcterms:W3CDTF">2023-06-09T22:08:13Z</dcterms:created>
  <dcterms:modified xsi:type="dcterms:W3CDTF">2025-11-27T21:03:17Z</dcterms:modified>
</cp:coreProperties>
</file>