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8288000" cy="10287000"/>
  <p:notesSz cx="6858000" cy="9144000"/>
  <p:embeddedFontLst>
    <p:embeddedFont>
      <p:font typeface="Montserrat Bold" charset="1" panose="000008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17.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18.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19.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5.pn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 Id="rId6" Target="../media/image8.png" Type="http://schemas.openxmlformats.org/officeDocument/2006/relationships/image"/><Relationship Id="rId7" Target="../media/image9.png" Type="http://schemas.openxmlformats.org/officeDocument/2006/relationships/image"/><Relationship Id="rId8" Target="../media/image10.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11.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1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13.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14.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15.png" Type="http://schemas.openxmlformats.org/officeDocument/2006/relationships/image"/><Relationship Id="rId4" Target="../media/image1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true" flipV="false" rot="0">
              <a:off x="0" y="0"/>
              <a:ext cx="24384000" cy="13716000"/>
            </a:xfrm>
            <a:custGeom>
              <a:avLst/>
              <a:gdLst/>
              <a:ahLst/>
              <a:cxnLst/>
              <a:rect r="r" b="b" t="t" l="l"/>
              <a:pathLst>
                <a:path h="13716000" w="24384000">
                  <a:moveTo>
                    <a:pt x="24384000" y="0"/>
                  </a:moveTo>
                  <a:lnTo>
                    <a:pt x="0" y="0"/>
                  </a:lnTo>
                  <a:lnTo>
                    <a:pt x="0" y="13716000"/>
                  </a:lnTo>
                  <a:lnTo>
                    <a:pt x="24384000" y="13716000"/>
                  </a:lnTo>
                  <a:lnTo>
                    <a:pt x="24384000" y="0"/>
                  </a:lnTo>
                  <a:close/>
                </a:path>
              </a:pathLst>
            </a:custGeom>
            <a:blipFill>
              <a:blip r:embed="rId2"/>
              <a:stretch>
                <a:fillRect l="0" t="-9259" r="0" b="-9259"/>
              </a:stretch>
            </a:blipFill>
          </p:spPr>
        </p:sp>
      </p:grpSp>
      <p:sp>
        <p:nvSpPr>
          <p:cNvPr name="TextBox 4" id="4"/>
          <p:cNvSpPr txBox="true"/>
          <p:nvPr/>
        </p:nvSpPr>
        <p:spPr>
          <a:xfrm rot="0">
            <a:off x="1261053" y="2613908"/>
            <a:ext cx="15765885" cy="1498454"/>
          </a:xfrm>
          <a:prstGeom prst="rect">
            <a:avLst/>
          </a:prstGeom>
        </p:spPr>
        <p:txBody>
          <a:bodyPr anchor="t" rtlCol="false" tIns="0" lIns="0" bIns="0" rIns="0">
            <a:spAutoFit/>
          </a:bodyPr>
          <a:lstStyle/>
          <a:p>
            <a:pPr algn="l">
              <a:lnSpc>
                <a:spcPts val="4173"/>
              </a:lnSpc>
            </a:pPr>
            <a:r>
              <a:rPr lang="en-US" b="true" sz="4536" spc="-199">
                <a:solidFill>
                  <a:srgbClr val="FFFFFF"/>
                </a:solidFill>
                <a:latin typeface="Montserrat Bold"/>
                <a:ea typeface="Montserrat Bold"/>
                <a:cs typeface="Montserrat Bold"/>
                <a:sym typeface="Montserrat Bold"/>
              </a:rPr>
              <a:t>РОЗРОБЛЕННЯ ІНФОРМАЦІЙНОЇ СИСТЕМИ УПРАВЛІННЯ КОНТЕНТОМ ОНЛАЙН-ПЛАТФОРМИ У СФЕРІ КІБЕРСПОРТУ</a:t>
            </a:r>
          </a:p>
        </p:txBody>
      </p:sp>
      <p:sp>
        <p:nvSpPr>
          <p:cNvPr name="TextBox 5" id="5"/>
          <p:cNvSpPr txBox="true"/>
          <p:nvPr/>
        </p:nvSpPr>
        <p:spPr>
          <a:xfrm rot="0">
            <a:off x="9144000" y="5295128"/>
            <a:ext cx="8866565" cy="394335"/>
          </a:xfrm>
          <a:prstGeom prst="rect">
            <a:avLst/>
          </a:prstGeom>
        </p:spPr>
        <p:txBody>
          <a:bodyPr anchor="t" rtlCol="false" tIns="0" lIns="0" bIns="0" rIns="0">
            <a:spAutoFit/>
          </a:bodyPr>
          <a:lstStyle/>
          <a:p>
            <a:pPr algn="l">
              <a:lnSpc>
                <a:spcPts val="2940"/>
              </a:lnSpc>
            </a:pPr>
            <a:r>
              <a:rPr lang="en-US" b="true" sz="2100" spc="-63">
                <a:solidFill>
                  <a:srgbClr val="FFFFFF"/>
                </a:solidFill>
                <a:latin typeface="Montserrat Bold"/>
                <a:ea typeface="Montserrat Bold"/>
                <a:cs typeface="Montserrat Bold"/>
                <a:sym typeface="Montserrat Bold"/>
              </a:rPr>
              <a:t>Виконано студентом групи ІСТ-22-1 Семенюком Р.О</a:t>
            </a:r>
          </a:p>
        </p:txBody>
      </p:sp>
      <p:sp>
        <p:nvSpPr>
          <p:cNvPr name="TextBox 6" id="6"/>
          <p:cNvSpPr txBox="true"/>
          <p:nvPr/>
        </p:nvSpPr>
        <p:spPr>
          <a:xfrm rot="0">
            <a:off x="9144000" y="6023296"/>
            <a:ext cx="8866565" cy="394335"/>
          </a:xfrm>
          <a:prstGeom prst="rect">
            <a:avLst/>
          </a:prstGeom>
        </p:spPr>
        <p:txBody>
          <a:bodyPr anchor="t" rtlCol="false" tIns="0" lIns="0" bIns="0" rIns="0">
            <a:spAutoFit/>
          </a:bodyPr>
          <a:lstStyle/>
          <a:p>
            <a:pPr algn="l">
              <a:lnSpc>
                <a:spcPts val="2940"/>
              </a:lnSpc>
            </a:pPr>
            <a:r>
              <a:rPr lang="en-US" b="true" sz="2100" spc="-63">
                <a:solidFill>
                  <a:srgbClr val="FFFFFF"/>
                </a:solidFill>
                <a:latin typeface="Montserrat Bold"/>
                <a:ea typeface="Montserrat Bold"/>
                <a:cs typeface="Montserrat Bold"/>
                <a:sym typeface="Montserrat Bold"/>
              </a:rPr>
              <a:t>Науковий керівник доцент кафедри ІТТС Волинський О.І</a:t>
            </a:r>
          </a:p>
        </p:txBody>
      </p:sp>
      <p:sp>
        <p:nvSpPr>
          <p:cNvPr name="TextBox 7" id="7"/>
          <p:cNvSpPr txBox="true"/>
          <p:nvPr/>
        </p:nvSpPr>
        <p:spPr>
          <a:xfrm rot="0">
            <a:off x="6878184" y="914648"/>
            <a:ext cx="10760195" cy="356235"/>
          </a:xfrm>
          <a:prstGeom prst="rect">
            <a:avLst/>
          </a:prstGeom>
        </p:spPr>
        <p:txBody>
          <a:bodyPr anchor="t" rtlCol="false" tIns="0" lIns="0" bIns="0" rIns="0">
            <a:spAutoFit/>
          </a:bodyPr>
          <a:lstStyle/>
          <a:p>
            <a:pPr algn="l">
              <a:lnSpc>
                <a:spcPts val="2940"/>
              </a:lnSpc>
            </a:pPr>
            <a:r>
              <a:rPr lang="en-US" b="true" sz="2100" spc="-63">
                <a:solidFill>
                  <a:srgbClr val="FFFFFF"/>
                </a:solidFill>
                <a:latin typeface="Montserrat Bold"/>
                <a:ea typeface="Montserrat Bold"/>
                <a:cs typeface="Montserrat Bold"/>
                <a:sym typeface="Montserrat Bold"/>
              </a:rPr>
              <a:t>Івано-Франківсь</a:t>
            </a:r>
            <a:r>
              <a:rPr lang="en-US" b="true" sz="2100" spc="-63">
                <a:solidFill>
                  <a:srgbClr val="FFFFFF"/>
                </a:solidFill>
                <a:latin typeface="Montserrat Bold"/>
                <a:ea typeface="Montserrat Bold"/>
                <a:cs typeface="Montserrat Bold"/>
                <a:sym typeface="Montserrat Bold"/>
              </a:rPr>
              <a:t>кий національний технічний університет нафти і газу</a:t>
            </a:r>
          </a:p>
        </p:txBody>
      </p:sp>
      <p:sp>
        <p:nvSpPr>
          <p:cNvPr name="TextBox 8" id="8"/>
          <p:cNvSpPr txBox="true"/>
          <p:nvPr/>
        </p:nvSpPr>
        <p:spPr>
          <a:xfrm rot="0">
            <a:off x="4229661" y="8902065"/>
            <a:ext cx="8866565" cy="356235"/>
          </a:xfrm>
          <a:prstGeom prst="rect">
            <a:avLst/>
          </a:prstGeom>
        </p:spPr>
        <p:txBody>
          <a:bodyPr anchor="t" rtlCol="false" tIns="0" lIns="0" bIns="0" rIns="0">
            <a:spAutoFit/>
          </a:bodyPr>
          <a:lstStyle/>
          <a:p>
            <a:pPr algn="ctr">
              <a:lnSpc>
                <a:spcPts val="2940"/>
              </a:lnSpc>
            </a:pPr>
            <a:r>
              <a:rPr lang="en-US" b="true" sz="2100" spc="-63">
                <a:solidFill>
                  <a:srgbClr val="FFFFFF"/>
                </a:solidFill>
                <a:latin typeface="Montserrat Bold"/>
                <a:ea typeface="Montserrat Bold"/>
                <a:cs typeface="Montserrat Bold"/>
                <a:sym typeface="Montserrat Bold"/>
              </a:rPr>
              <a:t>Івано-Франківськ 2026</a:t>
            </a:r>
          </a:p>
        </p:txBody>
      </p:sp>
      <p:sp>
        <p:nvSpPr>
          <p:cNvPr name="TextBox 9" id="9"/>
          <p:cNvSpPr txBox="true"/>
          <p:nvPr/>
        </p:nvSpPr>
        <p:spPr>
          <a:xfrm rot="0">
            <a:off x="519170" y="306154"/>
            <a:ext cx="230078" cy="495241"/>
          </a:xfrm>
          <a:prstGeom prst="rect">
            <a:avLst/>
          </a:prstGeom>
        </p:spPr>
        <p:txBody>
          <a:bodyPr anchor="t" rtlCol="false" tIns="0" lIns="0" bIns="0" rIns="0">
            <a:spAutoFit/>
          </a:bodyPr>
          <a:lstStyle/>
          <a:p>
            <a:pPr algn="l">
              <a:lnSpc>
                <a:spcPts val="4199"/>
              </a:lnSpc>
            </a:pPr>
            <a:r>
              <a:rPr lang="en-US" b="true" sz="2999" spc="-89">
                <a:solidFill>
                  <a:srgbClr val="FFFFFF"/>
                </a:solidFill>
                <a:latin typeface="Montserrat Bold"/>
                <a:ea typeface="Montserrat Bold"/>
                <a:cs typeface="Montserrat Bold"/>
                <a:sym typeface="Montserrat Bold"/>
              </a:rPr>
              <a:t>1</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true" flipV="false" rot="0">
              <a:off x="0" y="0"/>
              <a:ext cx="24384000" cy="13716000"/>
            </a:xfrm>
            <a:custGeom>
              <a:avLst/>
              <a:gdLst/>
              <a:ahLst/>
              <a:cxnLst/>
              <a:rect r="r" b="b" t="t" l="l"/>
              <a:pathLst>
                <a:path h="13716000" w="24384000">
                  <a:moveTo>
                    <a:pt x="24384000" y="0"/>
                  </a:moveTo>
                  <a:lnTo>
                    <a:pt x="0" y="0"/>
                  </a:lnTo>
                  <a:lnTo>
                    <a:pt x="0" y="13716000"/>
                  </a:lnTo>
                  <a:lnTo>
                    <a:pt x="24384000" y="13716000"/>
                  </a:lnTo>
                  <a:lnTo>
                    <a:pt x="24384000" y="0"/>
                  </a:lnTo>
                  <a:close/>
                </a:path>
              </a:pathLst>
            </a:custGeom>
            <a:blipFill>
              <a:blip r:embed="rId2"/>
              <a:stretch>
                <a:fillRect l="0" t="-9259" r="0" b="-9259"/>
              </a:stretch>
            </a:blipFill>
          </p:spPr>
        </p:sp>
      </p:grpSp>
      <p:grpSp>
        <p:nvGrpSpPr>
          <p:cNvPr name="Group 4" id="4"/>
          <p:cNvGrpSpPr/>
          <p:nvPr/>
        </p:nvGrpSpPr>
        <p:grpSpPr>
          <a:xfrm rot="0">
            <a:off x="1139123" y="2249243"/>
            <a:ext cx="15816501" cy="6346374"/>
            <a:chOff x="0" y="0"/>
            <a:chExt cx="21088668" cy="8461832"/>
          </a:xfrm>
        </p:grpSpPr>
        <p:sp>
          <p:nvSpPr>
            <p:cNvPr name="Freeform 5" id="5"/>
            <p:cNvSpPr/>
            <p:nvPr/>
          </p:nvSpPr>
          <p:spPr>
            <a:xfrm flipH="false" flipV="false" rot="0">
              <a:off x="0" y="0"/>
              <a:ext cx="21088731" cy="8461883"/>
            </a:xfrm>
            <a:custGeom>
              <a:avLst/>
              <a:gdLst/>
              <a:ahLst/>
              <a:cxnLst/>
              <a:rect r="r" b="b" t="t" l="l"/>
              <a:pathLst>
                <a:path h="8461883" w="21088731">
                  <a:moveTo>
                    <a:pt x="0" y="0"/>
                  </a:moveTo>
                  <a:lnTo>
                    <a:pt x="21088731" y="0"/>
                  </a:lnTo>
                  <a:lnTo>
                    <a:pt x="21088731" y="8461883"/>
                  </a:lnTo>
                  <a:lnTo>
                    <a:pt x="0" y="8461883"/>
                  </a:lnTo>
                  <a:lnTo>
                    <a:pt x="0" y="0"/>
                  </a:lnTo>
                  <a:close/>
                </a:path>
              </a:pathLst>
            </a:custGeom>
            <a:blipFill>
              <a:blip r:embed="rId3"/>
              <a:stretch>
                <a:fillRect l="0" t="-15" r="0" b="-14"/>
              </a:stretch>
            </a:blipFill>
          </p:spPr>
        </p:sp>
      </p:grpSp>
      <p:sp>
        <p:nvSpPr>
          <p:cNvPr name="TextBox 6" id="6"/>
          <p:cNvSpPr txBox="true"/>
          <p:nvPr/>
        </p:nvSpPr>
        <p:spPr>
          <a:xfrm rot="0">
            <a:off x="4343562" y="946661"/>
            <a:ext cx="9600886" cy="918972"/>
          </a:xfrm>
          <a:prstGeom prst="rect">
            <a:avLst/>
          </a:prstGeom>
        </p:spPr>
        <p:txBody>
          <a:bodyPr anchor="t" rtlCol="false" tIns="0" lIns="0" bIns="0" rIns="0">
            <a:spAutoFit/>
          </a:bodyPr>
          <a:lstStyle/>
          <a:p>
            <a:pPr algn="l">
              <a:lnSpc>
                <a:spcPts val="7704"/>
              </a:lnSpc>
            </a:pPr>
            <a:r>
              <a:rPr lang="en-US" b="true" sz="7200" spc="-315">
                <a:solidFill>
                  <a:srgbClr val="FFFFFF"/>
                </a:solidFill>
                <a:latin typeface="Montserrat Bold"/>
                <a:ea typeface="Montserrat Bold"/>
                <a:cs typeface="Montserrat Bold"/>
                <a:sym typeface="Montserrat Bold"/>
              </a:rPr>
              <a:t>Керування ролями</a:t>
            </a:r>
          </a:p>
        </p:txBody>
      </p:sp>
      <p:sp>
        <p:nvSpPr>
          <p:cNvPr name="TextBox 7" id="7"/>
          <p:cNvSpPr txBox="true"/>
          <p:nvPr/>
        </p:nvSpPr>
        <p:spPr>
          <a:xfrm rot="0">
            <a:off x="519170" y="306154"/>
            <a:ext cx="509530" cy="495241"/>
          </a:xfrm>
          <a:prstGeom prst="rect">
            <a:avLst/>
          </a:prstGeom>
        </p:spPr>
        <p:txBody>
          <a:bodyPr anchor="t" rtlCol="false" tIns="0" lIns="0" bIns="0" rIns="0">
            <a:spAutoFit/>
          </a:bodyPr>
          <a:lstStyle/>
          <a:p>
            <a:pPr algn="l">
              <a:lnSpc>
                <a:spcPts val="4199"/>
              </a:lnSpc>
            </a:pPr>
            <a:r>
              <a:rPr lang="en-US" b="true" sz="2999" spc="-89">
                <a:solidFill>
                  <a:srgbClr val="FFFFFF"/>
                </a:solidFill>
                <a:latin typeface="Montserrat Bold"/>
                <a:ea typeface="Montserrat Bold"/>
                <a:cs typeface="Montserrat Bold"/>
                <a:sym typeface="Montserrat Bold"/>
              </a:rPr>
              <a:t>10</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true" flipV="false" rot="0">
              <a:off x="0" y="0"/>
              <a:ext cx="24384000" cy="13716000"/>
            </a:xfrm>
            <a:custGeom>
              <a:avLst/>
              <a:gdLst/>
              <a:ahLst/>
              <a:cxnLst/>
              <a:rect r="r" b="b" t="t" l="l"/>
              <a:pathLst>
                <a:path h="13716000" w="24384000">
                  <a:moveTo>
                    <a:pt x="24384000" y="0"/>
                  </a:moveTo>
                  <a:lnTo>
                    <a:pt x="0" y="0"/>
                  </a:lnTo>
                  <a:lnTo>
                    <a:pt x="0" y="13716000"/>
                  </a:lnTo>
                  <a:lnTo>
                    <a:pt x="24384000" y="13716000"/>
                  </a:lnTo>
                  <a:lnTo>
                    <a:pt x="24384000" y="0"/>
                  </a:lnTo>
                  <a:close/>
                </a:path>
              </a:pathLst>
            </a:custGeom>
            <a:blipFill>
              <a:blip r:embed="rId2"/>
              <a:stretch>
                <a:fillRect l="0" t="-9259" r="0" b="-9259"/>
              </a:stretch>
            </a:blipFill>
          </p:spPr>
        </p:sp>
      </p:grpSp>
      <p:grpSp>
        <p:nvGrpSpPr>
          <p:cNvPr name="Group 4" id="4"/>
          <p:cNvGrpSpPr/>
          <p:nvPr/>
        </p:nvGrpSpPr>
        <p:grpSpPr>
          <a:xfrm rot="0">
            <a:off x="1703318" y="1860756"/>
            <a:ext cx="15175535" cy="7132501"/>
            <a:chOff x="0" y="0"/>
            <a:chExt cx="20234046" cy="9510001"/>
          </a:xfrm>
        </p:grpSpPr>
        <p:sp>
          <p:nvSpPr>
            <p:cNvPr name="Freeform 5" id="5"/>
            <p:cNvSpPr/>
            <p:nvPr/>
          </p:nvSpPr>
          <p:spPr>
            <a:xfrm flipH="false" flipV="false" rot="0">
              <a:off x="0" y="0"/>
              <a:ext cx="20234021" cy="9510014"/>
            </a:xfrm>
            <a:custGeom>
              <a:avLst/>
              <a:gdLst/>
              <a:ahLst/>
              <a:cxnLst/>
              <a:rect r="r" b="b" t="t" l="l"/>
              <a:pathLst>
                <a:path h="9510014" w="20234021">
                  <a:moveTo>
                    <a:pt x="0" y="0"/>
                  </a:moveTo>
                  <a:lnTo>
                    <a:pt x="20234021" y="0"/>
                  </a:lnTo>
                  <a:lnTo>
                    <a:pt x="20234021" y="9510014"/>
                  </a:lnTo>
                  <a:lnTo>
                    <a:pt x="0" y="9510014"/>
                  </a:lnTo>
                  <a:lnTo>
                    <a:pt x="0" y="0"/>
                  </a:lnTo>
                  <a:close/>
                </a:path>
              </a:pathLst>
            </a:custGeom>
            <a:blipFill>
              <a:blip r:embed="rId3"/>
              <a:stretch>
                <a:fillRect l="-51" t="0" r="-51" b="0"/>
              </a:stretch>
            </a:blipFill>
          </p:spPr>
        </p:sp>
      </p:grpSp>
      <p:sp>
        <p:nvSpPr>
          <p:cNvPr name="TextBox 6" id="6"/>
          <p:cNvSpPr txBox="true"/>
          <p:nvPr/>
        </p:nvSpPr>
        <p:spPr>
          <a:xfrm rot="0">
            <a:off x="2218515" y="517007"/>
            <a:ext cx="14145149" cy="918972"/>
          </a:xfrm>
          <a:prstGeom prst="rect">
            <a:avLst/>
          </a:prstGeom>
        </p:spPr>
        <p:txBody>
          <a:bodyPr anchor="t" rtlCol="false" tIns="0" lIns="0" bIns="0" rIns="0">
            <a:spAutoFit/>
          </a:bodyPr>
          <a:lstStyle/>
          <a:p>
            <a:pPr algn="l">
              <a:lnSpc>
                <a:spcPts val="7704"/>
              </a:lnSpc>
            </a:pPr>
            <a:r>
              <a:rPr lang="en-US" b="true" sz="7200" spc="-315">
                <a:solidFill>
                  <a:srgbClr val="FFFFFF"/>
                </a:solidFill>
                <a:latin typeface="Montserrat Bold"/>
                <a:ea typeface="Montserrat Bold"/>
                <a:cs typeface="Montserrat Bold"/>
                <a:sym typeface="Montserrat Bold"/>
              </a:rPr>
              <a:t>Панель керування контентом</a:t>
            </a:r>
          </a:p>
        </p:txBody>
      </p:sp>
      <p:sp>
        <p:nvSpPr>
          <p:cNvPr name="TextBox 7" id="7"/>
          <p:cNvSpPr txBox="true"/>
          <p:nvPr/>
        </p:nvSpPr>
        <p:spPr>
          <a:xfrm rot="0">
            <a:off x="519170" y="306154"/>
            <a:ext cx="509530" cy="495241"/>
          </a:xfrm>
          <a:prstGeom prst="rect">
            <a:avLst/>
          </a:prstGeom>
        </p:spPr>
        <p:txBody>
          <a:bodyPr anchor="t" rtlCol="false" tIns="0" lIns="0" bIns="0" rIns="0">
            <a:spAutoFit/>
          </a:bodyPr>
          <a:lstStyle/>
          <a:p>
            <a:pPr algn="l">
              <a:lnSpc>
                <a:spcPts val="4199"/>
              </a:lnSpc>
            </a:pPr>
            <a:r>
              <a:rPr lang="en-US" b="true" sz="2999" spc="-89">
                <a:solidFill>
                  <a:srgbClr val="FFFFFF"/>
                </a:solidFill>
                <a:latin typeface="Montserrat Bold"/>
                <a:ea typeface="Montserrat Bold"/>
                <a:cs typeface="Montserrat Bold"/>
                <a:sym typeface="Montserrat Bold"/>
              </a:rPr>
              <a:t>11</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true" flipV="false" rot="0">
              <a:off x="0" y="0"/>
              <a:ext cx="24384000" cy="13716000"/>
            </a:xfrm>
            <a:custGeom>
              <a:avLst/>
              <a:gdLst/>
              <a:ahLst/>
              <a:cxnLst/>
              <a:rect r="r" b="b" t="t" l="l"/>
              <a:pathLst>
                <a:path h="13716000" w="24384000">
                  <a:moveTo>
                    <a:pt x="24384000" y="0"/>
                  </a:moveTo>
                  <a:lnTo>
                    <a:pt x="0" y="0"/>
                  </a:lnTo>
                  <a:lnTo>
                    <a:pt x="0" y="13716000"/>
                  </a:lnTo>
                  <a:lnTo>
                    <a:pt x="24384000" y="13716000"/>
                  </a:lnTo>
                  <a:lnTo>
                    <a:pt x="24384000" y="0"/>
                  </a:lnTo>
                  <a:close/>
                </a:path>
              </a:pathLst>
            </a:custGeom>
            <a:blipFill>
              <a:blip r:embed="rId2"/>
              <a:stretch>
                <a:fillRect l="0" t="-9259" r="0" b="-9259"/>
              </a:stretch>
            </a:blipFill>
          </p:spPr>
        </p:sp>
      </p:grpSp>
      <p:grpSp>
        <p:nvGrpSpPr>
          <p:cNvPr name="Group 4" id="4"/>
          <p:cNvGrpSpPr/>
          <p:nvPr/>
        </p:nvGrpSpPr>
        <p:grpSpPr>
          <a:xfrm rot="0">
            <a:off x="1409329" y="1871691"/>
            <a:ext cx="15469343" cy="7386609"/>
            <a:chOff x="0" y="0"/>
            <a:chExt cx="20625791" cy="9848812"/>
          </a:xfrm>
        </p:grpSpPr>
        <p:sp>
          <p:nvSpPr>
            <p:cNvPr name="Freeform 5" id="5"/>
            <p:cNvSpPr/>
            <p:nvPr/>
          </p:nvSpPr>
          <p:spPr>
            <a:xfrm flipH="false" flipV="false" rot="0">
              <a:off x="0" y="0"/>
              <a:ext cx="20625815" cy="9848850"/>
            </a:xfrm>
            <a:custGeom>
              <a:avLst/>
              <a:gdLst/>
              <a:ahLst/>
              <a:cxnLst/>
              <a:rect r="r" b="b" t="t" l="l"/>
              <a:pathLst>
                <a:path h="9848850" w="20625815">
                  <a:moveTo>
                    <a:pt x="0" y="0"/>
                  </a:moveTo>
                  <a:lnTo>
                    <a:pt x="20625815" y="0"/>
                  </a:lnTo>
                  <a:lnTo>
                    <a:pt x="20625815" y="9848850"/>
                  </a:lnTo>
                  <a:lnTo>
                    <a:pt x="0" y="9848850"/>
                  </a:lnTo>
                  <a:lnTo>
                    <a:pt x="0" y="0"/>
                  </a:lnTo>
                  <a:close/>
                </a:path>
              </a:pathLst>
            </a:custGeom>
            <a:blipFill>
              <a:blip r:embed="rId3"/>
              <a:stretch>
                <a:fillRect l="0" t="-10" r="0" b="-9"/>
              </a:stretch>
            </a:blipFill>
          </p:spPr>
        </p:sp>
      </p:grpSp>
      <p:sp>
        <p:nvSpPr>
          <p:cNvPr name="TextBox 6" id="6"/>
          <p:cNvSpPr txBox="true"/>
          <p:nvPr/>
        </p:nvSpPr>
        <p:spPr>
          <a:xfrm rot="0">
            <a:off x="3025692" y="770096"/>
            <a:ext cx="12236615" cy="918972"/>
          </a:xfrm>
          <a:prstGeom prst="rect">
            <a:avLst/>
          </a:prstGeom>
        </p:spPr>
        <p:txBody>
          <a:bodyPr anchor="t" rtlCol="false" tIns="0" lIns="0" bIns="0" rIns="0">
            <a:spAutoFit/>
          </a:bodyPr>
          <a:lstStyle/>
          <a:p>
            <a:pPr algn="ctr">
              <a:lnSpc>
                <a:spcPts val="7704"/>
              </a:lnSpc>
            </a:pPr>
            <a:r>
              <a:rPr lang="en-US" b="true" sz="7200" spc="-315">
                <a:solidFill>
                  <a:srgbClr val="FFFFFF"/>
                </a:solidFill>
                <a:latin typeface="Montserrat Bold"/>
                <a:ea typeface="Montserrat Bold"/>
                <a:cs typeface="Montserrat Bold"/>
                <a:sym typeface="Montserrat Bold"/>
              </a:rPr>
              <a:t> Управління турнірами </a:t>
            </a:r>
          </a:p>
        </p:txBody>
      </p:sp>
      <p:sp>
        <p:nvSpPr>
          <p:cNvPr name="TextBox 7" id="7"/>
          <p:cNvSpPr txBox="true"/>
          <p:nvPr/>
        </p:nvSpPr>
        <p:spPr>
          <a:xfrm rot="0">
            <a:off x="519170" y="306154"/>
            <a:ext cx="509530" cy="495241"/>
          </a:xfrm>
          <a:prstGeom prst="rect">
            <a:avLst/>
          </a:prstGeom>
        </p:spPr>
        <p:txBody>
          <a:bodyPr anchor="t" rtlCol="false" tIns="0" lIns="0" bIns="0" rIns="0">
            <a:spAutoFit/>
          </a:bodyPr>
          <a:lstStyle/>
          <a:p>
            <a:pPr algn="l">
              <a:lnSpc>
                <a:spcPts val="4199"/>
              </a:lnSpc>
            </a:pPr>
            <a:r>
              <a:rPr lang="en-US" b="true" sz="2999" spc="-89">
                <a:solidFill>
                  <a:srgbClr val="FFFFFF"/>
                </a:solidFill>
                <a:latin typeface="Montserrat Bold"/>
                <a:ea typeface="Montserrat Bold"/>
                <a:cs typeface="Montserrat Bold"/>
                <a:sym typeface="Montserrat Bold"/>
              </a:rPr>
              <a:t>12</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2830" y="-292694"/>
            <a:ext cx="18288000" cy="10287000"/>
            <a:chOff x="0" y="0"/>
            <a:chExt cx="24384000" cy="13716000"/>
          </a:xfrm>
        </p:grpSpPr>
        <p:sp>
          <p:nvSpPr>
            <p:cNvPr name="Freeform 3" id="3"/>
            <p:cNvSpPr/>
            <p:nvPr/>
          </p:nvSpPr>
          <p:spPr>
            <a:xfrm flipH="true" flipV="false" rot="0">
              <a:off x="0" y="0"/>
              <a:ext cx="24384000" cy="13716000"/>
            </a:xfrm>
            <a:custGeom>
              <a:avLst/>
              <a:gdLst/>
              <a:ahLst/>
              <a:cxnLst/>
              <a:rect r="r" b="b" t="t" l="l"/>
              <a:pathLst>
                <a:path h="13716000" w="24384000">
                  <a:moveTo>
                    <a:pt x="24384000" y="0"/>
                  </a:moveTo>
                  <a:lnTo>
                    <a:pt x="0" y="0"/>
                  </a:lnTo>
                  <a:lnTo>
                    <a:pt x="0" y="13716000"/>
                  </a:lnTo>
                  <a:lnTo>
                    <a:pt x="24384000" y="13716000"/>
                  </a:lnTo>
                  <a:lnTo>
                    <a:pt x="24384000" y="0"/>
                  </a:lnTo>
                  <a:close/>
                </a:path>
              </a:pathLst>
            </a:custGeom>
            <a:blipFill>
              <a:blip r:embed="rId2"/>
              <a:stretch>
                <a:fillRect l="0" t="-9259" r="0" b="-9259"/>
              </a:stretch>
            </a:blipFill>
          </p:spPr>
        </p:sp>
      </p:grpSp>
      <p:sp>
        <p:nvSpPr>
          <p:cNvPr name="TextBox 4" id="4"/>
          <p:cNvSpPr txBox="true"/>
          <p:nvPr/>
        </p:nvSpPr>
        <p:spPr>
          <a:xfrm rot="0">
            <a:off x="1430455" y="530962"/>
            <a:ext cx="13317607" cy="918972"/>
          </a:xfrm>
          <a:prstGeom prst="rect">
            <a:avLst/>
          </a:prstGeom>
        </p:spPr>
        <p:txBody>
          <a:bodyPr anchor="t" rtlCol="false" tIns="0" lIns="0" bIns="0" rIns="0">
            <a:spAutoFit/>
          </a:bodyPr>
          <a:lstStyle/>
          <a:p>
            <a:pPr algn="ctr">
              <a:lnSpc>
                <a:spcPts val="7704"/>
              </a:lnSpc>
            </a:pPr>
            <a:r>
              <a:rPr lang="en-US" b="true" sz="7200" spc="-315">
                <a:solidFill>
                  <a:srgbClr val="FFFFFF"/>
                </a:solidFill>
                <a:latin typeface="Montserrat Bold"/>
                <a:ea typeface="Montserrat Bold"/>
                <a:cs typeface="Montserrat Bold"/>
                <a:sym typeface="Montserrat Bold"/>
              </a:rPr>
              <a:t>Висновки</a:t>
            </a:r>
          </a:p>
        </p:txBody>
      </p:sp>
      <p:sp>
        <p:nvSpPr>
          <p:cNvPr name="TextBox 5" id="5"/>
          <p:cNvSpPr txBox="true"/>
          <p:nvPr/>
        </p:nvSpPr>
        <p:spPr>
          <a:xfrm rot="0">
            <a:off x="519170" y="306154"/>
            <a:ext cx="509530" cy="495241"/>
          </a:xfrm>
          <a:prstGeom prst="rect">
            <a:avLst/>
          </a:prstGeom>
        </p:spPr>
        <p:txBody>
          <a:bodyPr anchor="t" rtlCol="false" tIns="0" lIns="0" bIns="0" rIns="0">
            <a:spAutoFit/>
          </a:bodyPr>
          <a:lstStyle/>
          <a:p>
            <a:pPr algn="l">
              <a:lnSpc>
                <a:spcPts val="4199"/>
              </a:lnSpc>
            </a:pPr>
            <a:r>
              <a:rPr lang="en-US" b="true" sz="2999" spc="-89">
                <a:solidFill>
                  <a:srgbClr val="FFFFFF"/>
                </a:solidFill>
                <a:latin typeface="Montserrat Bold"/>
                <a:ea typeface="Montserrat Bold"/>
                <a:cs typeface="Montserrat Bold"/>
                <a:sym typeface="Montserrat Bold"/>
              </a:rPr>
              <a:t>13</a:t>
            </a:r>
          </a:p>
        </p:txBody>
      </p:sp>
      <p:sp>
        <p:nvSpPr>
          <p:cNvPr name="TextBox 6" id="6"/>
          <p:cNvSpPr txBox="true"/>
          <p:nvPr/>
        </p:nvSpPr>
        <p:spPr>
          <a:xfrm rot="0">
            <a:off x="0" y="2340024"/>
            <a:ext cx="18288000" cy="7213218"/>
          </a:xfrm>
          <a:prstGeom prst="rect">
            <a:avLst/>
          </a:prstGeom>
        </p:spPr>
        <p:txBody>
          <a:bodyPr anchor="t" rtlCol="false" tIns="0" lIns="0" bIns="0" rIns="0">
            <a:spAutoFit/>
          </a:bodyPr>
          <a:lstStyle/>
          <a:p>
            <a:pPr algn="ctr">
              <a:lnSpc>
                <a:spcPts val="2032"/>
              </a:lnSpc>
              <a:spcBef>
                <a:spcPct val="0"/>
              </a:spcBef>
            </a:pPr>
            <a:r>
              <a:rPr lang="en-US" b="true" sz="1899" spc="-83">
                <a:solidFill>
                  <a:srgbClr val="FFFFFF"/>
                </a:solidFill>
                <a:latin typeface="Montserrat Bold"/>
                <a:ea typeface="Montserrat Bold"/>
                <a:cs typeface="Montserrat Bold"/>
                <a:sym typeface="Montserrat Bold"/>
              </a:rPr>
              <a:t>У кваліфікаційній роботі вирішено актуальне науково-практичне завдання – виконано проєктування та розробку інформаційної системи управління контентом онлайн-платформи у сфері кіберспорту (CyberCore CMS). Створений програмний продукт дозволяє автоматизувати роботу редакційного персоналу та менеджерів змагань, утворюючи єдиний інформаційний простір для взаємодії зі спільнотою вболівальників.</a:t>
            </a:r>
          </a:p>
          <a:p>
            <a:pPr algn="ctr">
              <a:lnSpc>
                <a:spcPts val="2032"/>
              </a:lnSpc>
              <a:spcBef>
                <a:spcPct val="0"/>
              </a:spcBef>
            </a:pPr>
            <a:r>
              <a:rPr lang="en-US" b="true" sz="1899" spc="-83">
                <a:solidFill>
                  <a:srgbClr val="FFFFFF"/>
                </a:solidFill>
                <a:latin typeface="Montserrat Bold"/>
                <a:ea typeface="Montserrat Bold"/>
                <a:cs typeface="Montserrat Bold"/>
                <a:sym typeface="Montserrat Bold"/>
              </a:rPr>
              <a:t>За підсумками виконання роботи зроблено такі основні висновки:</a:t>
            </a:r>
          </a:p>
          <a:p>
            <a:pPr algn="ctr">
              <a:lnSpc>
                <a:spcPts val="2032"/>
              </a:lnSpc>
              <a:spcBef>
                <a:spcPct val="0"/>
              </a:spcBef>
            </a:pPr>
            <a:r>
              <a:rPr lang="en-US" b="true" sz="1899" spc="-83">
                <a:solidFill>
                  <a:srgbClr val="FFFFFF"/>
                </a:solidFill>
                <a:latin typeface="Montserrat Bold"/>
                <a:ea typeface="Montserrat Bold"/>
                <a:cs typeface="Montserrat Bold"/>
                <a:sym typeface="Montserrat Bold"/>
              </a:rPr>
              <a:t>1) На етапі системного та бізнес-аналізу досліджено предметну область кіберспортивних медіа. Використання методологій BPMN 2.0 та IDEF3 дозволило чітко розмежувати зони відповідальності між автоматизованими сервісами та персоналом. Побудова карт шляху користувача (UJM) для акторів «Журналіст» та «Менеджер турнірів» виявила критичні проблеми (людський фактор при введенні масивів статистики, ризик втрати незбереженого тексту), що лягло в основу архітектурних вимог до нової системи.</a:t>
            </a:r>
          </a:p>
          <a:p>
            <a:pPr algn="ctr">
              <a:lnSpc>
                <a:spcPts val="2032"/>
              </a:lnSpc>
              <a:spcBef>
                <a:spcPct val="0"/>
              </a:spcBef>
            </a:pPr>
            <a:r>
              <a:rPr lang="en-US" b="true" sz="1899" spc="-83">
                <a:solidFill>
                  <a:srgbClr val="FFFFFF"/>
                </a:solidFill>
                <a:latin typeface="Montserrat Bold"/>
                <a:ea typeface="Montserrat Bold"/>
                <a:cs typeface="Montserrat Bold"/>
                <a:sym typeface="Montserrat Bold"/>
              </a:rPr>
              <a:t>2) У процесі інформаційного проєктування розроблено надійну архітектуру за методологією C4. Виконано концептуальне, логічне (ER-діаграми) та фізичне проєктування бази даних. Вибір реляційної СКБД PostgreSQL повністю виправдав себе, забезпечивши підтримку складних зв'язків між сутностями (статтями, тегами, матчами, ігровою статистикою) та гарантуючи відповідність принципам ACID. Усі ключові рішення були успішно задокументовані за стандартом ADR.</a:t>
            </a:r>
          </a:p>
          <a:p>
            <a:pPr algn="ctr">
              <a:lnSpc>
                <a:spcPts val="2032"/>
              </a:lnSpc>
              <a:spcBef>
                <a:spcPct val="0"/>
              </a:spcBef>
            </a:pPr>
            <a:r>
              <a:rPr lang="en-US" b="true" sz="1899" spc="-83">
                <a:solidFill>
                  <a:srgbClr val="FFFFFF"/>
                </a:solidFill>
                <a:latin typeface="Montserrat Bold"/>
                <a:ea typeface="Montserrat Bold"/>
                <a:cs typeface="Montserrat Bold"/>
                <a:sym typeface="Montserrat Bold"/>
              </a:rPr>
              <a:t>3) Програмну реалізацію серверної частини здійснено за допомогою фреймворку NestJS на базі середовища Node.js із суворою типізацією TypeScript. Завдяки подієво-орієнтованій архітектурі та впровадженню Prisma ORM вдалося реалізувати складні транзакційні алгоритми – зокрема, механізм синхронного каскадного оновлення турнірних сіток та перерахунку індивідуальної KDA-статистики гравців без ризику розсинхронізації баз даних.</a:t>
            </a:r>
          </a:p>
          <a:p>
            <a:pPr algn="ctr">
              <a:lnSpc>
                <a:spcPts val="2032"/>
              </a:lnSpc>
              <a:spcBef>
                <a:spcPct val="0"/>
              </a:spcBef>
            </a:pPr>
            <a:r>
              <a:rPr lang="en-US" b="true" sz="1899" spc="-83">
                <a:solidFill>
                  <a:srgbClr val="FFFFFF"/>
                </a:solidFill>
                <a:latin typeface="Montserrat Bold"/>
                <a:ea typeface="Montserrat Bold"/>
                <a:cs typeface="Montserrat Bold"/>
                <a:sym typeface="Montserrat Bold"/>
              </a:rPr>
              <a:t>4) Розробка клієнтської частини за моделлю Single Page Application на базі React забезпечила створення адаптивного та інтерактивного інтерфейсу користувача. Реалізовано публічну стрічку новин з динамічною фільтрацією за тегами, модулі адміністрування з вбудованим WYSIWYG-редактором для журналістів, а також комплексний конструктор змагань для гнучкого налаштування стадій турнірів.</a:t>
            </a:r>
          </a:p>
          <a:p>
            <a:pPr algn="ctr">
              <a:lnSpc>
                <a:spcPts val="2032"/>
              </a:lnSpc>
              <a:spcBef>
                <a:spcPct val="0"/>
              </a:spcBef>
            </a:pPr>
            <a:r>
              <a:rPr lang="en-US" b="true" sz="1899" spc="-83">
                <a:solidFill>
                  <a:srgbClr val="FFFFFF"/>
                </a:solidFill>
                <a:latin typeface="Montserrat Bold"/>
                <a:ea typeface="Montserrat Bold"/>
                <a:cs typeface="Montserrat Bold"/>
                <a:sym typeface="Montserrat Bold"/>
              </a:rPr>
              <a:t>5) Впровадження підсистеми кібербезпеки на базі JWT-токенів та рольової моделі доступу забезпечило надійне розмежування прав (Адміністратор, Менеджер, Журналіст, Читач). Завдяки використанню DTO-моделей та інструментарію санітизації даних система захищена від поширених вразливостей.</a:t>
            </a:r>
          </a:p>
          <a:p>
            <a:pPr algn="ctr">
              <a:lnSpc>
                <a:spcPts val="2032"/>
              </a:lnSpc>
              <a:spcBef>
                <a:spcPct val="0"/>
              </a:spcBef>
            </a:pPr>
            <a:r>
              <a:rPr lang="en-US" b="true" sz="1899" spc="-81">
                <a:solidFill>
                  <a:srgbClr val="FFFFFF"/>
                </a:solidFill>
                <a:latin typeface="Montserrat Bold"/>
                <a:ea typeface="Montserrat Bold"/>
                <a:cs typeface="Montserrat Bold"/>
                <a:sym typeface="Montserrat Bold"/>
              </a:rPr>
              <a:t>6) Функціональне тестування підтвердило стабільність роботи системи, високу швидкість обробки клієнтських запитів та коректність виконання закладеної бізнес-логіки. Мета кваліфікаційної роботи досягнута в повному обсязі. Створена інформаційна система CyberCore CMS є масштабованим, безпечним та готовим до використання програмним рішенням, що може бути ефективно впроваджене в діяльність кіберспортивних організацій та профільних медіаресурсів.</a:t>
            </a:r>
          </a:p>
          <a:p>
            <a:pPr algn="ctr">
              <a:lnSpc>
                <a:spcPts val="2032"/>
              </a:lnSpc>
              <a:spcBef>
                <a:spcPct val="0"/>
              </a:spcBef>
            </a:pPr>
            <a:r>
              <a:rPr lang="en-US" b="true" sz="1899" spc="-83">
                <a:solidFill>
                  <a:srgbClr val="FFFFFF"/>
                </a:solidFill>
                <a:latin typeface="Montserrat Bold"/>
                <a:ea typeface="Montserrat Bold"/>
                <a:cs typeface="Montserrat Bold"/>
                <a:sym typeface="Montserrat Bold"/>
              </a:rPr>
              <a:t>7) Ключові архітектурні рішення та практичні аспекти розробки системи CyberCore CMS були успішно представлені у формі спільної доповіді з моїм колегою Чумакевичем Ю.Ю на щорічній науковій конференції НТУ.</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true" flipV="false" rot="0">
              <a:off x="0" y="0"/>
              <a:ext cx="24384000" cy="13716000"/>
            </a:xfrm>
            <a:custGeom>
              <a:avLst/>
              <a:gdLst/>
              <a:ahLst/>
              <a:cxnLst/>
              <a:rect r="r" b="b" t="t" l="l"/>
              <a:pathLst>
                <a:path h="13716000" w="24384000">
                  <a:moveTo>
                    <a:pt x="24384000" y="0"/>
                  </a:moveTo>
                  <a:lnTo>
                    <a:pt x="0" y="0"/>
                  </a:lnTo>
                  <a:lnTo>
                    <a:pt x="0" y="13716000"/>
                  </a:lnTo>
                  <a:lnTo>
                    <a:pt x="24384000" y="13716000"/>
                  </a:lnTo>
                  <a:lnTo>
                    <a:pt x="24384000" y="0"/>
                  </a:lnTo>
                  <a:close/>
                </a:path>
              </a:pathLst>
            </a:custGeom>
            <a:blipFill>
              <a:blip r:embed="rId2"/>
              <a:stretch>
                <a:fillRect l="0" t="-9259" r="0" b="-9259"/>
              </a:stretch>
            </a:blipFill>
          </p:spPr>
        </p:sp>
      </p:grpSp>
      <p:sp>
        <p:nvSpPr>
          <p:cNvPr name="TextBox 4" id="4"/>
          <p:cNvSpPr txBox="true"/>
          <p:nvPr/>
        </p:nvSpPr>
        <p:spPr>
          <a:xfrm rot="0">
            <a:off x="1028700" y="4156186"/>
            <a:ext cx="16625097" cy="1353388"/>
          </a:xfrm>
          <a:prstGeom prst="rect">
            <a:avLst/>
          </a:prstGeom>
        </p:spPr>
        <p:txBody>
          <a:bodyPr anchor="t" rtlCol="false" tIns="0" lIns="0" bIns="0" rIns="0">
            <a:spAutoFit/>
          </a:bodyPr>
          <a:lstStyle/>
          <a:p>
            <a:pPr algn="l">
              <a:lnSpc>
                <a:spcPts val="12438"/>
              </a:lnSpc>
            </a:pPr>
            <a:r>
              <a:rPr lang="en-US" b="true" sz="13519" spc="-594">
                <a:solidFill>
                  <a:srgbClr val="FFFFFF"/>
                </a:solidFill>
                <a:latin typeface="Montserrat Bold"/>
                <a:ea typeface="Montserrat Bold"/>
                <a:cs typeface="Montserrat Bold"/>
                <a:sym typeface="Montserrat Bold"/>
              </a:rPr>
              <a:t>ДЯКУЮ ЗА УВАГУ!</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true" flipV="false" rot="0">
              <a:off x="0" y="0"/>
              <a:ext cx="24384000" cy="13716000"/>
            </a:xfrm>
            <a:custGeom>
              <a:avLst/>
              <a:gdLst/>
              <a:ahLst/>
              <a:cxnLst/>
              <a:rect r="r" b="b" t="t" l="l"/>
              <a:pathLst>
                <a:path h="13716000" w="24384000">
                  <a:moveTo>
                    <a:pt x="24384000" y="0"/>
                  </a:moveTo>
                  <a:lnTo>
                    <a:pt x="0" y="0"/>
                  </a:lnTo>
                  <a:lnTo>
                    <a:pt x="0" y="13716000"/>
                  </a:lnTo>
                  <a:lnTo>
                    <a:pt x="24384000" y="13716000"/>
                  </a:lnTo>
                  <a:lnTo>
                    <a:pt x="24384000" y="0"/>
                  </a:lnTo>
                  <a:close/>
                </a:path>
              </a:pathLst>
            </a:custGeom>
            <a:blipFill>
              <a:blip r:embed="rId2"/>
              <a:stretch>
                <a:fillRect l="0" t="-9259" r="0" b="-9259"/>
              </a:stretch>
            </a:blipFill>
          </p:spPr>
        </p:sp>
      </p:grpSp>
      <p:sp>
        <p:nvSpPr>
          <p:cNvPr name="TextBox 4" id="4"/>
          <p:cNvSpPr txBox="true"/>
          <p:nvPr/>
        </p:nvSpPr>
        <p:spPr>
          <a:xfrm rot="0">
            <a:off x="3663039" y="1393698"/>
            <a:ext cx="10029254" cy="819979"/>
          </a:xfrm>
          <a:prstGeom prst="rect">
            <a:avLst/>
          </a:prstGeom>
        </p:spPr>
        <p:txBody>
          <a:bodyPr anchor="t" rtlCol="false" tIns="0" lIns="0" bIns="0" rIns="0">
            <a:spAutoFit/>
          </a:bodyPr>
          <a:lstStyle/>
          <a:p>
            <a:pPr algn="l">
              <a:lnSpc>
                <a:spcPts val="6847"/>
              </a:lnSpc>
            </a:pPr>
            <a:r>
              <a:rPr lang="en-US" b="true" sz="6398" spc="-280">
                <a:solidFill>
                  <a:srgbClr val="FFFFFF"/>
                </a:solidFill>
                <a:latin typeface="Montserrat Bold"/>
                <a:ea typeface="Montserrat Bold"/>
                <a:cs typeface="Montserrat Bold"/>
                <a:sym typeface="Montserrat Bold"/>
              </a:rPr>
              <a:t>Актуальність проблеми</a:t>
            </a:r>
          </a:p>
        </p:txBody>
      </p:sp>
      <p:sp>
        <p:nvSpPr>
          <p:cNvPr name="TextBox 5" id="5"/>
          <p:cNvSpPr txBox="true"/>
          <p:nvPr/>
        </p:nvSpPr>
        <p:spPr>
          <a:xfrm rot="0">
            <a:off x="1028700" y="2899810"/>
            <a:ext cx="13876353" cy="853554"/>
          </a:xfrm>
          <a:prstGeom prst="rect">
            <a:avLst/>
          </a:prstGeom>
        </p:spPr>
        <p:txBody>
          <a:bodyPr anchor="t" rtlCol="false" tIns="0" lIns="0" bIns="0" rIns="0">
            <a:spAutoFit/>
          </a:bodyPr>
          <a:lstStyle/>
          <a:p>
            <a:pPr algn="l" marL="548640" indent="-182880" lvl="2">
              <a:lnSpc>
                <a:spcPts val="3358"/>
              </a:lnSpc>
              <a:buAutoNum type="arabicPeriod" startAt="1"/>
            </a:pPr>
            <a:r>
              <a:rPr lang="en-US" b="true" sz="2400">
                <a:solidFill>
                  <a:srgbClr val="FFFFFF"/>
                </a:solidFill>
                <a:latin typeface="Montserrat Bold"/>
                <a:ea typeface="Montserrat Bold"/>
                <a:cs typeface="Montserrat Bold"/>
                <a:sym typeface="Montserrat Bold"/>
              </a:rPr>
              <a:t>Стрімке зростання кіберспорту: експоненційне збільшення обсягів специфічного медійного контенту.</a:t>
            </a:r>
          </a:p>
        </p:txBody>
      </p:sp>
      <p:sp>
        <p:nvSpPr>
          <p:cNvPr name="TextBox 6" id="6"/>
          <p:cNvSpPr txBox="true"/>
          <p:nvPr/>
        </p:nvSpPr>
        <p:spPr>
          <a:xfrm rot="0">
            <a:off x="1028700" y="4289946"/>
            <a:ext cx="15665063" cy="853554"/>
          </a:xfrm>
          <a:prstGeom prst="rect">
            <a:avLst/>
          </a:prstGeom>
        </p:spPr>
        <p:txBody>
          <a:bodyPr anchor="t" rtlCol="false" tIns="0" lIns="0" bIns="0" rIns="0">
            <a:spAutoFit/>
          </a:bodyPr>
          <a:lstStyle/>
          <a:p>
            <a:pPr algn="l" marL="548640" indent="-182880" lvl="2">
              <a:lnSpc>
                <a:spcPts val="3358"/>
              </a:lnSpc>
              <a:buAutoNum type="arabicPeriod" startAt="1"/>
            </a:pPr>
            <a:r>
              <a:rPr lang="en-US" b="true" sz="2400">
                <a:solidFill>
                  <a:srgbClr val="FFFFFF"/>
                </a:solidFill>
                <a:latin typeface="Montserrat Bold"/>
                <a:ea typeface="Montserrat Bold"/>
                <a:cs typeface="Montserrat Bold"/>
                <a:sym typeface="Montserrat Bold"/>
              </a:rPr>
              <a:t>Обмеження традиційних CMS: відсутність вбудованих інструментів для турнірних сіток, KDA-статистики гравців та розкладів матчів.</a:t>
            </a:r>
          </a:p>
        </p:txBody>
      </p:sp>
      <p:sp>
        <p:nvSpPr>
          <p:cNvPr name="TextBox 7" id="7"/>
          <p:cNvSpPr txBox="true"/>
          <p:nvPr/>
        </p:nvSpPr>
        <p:spPr>
          <a:xfrm rot="0">
            <a:off x="1028700" y="5676900"/>
            <a:ext cx="15409174" cy="853554"/>
          </a:xfrm>
          <a:prstGeom prst="rect">
            <a:avLst/>
          </a:prstGeom>
        </p:spPr>
        <p:txBody>
          <a:bodyPr anchor="t" rtlCol="false" tIns="0" lIns="0" bIns="0" rIns="0">
            <a:spAutoFit/>
          </a:bodyPr>
          <a:lstStyle/>
          <a:p>
            <a:pPr algn="l" marL="548640" indent="-182880" lvl="2">
              <a:lnSpc>
                <a:spcPts val="3358"/>
              </a:lnSpc>
              <a:buAutoNum type="arabicPeriod" startAt="1"/>
            </a:pPr>
            <a:r>
              <a:rPr lang="en-US" b="true" sz="2400">
                <a:solidFill>
                  <a:srgbClr val="FFFFFF"/>
                </a:solidFill>
                <a:latin typeface="Montserrat Bold"/>
                <a:ea typeface="Montserrat Bold"/>
                <a:cs typeface="Montserrat Bold"/>
                <a:sym typeface="Montserrat Bold"/>
              </a:rPr>
              <a:t>Потреба індустрії: автоматизація публікацій та створення єдиної екосистеми для журналістів, менеджерів та вболівальників.</a:t>
            </a:r>
          </a:p>
        </p:txBody>
      </p:sp>
      <p:sp>
        <p:nvSpPr>
          <p:cNvPr name="TextBox 8" id="8"/>
          <p:cNvSpPr txBox="true"/>
          <p:nvPr/>
        </p:nvSpPr>
        <p:spPr>
          <a:xfrm rot="0">
            <a:off x="519170" y="306154"/>
            <a:ext cx="230078" cy="495241"/>
          </a:xfrm>
          <a:prstGeom prst="rect">
            <a:avLst/>
          </a:prstGeom>
        </p:spPr>
        <p:txBody>
          <a:bodyPr anchor="t" rtlCol="false" tIns="0" lIns="0" bIns="0" rIns="0">
            <a:spAutoFit/>
          </a:bodyPr>
          <a:lstStyle/>
          <a:p>
            <a:pPr algn="l">
              <a:lnSpc>
                <a:spcPts val="4199"/>
              </a:lnSpc>
            </a:pPr>
            <a:r>
              <a:rPr lang="en-US" b="true" sz="2999" spc="-89">
                <a:solidFill>
                  <a:srgbClr val="FFFFFF"/>
                </a:solidFill>
                <a:latin typeface="Montserrat Bold"/>
                <a:ea typeface="Montserrat Bold"/>
                <a:cs typeface="Montserrat Bold"/>
                <a:sym typeface="Montserrat Bold"/>
              </a:rPr>
              <a:t>2</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true" flipV="false" rot="0">
              <a:off x="0" y="0"/>
              <a:ext cx="24384000" cy="13716000"/>
            </a:xfrm>
            <a:custGeom>
              <a:avLst/>
              <a:gdLst/>
              <a:ahLst/>
              <a:cxnLst/>
              <a:rect r="r" b="b" t="t" l="l"/>
              <a:pathLst>
                <a:path h="13716000" w="24384000">
                  <a:moveTo>
                    <a:pt x="24384000" y="0"/>
                  </a:moveTo>
                  <a:lnTo>
                    <a:pt x="0" y="0"/>
                  </a:lnTo>
                  <a:lnTo>
                    <a:pt x="0" y="13716000"/>
                  </a:lnTo>
                  <a:lnTo>
                    <a:pt x="24384000" y="13716000"/>
                  </a:lnTo>
                  <a:lnTo>
                    <a:pt x="24384000" y="0"/>
                  </a:lnTo>
                  <a:close/>
                </a:path>
              </a:pathLst>
            </a:custGeom>
            <a:blipFill>
              <a:blip r:embed="rId2"/>
              <a:stretch>
                <a:fillRect l="0" t="-9259" r="0" b="-9259"/>
              </a:stretch>
            </a:blipFill>
          </p:spPr>
        </p:sp>
      </p:grpSp>
      <p:sp>
        <p:nvSpPr>
          <p:cNvPr name="Freeform 4" id="4"/>
          <p:cNvSpPr/>
          <p:nvPr/>
        </p:nvSpPr>
        <p:spPr>
          <a:xfrm flipH="false" flipV="false" rot="0">
            <a:off x="16655005" y="1203398"/>
            <a:ext cx="604295" cy="349396"/>
          </a:xfrm>
          <a:custGeom>
            <a:avLst/>
            <a:gdLst/>
            <a:ahLst/>
            <a:cxnLst/>
            <a:rect r="r" b="b" t="t" l="l"/>
            <a:pathLst>
              <a:path h="349396" w="604295">
                <a:moveTo>
                  <a:pt x="0" y="0"/>
                </a:moveTo>
                <a:lnTo>
                  <a:pt x="604295" y="0"/>
                </a:lnTo>
                <a:lnTo>
                  <a:pt x="604295" y="349396"/>
                </a:lnTo>
                <a:lnTo>
                  <a:pt x="0" y="349396"/>
                </a:lnTo>
                <a:lnTo>
                  <a:pt x="0" y="0"/>
                </a:lnTo>
                <a:close/>
              </a:path>
            </a:pathLst>
          </a:custGeom>
          <a:blipFill>
            <a:blip r:embed="rId3">
              <a:extLst>
                <a:ext uri="{96DAC541-7B7A-43D3-8B79-37D633B846F1}">
                  <asvg:svgBlip xmlns:asvg="http://schemas.microsoft.com/office/drawing/2016/SVG/main" r:embed="rId4"/>
                </a:ext>
              </a:extLst>
            </a:blip>
            <a:stretch>
              <a:fillRect l="-4" t="0" r="-4" b="0"/>
            </a:stretch>
          </a:blipFill>
        </p:spPr>
      </p:sp>
      <p:sp>
        <p:nvSpPr>
          <p:cNvPr name="TextBox 5" id="5"/>
          <p:cNvSpPr txBox="true"/>
          <p:nvPr/>
        </p:nvSpPr>
        <p:spPr>
          <a:xfrm rot="0">
            <a:off x="4517555" y="558117"/>
            <a:ext cx="9039349" cy="896154"/>
          </a:xfrm>
          <a:prstGeom prst="rect">
            <a:avLst/>
          </a:prstGeom>
        </p:spPr>
        <p:txBody>
          <a:bodyPr anchor="t" rtlCol="false" tIns="0" lIns="0" bIns="0" rIns="0">
            <a:spAutoFit/>
          </a:bodyPr>
          <a:lstStyle/>
          <a:p>
            <a:pPr algn="just">
              <a:lnSpc>
                <a:spcPts val="6847"/>
              </a:lnSpc>
            </a:pPr>
            <a:r>
              <a:rPr lang="en-US" b="true" sz="6398" spc="-280">
                <a:solidFill>
                  <a:srgbClr val="FFFFFF"/>
                </a:solidFill>
                <a:latin typeface="Montserrat Bold"/>
                <a:ea typeface="Montserrat Bold"/>
                <a:cs typeface="Montserrat Bold"/>
                <a:sym typeface="Montserrat Bold"/>
              </a:rPr>
              <a:t>Пос</a:t>
            </a:r>
            <a:r>
              <a:rPr lang="en-US" b="true" sz="6398" spc="-280">
                <a:solidFill>
                  <a:srgbClr val="FFFFFF"/>
                </a:solidFill>
                <a:latin typeface="Montserrat Bold"/>
                <a:ea typeface="Montserrat Bold"/>
                <a:cs typeface="Montserrat Bold"/>
                <a:sym typeface="Montserrat Bold"/>
              </a:rPr>
              <a:t>тановка задачі</a:t>
            </a:r>
          </a:p>
        </p:txBody>
      </p:sp>
      <p:sp>
        <p:nvSpPr>
          <p:cNvPr name="TextBox 6" id="6"/>
          <p:cNvSpPr txBox="true"/>
          <p:nvPr/>
        </p:nvSpPr>
        <p:spPr>
          <a:xfrm rot="0">
            <a:off x="1688916" y="1876558"/>
            <a:ext cx="13963355" cy="888883"/>
          </a:xfrm>
          <a:prstGeom prst="rect">
            <a:avLst/>
          </a:prstGeom>
        </p:spPr>
        <p:txBody>
          <a:bodyPr anchor="t" rtlCol="false" tIns="0" lIns="0" bIns="0" rIns="0">
            <a:spAutoFit/>
          </a:bodyPr>
          <a:lstStyle/>
          <a:p>
            <a:pPr algn="ctr">
              <a:lnSpc>
                <a:spcPts val="3499"/>
              </a:lnSpc>
            </a:pPr>
            <a:r>
              <a:rPr lang="en-US" sz="2499" b="true">
                <a:solidFill>
                  <a:srgbClr val="FFFFFF"/>
                </a:solidFill>
                <a:latin typeface="Montserrat Bold"/>
                <a:ea typeface="Montserrat Bold"/>
                <a:cs typeface="Montserrat Bold"/>
                <a:sym typeface="Montserrat Bold"/>
              </a:rPr>
              <a:t>Метою є системний аналіз та проєктування спеціалізованої інформаційної системи CyberCore CMS для кіберспортивної онлайн-платформи.</a:t>
            </a:r>
          </a:p>
        </p:txBody>
      </p:sp>
      <p:sp>
        <p:nvSpPr>
          <p:cNvPr name="TextBox 7" id="7"/>
          <p:cNvSpPr txBox="true"/>
          <p:nvPr/>
        </p:nvSpPr>
        <p:spPr>
          <a:xfrm rot="0">
            <a:off x="1688916" y="2864101"/>
            <a:ext cx="13963355" cy="450790"/>
          </a:xfrm>
          <a:prstGeom prst="rect">
            <a:avLst/>
          </a:prstGeom>
        </p:spPr>
        <p:txBody>
          <a:bodyPr anchor="t" rtlCol="false" tIns="0" lIns="0" bIns="0" rIns="0">
            <a:spAutoFit/>
          </a:bodyPr>
          <a:lstStyle/>
          <a:p>
            <a:pPr algn="ctr">
              <a:lnSpc>
                <a:spcPts val="3499"/>
              </a:lnSpc>
            </a:pPr>
            <a:r>
              <a:rPr lang="en-US" sz="2499" b="true">
                <a:solidFill>
                  <a:srgbClr val="FFFFFF"/>
                </a:solidFill>
                <a:latin typeface="Montserrat Bold"/>
                <a:ea typeface="Montserrat Bold"/>
                <a:cs typeface="Montserrat Bold"/>
                <a:sym typeface="Montserrat Bold"/>
              </a:rPr>
              <a:t>Основні завдання:</a:t>
            </a:r>
          </a:p>
        </p:txBody>
      </p:sp>
      <p:sp>
        <p:nvSpPr>
          <p:cNvPr name="TextBox 8" id="8"/>
          <p:cNvSpPr txBox="true"/>
          <p:nvPr/>
        </p:nvSpPr>
        <p:spPr>
          <a:xfrm rot="0">
            <a:off x="1618126" y="3179321"/>
            <a:ext cx="4190248" cy="2093119"/>
          </a:xfrm>
          <a:prstGeom prst="rect">
            <a:avLst/>
          </a:prstGeom>
        </p:spPr>
        <p:txBody>
          <a:bodyPr anchor="t" rtlCol="false" tIns="0" lIns="0" bIns="0" rIns="0">
            <a:spAutoFit/>
          </a:bodyPr>
          <a:lstStyle/>
          <a:p>
            <a:pPr algn="l" marL="671901" indent="-223967" lvl="2">
              <a:lnSpc>
                <a:spcPts val="4115"/>
              </a:lnSpc>
              <a:buAutoNum type="arabicPeriod" startAt="1"/>
            </a:pPr>
            <a:r>
              <a:rPr lang="en-US" b="true" sz="2939">
                <a:solidFill>
                  <a:srgbClr val="FFFFFF"/>
                </a:solidFill>
                <a:latin typeface="Montserrat Bold"/>
                <a:ea typeface="Montserrat Bold"/>
                <a:cs typeface="Montserrat Bold"/>
                <a:sym typeface="Montserrat Bold"/>
              </a:rPr>
              <a:t> Змоделювати бізнес-процеси кіберспортивної медіаплатформи </a:t>
            </a:r>
          </a:p>
        </p:txBody>
      </p:sp>
      <p:sp>
        <p:nvSpPr>
          <p:cNvPr name="TextBox 9" id="9"/>
          <p:cNvSpPr txBox="true"/>
          <p:nvPr/>
        </p:nvSpPr>
        <p:spPr>
          <a:xfrm rot="0">
            <a:off x="6760550" y="3372040"/>
            <a:ext cx="3820087" cy="3790388"/>
          </a:xfrm>
          <a:prstGeom prst="rect">
            <a:avLst/>
          </a:prstGeom>
        </p:spPr>
        <p:txBody>
          <a:bodyPr anchor="t" rtlCol="false" tIns="0" lIns="0" bIns="0" rIns="0">
            <a:spAutoFit/>
          </a:bodyPr>
          <a:lstStyle/>
          <a:p>
            <a:pPr algn="l" marL="612501" indent="-204167" lvl="2">
              <a:lnSpc>
                <a:spcPts val="3751"/>
              </a:lnSpc>
              <a:buAutoNum type="arabicPeriod" startAt="1"/>
            </a:pPr>
            <a:r>
              <a:rPr lang="en-US" b="true" sz="2679">
                <a:solidFill>
                  <a:srgbClr val="FFFFFF"/>
                </a:solidFill>
                <a:latin typeface="Montserrat Bold"/>
                <a:ea typeface="Montserrat Bold"/>
                <a:cs typeface="Montserrat Bold"/>
                <a:sym typeface="Montserrat Bold"/>
              </a:rPr>
              <a:t> Спроєктувати структуру реляційної бази даних для обробки статей, турнірів та ігрової статистики.</a:t>
            </a:r>
          </a:p>
        </p:txBody>
      </p:sp>
      <p:sp>
        <p:nvSpPr>
          <p:cNvPr name="TextBox 10" id="10"/>
          <p:cNvSpPr txBox="true"/>
          <p:nvPr/>
        </p:nvSpPr>
        <p:spPr>
          <a:xfrm rot="0">
            <a:off x="12055631" y="3200590"/>
            <a:ext cx="4190248" cy="2606488"/>
          </a:xfrm>
          <a:prstGeom prst="rect">
            <a:avLst/>
          </a:prstGeom>
        </p:spPr>
        <p:txBody>
          <a:bodyPr anchor="t" rtlCol="false" tIns="0" lIns="0" bIns="0" rIns="0">
            <a:spAutoFit/>
          </a:bodyPr>
          <a:lstStyle/>
          <a:p>
            <a:pPr algn="l" marL="671901" indent="-223967" lvl="2">
              <a:lnSpc>
                <a:spcPts val="4115"/>
              </a:lnSpc>
              <a:buAutoNum type="arabicPeriod" startAt="1"/>
            </a:pPr>
            <a:r>
              <a:rPr lang="en-US" b="true" sz="2939">
                <a:solidFill>
                  <a:srgbClr val="FFFFFF"/>
                </a:solidFill>
                <a:latin typeface="Montserrat Bold"/>
                <a:ea typeface="Montserrat Bold"/>
                <a:cs typeface="Montserrat Bold"/>
                <a:sym typeface="Montserrat Bold"/>
              </a:rPr>
              <a:t>Розробити клієнт-серверну архітектуру на базі Node.js (NestJS) та React.</a:t>
            </a:r>
          </a:p>
        </p:txBody>
      </p:sp>
      <p:sp>
        <p:nvSpPr>
          <p:cNvPr name="TextBox 11" id="11"/>
          <p:cNvSpPr txBox="true"/>
          <p:nvPr/>
        </p:nvSpPr>
        <p:spPr>
          <a:xfrm rot="0">
            <a:off x="2065106" y="6739290"/>
            <a:ext cx="3743268" cy="3238805"/>
          </a:xfrm>
          <a:prstGeom prst="rect">
            <a:avLst/>
          </a:prstGeom>
        </p:spPr>
        <p:txBody>
          <a:bodyPr anchor="t" rtlCol="false" tIns="0" lIns="0" bIns="0" rIns="0">
            <a:spAutoFit/>
          </a:bodyPr>
          <a:lstStyle/>
          <a:p>
            <a:pPr algn="l" marL="600168" indent="-200056" lvl="2">
              <a:lnSpc>
                <a:spcPts val="3676"/>
              </a:lnSpc>
              <a:buAutoNum type="arabicPeriod" startAt="1"/>
            </a:pPr>
            <a:r>
              <a:rPr lang="en-US" b="true" sz="2625">
                <a:solidFill>
                  <a:srgbClr val="FFFFFF"/>
                </a:solidFill>
                <a:latin typeface="Montserrat Bold"/>
                <a:ea typeface="Montserrat Bold"/>
                <a:cs typeface="Montserrat Bold"/>
                <a:sym typeface="Montserrat Bold"/>
              </a:rPr>
              <a:t>Впровадити багаторівневу рольову модель доступу (RBAC) та механізми захисту інформації.</a:t>
            </a:r>
          </a:p>
        </p:txBody>
      </p:sp>
      <p:sp>
        <p:nvSpPr>
          <p:cNvPr name="TextBox 12" id="12"/>
          <p:cNvSpPr txBox="true"/>
          <p:nvPr/>
        </p:nvSpPr>
        <p:spPr>
          <a:xfrm rot="0">
            <a:off x="519170" y="306154"/>
            <a:ext cx="230078" cy="495241"/>
          </a:xfrm>
          <a:prstGeom prst="rect">
            <a:avLst/>
          </a:prstGeom>
        </p:spPr>
        <p:txBody>
          <a:bodyPr anchor="t" rtlCol="false" tIns="0" lIns="0" bIns="0" rIns="0">
            <a:spAutoFit/>
          </a:bodyPr>
          <a:lstStyle/>
          <a:p>
            <a:pPr algn="l">
              <a:lnSpc>
                <a:spcPts val="4199"/>
              </a:lnSpc>
            </a:pPr>
            <a:r>
              <a:rPr lang="en-US" b="true" sz="2999" spc="-89">
                <a:solidFill>
                  <a:srgbClr val="FFFFFF"/>
                </a:solidFill>
                <a:latin typeface="Montserrat Bold"/>
                <a:ea typeface="Montserrat Bold"/>
                <a:cs typeface="Montserrat Bold"/>
                <a:sym typeface="Montserrat Bold"/>
              </a:rPr>
              <a:t>3</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true" flipV="false" rot="0">
              <a:off x="0" y="0"/>
              <a:ext cx="24384000" cy="13716000"/>
            </a:xfrm>
            <a:custGeom>
              <a:avLst/>
              <a:gdLst/>
              <a:ahLst/>
              <a:cxnLst/>
              <a:rect r="r" b="b" t="t" l="l"/>
              <a:pathLst>
                <a:path h="13716000" w="24384000">
                  <a:moveTo>
                    <a:pt x="24384000" y="0"/>
                  </a:moveTo>
                  <a:lnTo>
                    <a:pt x="0" y="0"/>
                  </a:lnTo>
                  <a:lnTo>
                    <a:pt x="0" y="13716000"/>
                  </a:lnTo>
                  <a:lnTo>
                    <a:pt x="24384000" y="13716000"/>
                  </a:lnTo>
                  <a:lnTo>
                    <a:pt x="24384000" y="0"/>
                  </a:lnTo>
                  <a:close/>
                </a:path>
              </a:pathLst>
            </a:custGeom>
            <a:blipFill>
              <a:blip r:embed="rId2"/>
              <a:stretch>
                <a:fillRect l="0" t="-9259" r="0" b="-9259"/>
              </a:stretch>
            </a:blipFill>
          </p:spPr>
        </p:sp>
      </p:grpSp>
      <p:grpSp>
        <p:nvGrpSpPr>
          <p:cNvPr name="Group 4" id="4"/>
          <p:cNvGrpSpPr/>
          <p:nvPr/>
        </p:nvGrpSpPr>
        <p:grpSpPr>
          <a:xfrm rot="0">
            <a:off x="1717605" y="2730198"/>
            <a:ext cx="3723761" cy="2430456"/>
            <a:chOff x="0" y="0"/>
            <a:chExt cx="4965014" cy="3240608"/>
          </a:xfrm>
        </p:grpSpPr>
        <p:sp>
          <p:nvSpPr>
            <p:cNvPr name="Freeform 5" id="5"/>
            <p:cNvSpPr/>
            <p:nvPr/>
          </p:nvSpPr>
          <p:spPr>
            <a:xfrm flipH="false" flipV="false" rot="0">
              <a:off x="0" y="0"/>
              <a:ext cx="4965065" cy="3240659"/>
            </a:xfrm>
            <a:custGeom>
              <a:avLst/>
              <a:gdLst/>
              <a:ahLst/>
              <a:cxnLst/>
              <a:rect r="r" b="b" t="t" l="l"/>
              <a:pathLst>
                <a:path h="3240659" w="4965065">
                  <a:moveTo>
                    <a:pt x="0" y="0"/>
                  </a:moveTo>
                  <a:lnTo>
                    <a:pt x="4965065" y="0"/>
                  </a:lnTo>
                  <a:lnTo>
                    <a:pt x="4965065" y="3240659"/>
                  </a:lnTo>
                  <a:lnTo>
                    <a:pt x="0" y="3240659"/>
                  </a:lnTo>
                  <a:lnTo>
                    <a:pt x="0" y="0"/>
                  </a:lnTo>
                  <a:close/>
                </a:path>
              </a:pathLst>
            </a:custGeom>
            <a:blipFill>
              <a:blip r:embed="rId3"/>
              <a:stretch>
                <a:fillRect l="-3250" t="0" r="-3249" b="1"/>
              </a:stretch>
            </a:blipFill>
          </p:spPr>
        </p:sp>
      </p:grpSp>
      <p:grpSp>
        <p:nvGrpSpPr>
          <p:cNvPr name="Group 6" id="6"/>
          <p:cNvGrpSpPr/>
          <p:nvPr/>
        </p:nvGrpSpPr>
        <p:grpSpPr>
          <a:xfrm rot="0">
            <a:off x="2002679" y="5992397"/>
            <a:ext cx="2928861" cy="2830011"/>
            <a:chOff x="0" y="0"/>
            <a:chExt cx="3905148" cy="3773348"/>
          </a:xfrm>
        </p:grpSpPr>
        <p:sp>
          <p:nvSpPr>
            <p:cNvPr name="Freeform 7" id="7"/>
            <p:cNvSpPr/>
            <p:nvPr/>
          </p:nvSpPr>
          <p:spPr>
            <a:xfrm flipH="false" flipV="false" rot="0">
              <a:off x="0" y="0"/>
              <a:ext cx="3905123" cy="3773297"/>
            </a:xfrm>
            <a:custGeom>
              <a:avLst/>
              <a:gdLst/>
              <a:ahLst/>
              <a:cxnLst/>
              <a:rect r="r" b="b" t="t" l="l"/>
              <a:pathLst>
                <a:path h="3773297" w="3905123">
                  <a:moveTo>
                    <a:pt x="0" y="0"/>
                  </a:moveTo>
                  <a:lnTo>
                    <a:pt x="3905123" y="0"/>
                  </a:lnTo>
                  <a:lnTo>
                    <a:pt x="3905123" y="3773297"/>
                  </a:lnTo>
                  <a:lnTo>
                    <a:pt x="0" y="3773297"/>
                  </a:lnTo>
                  <a:lnTo>
                    <a:pt x="0" y="0"/>
                  </a:lnTo>
                  <a:close/>
                </a:path>
              </a:pathLst>
            </a:custGeom>
            <a:blipFill>
              <a:blip r:embed="rId4"/>
              <a:stretch>
                <a:fillRect l="-13" t="0" r="-13" b="-1"/>
              </a:stretch>
            </a:blipFill>
          </p:spPr>
        </p:sp>
      </p:grpSp>
      <p:grpSp>
        <p:nvGrpSpPr>
          <p:cNvPr name="Group 8" id="8"/>
          <p:cNvGrpSpPr/>
          <p:nvPr/>
        </p:nvGrpSpPr>
        <p:grpSpPr>
          <a:xfrm rot="0">
            <a:off x="7815929" y="2523792"/>
            <a:ext cx="3327864" cy="3327864"/>
            <a:chOff x="0" y="0"/>
            <a:chExt cx="4437151" cy="4437151"/>
          </a:xfrm>
        </p:grpSpPr>
        <p:sp>
          <p:nvSpPr>
            <p:cNvPr name="Freeform 9" id="9"/>
            <p:cNvSpPr/>
            <p:nvPr/>
          </p:nvSpPr>
          <p:spPr>
            <a:xfrm flipH="false" flipV="false" rot="0">
              <a:off x="0" y="0"/>
              <a:ext cx="4437126" cy="4437126"/>
            </a:xfrm>
            <a:custGeom>
              <a:avLst/>
              <a:gdLst/>
              <a:ahLst/>
              <a:cxnLst/>
              <a:rect r="r" b="b" t="t" l="l"/>
              <a:pathLst>
                <a:path h="4437126" w="4437126">
                  <a:moveTo>
                    <a:pt x="0" y="0"/>
                  </a:moveTo>
                  <a:lnTo>
                    <a:pt x="4437126" y="0"/>
                  </a:lnTo>
                  <a:lnTo>
                    <a:pt x="4437126" y="4437126"/>
                  </a:lnTo>
                  <a:lnTo>
                    <a:pt x="0" y="4437126"/>
                  </a:lnTo>
                  <a:lnTo>
                    <a:pt x="0" y="0"/>
                  </a:lnTo>
                  <a:close/>
                </a:path>
              </a:pathLst>
            </a:custGeom>
            <a:blipFill>
              <a:blip r:embed="rId5"/>
              <a:stretch>
                <a:fillRect l="0" t="0" r="0" b="0"/>
              </a:stretch>
            </a:blipFill>
          </p:spPr>
        </p:sp>
      </p:grpSp>
      <p:grpSp>
        <p:nvGrpSpPr>
          <p:cNvPr name="Group 10" id="10"/>
          <p:cNvGrpSpPr/>
          <p:nvPr/>
        </p:nvGrpSpPr>
        <p:grpSpPr>
          <a:xfrm rot="0">
            <a:off x="8281321" y="6435585"/>
            <a:ext cx="2397090" cy="2909973"/>
            <a:chOff x="0" y="0"/>
            <a:chExt cx="3196120" cy="3879964"/>
          </a:xfrm>
        </p:grpSpPr>
        <p:sp>
          <p:nvSpPr>
            <p:cNvPr name="Freeform 11" id="11"/>
            <p:cNvSpPr/>
            <p:nvPr/>
          </p:nvSpPr>
          <p:spPr>
            <a:xfrm flipH="false" flipV="false" rot="0">
              <a:off x="0" y="0"/>
              <a:ext cx="3196082" cy="3879977"/>
            </a:xfrm>
            <a:custGeom>
              <a:avLst/>
              <a:gdLst/>
              <a:ahLst/>
              <a:cxnLst/>
              <a:rect r="r" b="b" t="t" l="l"/>
              <a:pathLst>
                <a:path h="3879977" w="3196082">
                  <a:moveTo>
                    <a:pt x="0" y="0"/>
                  </a:moveTo>
                  <a:lnTo>
                    <a:pt x="3196082" y="0"/>
                  </a:lnTo>
                  <a:lnTo>
                    <a:pt x="3196082" y="3879977"/>
                  </a:lnTo>
                  <a:lnTo>
                    <a:pt x="0" y="3879977"/>
                  </a:lnTo>
                  <a:lnTo>
                    <a:pt x="0" y="0"/>
                  </a:lnTo>
                  <a:close/>
                </a:path>
              </a:pathLst>
            </a:custGeom>
            <a:blipFill>
              <a:blip r:embed="rId6"/>
              <a:stretch>
                <a:fillRect l="-29" t="0" r="-30" b="0"/>
              </a:stretch>
            </a:blipFill>
          </p:spPr>
        </p:sp>
      </p:grpSp>
      <p:grpSp>
        <p:nvGrpSpPr>
          <p:cNvPr name="Group 12" id="12"/>
          <p:cNvGrpSpPr/>
          <p:nvPr/>
        </p:nvGrpSpPr>
        <p:grpSpPr>
          <a:xfrm rot="0">
            <a:off x="13931846" y="2751782"/>
            <a:ext cx="2871873" cy="2871873"/>
            <a:chOff x="0" y="0"/>
            <a:chExt cx="3829164" cy="3829164"/>
          </a:xfrm>
        </p:grpSpPr>
        <p:sp>
          <p:nvSpPr>
            <p:cNvPr name="Freeform 13" id="13"/>
            <p:cNvSpPr/>
            <p:nvPr/>
          </p:nvSpPr>
          <p:spPr>
            <a:xfrm flipH="false" flipV="false" rot="0">
              <a:off x="0" y="0"/>
              <a:ext cx="3829177" cy="3829177"/>
            </a:xfrm>
            <a:custGeom>
              <a:avLst/>
              <a:gdLst/>
              <a:ahLst/>
              <a:cxnLst/>
              <a:rect r="r" b="b" t="t" l="l"/>
              <a:pathLst>
                <a:path h="3829177" w="3829177">
                  <a:moveTo>
                    <a:pt x="0" y="0"/>
                  </a:moveTo>
                  <a:lnTo>
                    <a:pt x="3829177" y="0"/>
                  </a:lnTo>
                  <a:lnTo>
                    <a:pt x="3829177" y="3829177"/>
                  </a:lnTo>
                  <a:lnTo>
                    <a:pt x="0" y="3829177"/>
                  </a:lnTo>
                  <a:lnTo>
                    <a:pt x="0" y="0"/>
                  </a:lnTo>
                  <a:close/>
                </a:path>
              </a:pathLst>
            </a:custGeom>
            <a:blipFill>
              <a:blip r:embed="rId7"/>
              <a:stretch>
                <a:fillRect l="0" t="0" r="0" b="0"/>
              </a:stretch>
            </a:blipFill>
          </p:spPr>
        </p:sp>
      </p:grpSp>
      <p:grpSp>
        <p:nvGrpSpPr>
          <p:cNvPr name="Group 14" id="14"/>
          <p:cNvGrpSpPr/>
          <p:nvPr/>
        </p:nvGrpSpPr>
        <p:grpSpPr>
          <a:xfrm rot="0">
            <a:off x="13849893" y="6222511"/>
            <a:ext cx="3035789" cy="3035789"/>
            <a:chOff x="0" y="0"/>
            <a:chExt cx="4047719" cy="4047719"/>
          </a:xfrm>
        </p:grpSpPr>
        <p:sp>
          <p:nvSpPr>
            <p:cNvPr name="Freeform 15" id="15"/>
            <p:cNvSpPr/>
            <p:nvPr/>
          </p:nvSpPr>
          <p:spPr>
            <a:xfrm flipH="false" flipV="false" rot="0">
              <a:off x="0" y="0"/>
              <a:ext cx="4047744" cy="4047744"/>
            </a:xfrm>
            <a:custGeom>
              <a:avLst/>
              <a:gdLst/>
              <a:ahLst/>
              <a:cxnLst/>
              <a:rect r="r" b="b" t="t" l="l"/>
              <a:pathLst>
                <a:path h="4047744" w="4047744">
                  <a:moveTo>
                    <a:pt x="0" y="0"/>
                  </a:moveTo>
                  <a:lnTo>
                    <a:pt x="4047744" y="0"/>
                  </a:lnTo>
                  <a:lnTo>
                    <a:pt x="4047744" y="4047744"/>
                  </a:lnTo>
                  <a:lnTo>
                    <a:pt x="0" y="4047744"/>
                  </a:lnTo>
                  <a:lnTo>
                    <a:pt x="0" y="0"/>
                  </a:lnTo>
                  <a:close/>
                </a:path>
              </a:pathLst>
            </a:custGeom>
            <a:blipFill>
              <a:blip r:embed="rId8"/>
              <a:stretch>
                <a:fillRect l="0" t="0" r="0" b="0"/>
              </a:stretch>
            </a:blipFill>
          </p:spPr>
        </p:sp>
      </p:grpSp>
      <p:sp>
        <p:nvSpPr>
          <p:cNvPr name="TextBox 16" id="16"/>
          <p:cNvSpPr txBox="true"/>
          <p:nvPr/>
        </p:nvSpPr>
        <p:spPr>
          <a:xfrm rot="0">
            <a:off x="4851540" y="754028"/>
            <a:ext cx="8584930" cy="918972"/>
          </a:xfrm>
          <a:prstGeom prst="rect">
            <a:avLst/>
          </a:prstGeom>
        </p:spPr>
        <p:txBody>
          <a:bodyPr anchor="t" rtlCol="false" tIns="0" lIns="0" bIns="0" rIns="0">
            <a:spAutoFit/>
          </a:bodyPr>
          <a:lstStyle/>
          <a:p>
            <a:pPr algn="just">
              <a:lnSpc>
                <a:spcPts val="7704"/>
              </a:lnSpc>
            </a:pPr>
            <a:r>
              <a:rPr lang="en-US" b="true" sz="7200" spc="-315">
                <a:solidFill>
                  <a:srgbClr val="FFFFFF"/>
                </a:solidFill>
                <a:latin typeface="Montserrat Bold"/>
                <a:ea typeface="Montserrat Bold"/>
                <a:cs typeface="Montserrat Bold"/>
                <a:sym typeface="Montserrat Bold"/>
              </a:rPr>
              <a:t>Стек технологій</a:t>
            </a:r>
          </a:p>
        </p:txBody>
      </p:sp>
      <p:sp>
        <p:nvSpPr>
          <p:cNvPr name="TextBox 17" id="17"/>
          <p:cNvSpPr txBox="true"/>
          <p:nvPr/>
        </p:nvSpPr>
        <p:spPr>
          <a:xfrm rot="0">
            <a:off x="1028700" y="1910420"/>
            <a:ext cx="5309464" cy="486413"/>
          </a:xfrm>
          <a:prstGeom prst="rect">
            <a:avLst/>
          </a:prstGeom>
        </p:spPr>
        <p:txBody>
          <a:bodyPr anchor="t" rtlCol="false" tIns="0" lIns="0" bIns="0" rIns="0">
            <a:spAutoFit/>
          </a:bodyPr>
          <a:lstStyle/>
          <a:p>
            <a:pPr algn="ctr">
              <a:lnSpc>
                <a:spcPts val="3639"/>
              </a:lnSpc>
            </a:pPr>
            <a:r>
              <a:rPr lang="en-US" sz="2599" b="true">
                <a:solidFill>
                  <a:srgbClr val="FFFFFF"/>
                </a:solidFill>
                <a:latin typeface="Montserrat Bold"/>
                <a:ea typeface="Montserrat Bold"/>
                <a:cs typeface="Montserrat Bold"/>
                <a:sym typeface="Montserrat Bold"/>
              </a:rPr>
              <a:t>Backend: Node.js, NestJS </a:t>
            </a:r>
          </a:p>
        </p:txBody>
      </p:sp>
      <p:sp>
        <p:nvSpPr>
          <p:cNvPr name="TextBox 18" id="18"/>
          <p:cNvSpPr txBox="true"/>
          <p:nvPr/>
        </p:nvSpPr>
        <p:spPr>
          <a:xfrm rot="0">
            <a:off x="6672777" y="1929470"/>
            <a:ext cx="6434633" cy="434397"/>
          </a:xfrm>
          <a:prstGeom prst="rect">
            <a:avLst/>
          </a:prstGeom>
        </p:spPr>
        <p:txBody>
          <a:bodyPr anchor="t" rtlCol="false" tIns="0" lIns="0" bIns="0" rIns="0">
            <a:spAutoFit/>
          </a:bodyPr>
          <a:lstStyle/>
          <a:p>
            <a:pPr algn="ctr">
              <a:lnSpc>
                <a:spcPts val="3358"/>
              </a:lnSpc>
            </a:pPr>
            <a:r>
              <a:rPr lang="en-US" sz="2400" b="true">
                <a:solidFill>
                  <a:srgbClr val="FFFFFF"/>
                </a:solidFill>
                <a:latin typeface="Montserrat Bold"/>
                <a:ea typeface="Montserrat Bold"/>
                <a:cs typeface="Montserrat Bold"/>
                <a:sym typeface="Montserrat Bold"/>
              </a:rPr>
              <a:t>Database: PostgreSQL, Prisma ORM</a:t>
            </a:r>
          </a:p>
        </p:txBody>
      </p:sp>
      <p:sp>
        <p:nvSpPr>
          <p:cNvPr name="TextBox 19" id="19"/>
          <p:cNvSpPr txBox="true"/>
          <p:nvPr/>
        </p:nvSpPr>
        <p:spPr>
          <a:xfrm rot="0">
            <a:off x="13107410" y="1929470"/>
            <a:ext cx="4781093" cy="434397"/>
          </a:xfrm>
          <a:prstGeom prst="rect">
            <a:avLst/>
          </a:prstGeom>
        </p:spPr>
        <p:txBody>
          <a:bodyPr anchor="t" rtlCol="false" tIns="0" lIns="0" bIns="0" rIns="0">
            <a:spAutoFit/>
          </a:bodyPr>
          <a:lstStyle/>
          <a:p>
            <a:pPr algn="ctr">
              <a:lnSpc>
                <a:spcPts val="3358"/>
              </a:lnSpc>
            </a:pPr>
            <a:r>
              <a:rPr lang="en-US" sz="2400" b="true">
                <a:solidFill>
                  <a:srgbClr val="FFFFFF"/>
                </a:solidFill>
                <a:latin typeface="Montserrat Bold"/>
                <a:ea typeface="Montserrat Bold"/>
                <a:cs typeface="Montserrat Bold"/>
                <a:sym typeface="Montserrat Bold"/>
              </a:rPr>
              <a:t>Frontend: React, TypeScript </a:t>
            </a:r>
          </a:p>
        </p:txBody>
      </p:sp>
      <p:sp>
        <p:nvSpPr>
          <p:cNvPr name="TextBox 20" id="20"/>
          <p:cNvSpPr txBox="true"/>
          <p:nvPr/>
        </p:nvSpPr>
        <p:spPr>
          <a:xfrm rot="0">
            <a:off x="519170" y="306154"/>
            <a:ext cx="230078" cy="495241"/>
          </a:xfrm>
          <a:prstGeom prst="rect">
            <a:avLst/>
          </a:prstGeom>
        </p:spPr>
        <p:txBody>
          <a:bodyPr anchor="t" rtlCol="false" tIns="0" lIns="0" bIns="0" rIns="0">
            <a:spAutoFit/>
          </a:bodyPr>
          <a:lstStyle/>
          <a:p>
            <a:pPr algn="l">
              <a:lnSpc>
                <a:spcPts val="4199"/>
              </a:lnSpc>
            </a:pPr>
            <a:r>
              <a:rPr lang="en-US" b="true" sz="2999" spc="-89">
                <a:solidFill>
                  <a:srgbClr val="FFFFFF"/>
                </a:solidFill>
                <a:latin typeface="Montserrat Bold"/>
                <a:ea typeface="Montserrat Bold"/>
                <a:cs typeface="Montserrat Bold"/>
                <a:sym typeface="Montserrat Bold"/>
              </a:rPr>
              <a:t>4</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true" flipV="false" rot="0">
              <a:off x="0" y="0"/>
              <a:ext cx="24384000" cy="13716000"/>
            </a:xfrm>
            <a:custGeom>
              <a:avLst/>
              <a:gdLst/>
              <a:ahLst/>
              <a:cxnLst/>
              <a:rect r="r" b="b" t="t" l="l"/>
              <a:pathLst>
                <a:path h="13716000" w="24384000">
                  <a:moveTo>
                    <a:pt x="24384000" y="0"/>
                  </a:moveTo>
                  <a:lnTo>
                    <a:pt x="0" y="0"/>
                  </a:lnTo>
                  <a:lnTo>
                    <a:pt x="0" y="13716000"/>
                  </a:lnTo>
                  <a:lnTo>
                    <a:pt x="24384000" y="13716000"/>
                  </a:lnTo>
                  <a:lnTo>
                    <a:pt x="24384000" y="0"/>
                  </a:lnTo>
                  <a:close/>
                </a:path>
              </a:pathLst>
            </a:custGeom>
            <a:blipFill>
              <a:blip r:embed="rId2"/>
              <a:stretch>
                <a:fillRect l="0" t="-9259" r="0" b="-9259"/>
              </a:stretch>
            </a:blipFill>
          </p:spPr>
        </p:sp>
      </p:grpSp>
      <p:grpSp>
        <p:nvGrpSpPr>
          <p:cNvPr name="Group 4" id="4"/>
          <p:cNvGrpSpPr/>
          <p:nvPr/>
        </p:nvGrpSpPr>
        <p:grpSpPr>
          <a:xfrm rot="0">
            <a:off x="9144000" y="140741"/>
            <a:ext cx="7956223" cy="9860490"/>
            <a:chOff x="0" y="0"/>
            <a:chExt cx="10608297" cy="13147319"/>
          </a:xfrm>
        </p:grpSpPr>
        <p:sp>
          <p:nvSpPr>
            <p:cNvPr name="Freeform 5" id="5"/>
            <p:cNvSpPr/>
            <p:nvPr/>
          </p:nvSpPr>
          <p:spPr>
            <a:xfrm flipH="false" flipV="false" rot="0">
              <a:off x="0" y="0"/>
              <a:ext cx="10608310" cy="13147294"/>
            </a:xfrm>
            <a:custGeom>
              <a:avLst/>
              <a:gdLst/>
              <a:ahLst/>
              <a:cxnLst/>
              <a:rect r="r" b="b" t="t" l="l"/>
              <a:pathLst>
                <a:path h="13147294" w="10608310">
                  <a:moveTo>
                    <a:pt x="0" y="0"/>
                  </a:moveTo>
                  <a:lnTo>
                    <a:pt x="10608310" y="0"/>
                  </a:lnTo>
                  <a:lnTo>
                    <a:pt x="10608310" y="13147294"/>
                  </a:lnTo>
                  <a:lnTo>
                    <a:pt x="0" y="13147294"/>
                  </a:lnTo>
                  <a:lnTo>
                    <a:pt x="0" y="0"/>
                  </a:lnTo>
                  <a:close/>
                </a:path>
              </a:pathLst>
            </a:custGeom>
            <a:blipFill>
              <a:blip r:embed="rId3"/>
              <a:stretch>
                <a:fillRect l="0" t="-1377" r="0" b="-1378"/>
              </a:stretch>
            </a:blipFill>
          </p:spPr>
        </p:sp>
      </p:grpSp>
      <p:sp>
        <p:nvSpPr>
          <p:cNvPr name="TextBox 6" id="6"/>
          <p:cNvSpPr txBox="true"/>
          <p:nvPr/>
        </p:nvSpPr>
        <p:spPr>
          <a:xfrm rot="0">
            <a:off x="0" y="1284596"/>
            <a:ext cx="7620543" cy="2862072"/>
          </a:xfrm>
          <a:prstGeom prst="rect">
            <a:avLst/>
          </a:prstGeom>
        </p:spPr>
        <p:txBody>
          <a:bodyPr anchor="t" rtlCol="false" tIns="0" lIns="0" bIns="0" rIns="0">
            <a:spAutoFit/>
          </a:bodyPr>
          <a:lstStyle/>
          <a:p>
            <a:pPr algn="l">
              <a:lnSpc>
                <a:spcPts val="7704"/>
              </a:lnSpc>
            </a:pPr>
            <a:r>
              <a:rPr lang="en-US" b="true" sz="7200" spc="-315">
                <a:solidFill>
                  <a:srgbClr val="FFFFFF"/>
                </a:solidFill>
                <a:latin typeface="Montserrat Bold"/>
                <a:ea typeface="Montserrat Bold"/>
                <a:cs typeface="Montserrat Bold"/>
                <a:sym typeface="Montserrat Bold"/>
              </a:rPr>
              <a:t>Архітектура та взаємодія системи</a:t>
            </a:r>
          </a:p>
        </p:txBody>
      </p:sp>
      <p:sp>
        <p:nvSpPr>
          <p:cNvPr name="TextBox 7" id="7"/>
          <p:cNvSpPr txBox="true"/>
          <p:nvPr/>
        </p:nvSpPr>
        <p:spPr>
          <a:xfrm rot="0">
            <a:off x="519170" y="306154"/>
            <a:ext cx="230078" cy="495241"/>
          </a:xfrm>
          <a:prstGeom prst="rect">
            <a:avLst/>
          </a:prstGeom>
        </p:spPr>
        <p:txBody>
          <a:bodyPr anchor="t" rtlCol="false" tIns="0" lIns="0" bIns="0" rIns="0">
            <a:spAutoFit/>
          </a:bodyPr>
          <a:lstStyle/>
          <a:p>
            <a:pPr algn="l">
              <a:lnSpc>
                <a:spcPts val="4199"/>
              </a:lnSpc>
            </a:pPr>
            <a:r>
              <a:rPr lang="en-US" b="true" sz="2999" spc="-89">
                <a:solidFill>
                  <a:srgbClr val="FFFFFF"/>
                </a:solidFill>
                <a:latin typeface="Montserrat Bold"/>
                <a:ea typeface="Montserrat Bold"/>
                <a:cs typeface="Montserrat Bold"/>
                <a:sym typeface="Montserrat Bold"/>
              </a:rPr>
              <a:t>5</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true" flipV="false" rot="0">
              <a:off x="0" y="0"/>
              <a:ext cx="24384000" cy="13716000"/>
            </a:xfrm>
            <a:custGeom>
              <a:avLst/>
              <a:gdLst/>
              <a:ahLst/>
              <a:cxnLst/>
              <a:rect r="r" b="b" t="t" l="l"/>
              <a:pathLst>
                <a:path h="13716000" w="24384000">
                  <a:moveTo>
                    <a:pt x="24384000" y="0"/>
                  </a:moveTo>
                  <a:lnTo>
                    <a:pt x="0" y="0"/>
                  </a:lnTo>
                  <a:lnTo>
                    <a:pt x="0" y="13716000"/>
                  </a:lnTo>
                  <a:lnTo>
                    <a:pt x="24384000" y="13716000"/>
                  </a:lnTo>
                  <a:lnTo>
                    <a:pt x="24384000" y="0"/>
                  </a:lnTo>
                  <a:close/>
                </a:path>
              </a:pathLst>
            </a:custGeom>
            <a:blipFill>
              <a:blip r:embed="rId2"/>
              <a:stretch>
                <a:fillRect l="0" t="-9259" r="0" b="-9259"/>
              </a:stretch>
            </a:blipFill>
          </p:spPr>
        </p:sp>
      </p:grpSp>
      <p:grpSp>
        <p:nvGrpSpPr>
          <p:cNvPr name="Group 4" id="4"/>
          <p:cNvGrpSpPr/>
          <p:nvPr/>
        </p:nvGrpSpPr>
        <p:grpSpPr>
          <a:xfrm rot="0">
            <a:off x="3731152" y="778126"/>
            <a:ext cx="14440833" cy="8917219"/>
            <a:chOff x="0" y="0"/>
            <a:chExt cx="19254445" cy="11889626"/>
          </a:xfrm>
        </p:grpSpPr>
        <p:sp>
          <p:nvSpPr>
            <p:cNvPr name="Freeform 5" id="5"/>
            <p:cNvSpPr/>
            <p:nvPr/>
          </p:nvSpPr>
          <p:spPr>
            <a:xfrm flipH="false" flipV="false" rot="0">
              <a:off x="0" y="0"/>
              <a:ext cx="19254470" cy="11889613"/>
            </a:xfrm>
            <a:custGeom>
              <a:avLst/>
              <a:gdLst/>
              <a:ahLst/>
              <a:cxnLst/>
              <a:rect r="r" b="b" t="t" l="l"/>
              <a:pathLst>
                <a:path h="11889613" w="19254470">
                  <a:moveTo>
                    <a:pt x="0" y="0"/>
                  </a:moveTo>
                  <a:lnTo>
                    <a:pt x="19254470" y="0"/>
                  </a:lnTo>
                  <a:lnTo>
                    <a:pt x="19254470" y="11889613"/>
                  </a:lnTo>
                  <a:lnTo>
                    <a:pt x="0" y="11889613"/>
                  </a:lnTo>
                  <a:lnTo>
                    <a:pt x="0" y="0"/>
                  </a:lnTo>
                  <a:close/>
                </a:path>
              </a:pathLst>
            </a:custGeom>
            <a:blipFill>
              <a:blip r:embed="rId3"/>
              <a:stretch>
                <a:fillRect l="0" t="-51" r="0" b="-51"/>
              </a:stretch>
            </a:blipFill>
          </p:spPr>
        </p:sp>
      </p:grpSp>
      <p:sp>
        <p:nvSpPr>
          <p:cNvPr name="TextBox 6" id="6"/>
          <p:cNvSpPr txBox="true"/>
          <p:nvPr/>
        </p:nvSpPr>
        <p:spPr>
          <a:xfrm rot="0">
            <a:off x="2116798" y="152591"/>
            <a:ext cx="13619378" cy="625535"/>
          </a:xfrm>
          <a:prstGeom prst="rect">
            <a:avLst/>
          </a:prstGeom>
        </p:spPr>
        <p:txBody>
          <a:bodyPr anchor="t" rtlCol="false" tIns="0" lIns="0" bIns="0" rIns="0">
            <a:spAutoFit/>
          </a:bodyPr>
          <a:lstStyle/>
          <a:p>
            <a:pPr algn="ctr">
              <a:lnSpc>
                <a:spcPts val="5349"/>
              </a:lnSpc>
            </a:pPr>
            <a:r>
              <a:rPr lang="en-US" b="true" sz="4999" spc="-219">
                <a:solidFill>
                  <a:srgbClr val="FFFFFF"/>
                </a:solidFill>
                <a:latin typeface="Montserrat Bold"/>
                <a:ea typeface="Montserrat Bold"/>
                <a:cs typeface="Montserrat Bold"/>
                <a:sym typeface="Montserrat Bold"/>
              </a:rPr>
              <a:t>Проєктування бази даних та бізнес-логіки</a:t>
            </a:r>
          </a:p>
        </p:txBody>
      </p:sp>
      <p:sp>
        <p:nvSpPr>
          <p:cNvPr name="TextBox 7" id="7"/>
          <p:cNvSpPr txBox="true"/>
          <p:nvPr/>
        </p:nvSpPr>
        <p:spPr>
          <a:xfrm rot="0">
            <a:off x="519170" y="306154"/>
            <a:ext cx="230078" cy="495241"/>
          </a:xfrm>
          <a:prstGeom prst="rect">
            <a:avLst/>
          </a:prstGeom>
        </p:spPr>
        <p:txBody>
          <a:bodyPr anchor="t" rtlCol="false" tIns="0" lIns="0" bIns="0" rIns="0">
            <a:spAutoFit/>
          </a:bodyPr>
          <a:lstStyle/>
          <a:p>
            <a:pPr algn="l">
              <a:lnSpc>
                <a:spcPts val="4199"/>
              </a:lnSpc>
            </a:pPr>
            <a:r>
              <a:rPr lang="en-US" b="true" sz="2999" spc="-89">
                <a:solidFill>
                  <a:srgbClr val="FFFFFF"/>
                </a:solidFill>
                <a:latin typeface="Montserrat Bold"/>
                <a:ea typeface="Montserrat Bold"/>
                <a:cs typeface="Montserrat Bold"/>
                <a:sym typeface="Montserrat Bold"/>
              </a:rPr>
              <a:t>6</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true" flipV="false" rot="0">
              <a:off x="0" y="0"/>
              <a:ext cx="24384000" cy="13716000"/>
            </a:xfrm>
            <a:custGeom>
              <a:avLst/>
              <a:gdLst/>
              <a:ahLst/>
              <a:cxnLst/>
              <a:rect r="r" b="b" t="t" l="l"/>
              <a:pathLst>
                <a:path h="13716000" w="24384000">
                  <a:moveTo>
                    <a:pt x="24384000" y="0"/>
                  </a:moveTo>
                  <a:lnTo>
                    <a:pt x="0" y="0"/>
                  </a:lnTo>
                  <a:lnTo>
                    <a:pt x="0" y="13716000"/>
                  </a:lnTo>
                  <a:lnTo>
                    <a:pt x="24384000" y="13716000"/>
                  </a:lnTo>
                  <a:lnTo>
                    <a:pt x="24384000" y="0"/>
                  </a:lnTo>
                  <a:close/>
                </a:path>
              </a:pathLst>
            </a:custGeom>
            <a:blipFill>
              <a:blip r:embed="rId2"/>
              <a:stretch>
                <a:fillRect l="0" t="-9259" r="0" b="-9259"/>
              </a:stretch>
            </a:blipFill>
          </p:spPr>
        </p:sp>
      </p:grpSp>
      <p:grpSp>
        <p:nvGrpSpPr>
          <p:cNvPr name="Group 4" id="4"/>
          <p:cNvGrpSpPr/>
          <p:nvPr/>
        </p:nvGrpSpPr>
        <p:grpSpPr>
          <a:xfrm rot="0">
            <a:off x="1028700" y="1467069"/>
            <a:ext cx="15941164" cy="7352862"/>
            <a:chOff x="0" y="0"/>
            <a:chExt cx="21254885" cy="9803816"/>
          </a:xfrm>
        </p:grpSpPr>
        <p:sp>
          <p:nvSpPr>
            <p:cNvPr name="Freeform 5" id="5"/>
            <p:cNvSpPr/>
            <p:nvPr/>
          </p:nvSpPr>
          <p:spPr>
            <a:xfrm flipH="false" flipV="false" rot="0">
              <a:off x="0" y="0"/>
              <a:ext cx="21254847" cy="9803765"/>
            </a:xfrm>
            <a:custGeom>
              <a:avLst/>
              <a:gdLst/>
              <a:ahLst/>
              <a:cxnLst/>
              <a:rect r="r" b="b" t="t" l="l"/>
              <a:pathLst>
                <a:path h="9803765" w="21254847">
                  <a:moveTo>
                    <a:pt x="0" y="0"/>
                  </a:moveTo>
                  <a:lnTo>
                    <a:pt x="21254847" y="0"/>
                  </a:lnTo>
                  <a:lnTo>
                    <a:pt x="21254847" y="9803765"/>
                  </a:lnTo>
                  <a:lnTo>
                    <a:pt x="0" y="9803765"/>
                  </a:lnTo>
                  <a:lnTo>
                    <a:pt x="0" y="0"/>
                  </a:lnTo>
                  <a:close/>
                </a:path>
              </a:pathLst>
            </a:custGeom>
            <a:blipFill>
              <a:blip r:embed="rId3"/>
              <a:stretch>
                <a:fillRect l="-8" t="0" r="-8" b="0"/>
              </a:stretch>
            </a:blipFill>
          </p:spPr>
        </p:sp>
      </p:grpSp>
      <p:sp>
        <p:nvSpPr>
          <p:cNvPr name="TextBox 6" id="6"/>
          <p:cNvSpPr txBox="true"/>
          <p:nvPr/>
        </p:nvSpPr>
        <p:spPr>
          <a:xfrm rot="0">
            <a:off x="4334847" y="344014"/>
            <a:ext cx="7876442" cy="918972"/>
          </a:xfrm>
          <a:prstGeom prst="rect">
            <a:avLst/>
          </a:prstGeom>
        </p:spPr>
        <p:txBody>
          <a:bodyPr anchor="t" rtlCol="false" tIns="0" lIns="0" bIns="0" rIns="0">
            <a:spAutoFit/>
          </a:bodyPr>
          <a:lstStyle/>
          <a:p>
            <a:pPr algn="l">
              <a:lnSpc>
                <a:spcPts val="7704"/>
              </a:lnSpc>
            </a:pPr>
            <a:r>
              <a:rPr lang="en-US" b="true" sz="7200" spc="-315">
                <a:solidFill>
                  <a:srgbClr val="FFFFFF"/>
                </a:solidFill>
                <a:latin typeface="Montserrat Bold"/>
                <a:ea typeface="Montserrat Bold"/>
                <a:cs typeface="Montserrat Bold"/>
                <a:sym typeface="Montserrat Bold"/>
              </a:rPr>
              <a:t>Головна сторінка</a:t>
            </a:r>
          </a:p>
        </p:txBody>
      </p:sp>
      <p:sp>
        <p:nvSpPr>
          <p:cNvPr name="TextBox 7" id="7"/>
          <p:cNvSpPr txBox="true"/>
          <p:nvPr/>
        </p:nvSpPr>
        <p:spPr>
          <a:xfrm rot="0">
            <a:off x="519170" y="306154"/>
            <a:ext cx="230078" cy="495241"/>
          </a:xfrm>
          <a:prstGeom prst="rect">
            <a:avLst/>
          </a:prstGeom>
        </p:spPr>
        <p:txBody>
          <a:bodyPr anchor="t" rtlCol="false" tIns="0" lIns="0" bIns="0" rIns="0">
            <a:spAutoFit/>
          </a:bodyPr>
          <a:lstStyle/>
          <a:p>
            <a:pPr algn="l">
              <a:lnSpc>
                <a:spcPts val="4199"/>
              </a:lnSpc>
            </a:pPr>
            <a:r>
              <a:rPr lang="en-US" b="true" sz="2999" spc="-89">
                <a:solidFill>
                  <a:srgbClr val="FFFFFF"/>
                </a:solidFill>
                <a:latin typeface="Montserrat Bold"/>
                <a:ea typeface="Montserrat Bold"/>
                <a:cs typeface="Montserrat Bold"/>
                <a:sym typeface="Montserrat Bold"/>
              </a:rPr>
              <a:t>7</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true" flipV="false" rot="0">
              <a:off x="0" y="0"/>
              <a:ext cx="24384000" cy="13716000"/>
            </a:xfrm>
            <a:custGeom>
              <a:avLst/>
              <a:gdLst/>
              <a:ahLst/>
              <a:cxnLst/>
              <a:rect r="r" b="b" t="t" l="l"/>
              <a:pathLst>
                <a:path h="13716000" w="24384000">
                  <a:moveTo>
                    <a:pt x="24384000" y="0"/>
                  </a:moveTo>
                  <a:lnTo>
                    <a:pt x="0" y="0"/>
                  </a:lnTo>
                  <a:lnTo>
                    <a:pt x="0" y="13716000"/>
                  </a:lnTo>
                  <a:lnTo>
                    <a:pt x="24384000" y="13716000"/>
                  </a:lnTo>
                  <a:lnTo>
                    <a:pt x="24384000" y="0"/>
                  </a:lnTo>
                  <a:close/>
                </a:path>
              </a:pathLst>
            </a:custGeom>
            <a:blipFill>
              <a:blip r:embed="rId2"/>
              <a:stretch>
                <a:fillRect l="0" t="-9259" r="0" b="-9259"/>
              </a:stretch>
            </a:blipFill>
          </p:spPr>
        </p:sp>
      </p:grpSp>
      <p:grpSp>
        <p:nvGrpSpPr>
          <p:cNvPr name="Group 4" id="4"/>
          <p:cNvGrpSpPr/>
          <p:nvPr/>
        </p:nvGrpSpPr>
        <p:grpSpPr>
          <a:xfrm rot="0">
            <a:off x="2175510" y="1509998"/>
            <a:ext cx="14461684" cy="7266994"/>
            <a:chOff x="0" y="0"/>
            <a:chExt cx="19282245" cy="9689325"/>
          </a:xfrm>
        </p:grpSpPr>
        <p:sp>
          <p:nvSpPr>
            <p:cNvPr name="Freeform 5" id="5"/>
            <p:cNvSpPr/>
            <p:nvPr/>
          </p:nvSpPr>
          <p:spPr>
            <a:xfrm flipH="false" flipV="false" rot="0">
              <a:off x="0" y="0"/>
              <a:ext cx="19282283" cy="9689338"/>
            </a:xfrm>
            <a:custGeom>
              <a:avLst/>
              <a:gdLst/>
              <a:ahLst/>
              <a:cxnLst/>
              <a:rect r="r" b="b" t="t" l="l"/>
              <a:pathLst>
                <a:path h="9689338" w="19282283">
                  <a:moveTo>
                    <a:pt x="0" y="0"/>
                  </a:moveTo>
                  <a:lnTo>
                    <a:pt x="19282283" y="0"/>
                  </a:lnTo>
                  <a:lnTo>
                    <a:pt x="19282283" y="9689338"/>
                  </a:lnTo>
                  <a:lnTo>
                    <a:pt x="0" y="9689338"/>
                  </a:lnTo>
                  <a:lnTo>
                    <a:pt x="0" y="0"/>
                  </a:lnTo>
                  <a:close/>
                </a:path>
              </a:pathLst>
            </a:custGeom>
            <a:blipFill>
              <a:blip r:embed="rId3"/>
              <a:stretch>
                <a:fillRect l="0" t="-22" r="0" b="-22"/>
              </a:stretch>
            </a:blipFill>
          </p:spPr>
        </p:sp>
      </p:grpSp>
      <p:sp>
        <p:nvSpPr>
          <p:cNvPr name="TextBox 6" id="6"/>
          <p:cNvSpPr txBox="true"/>
          <p:nvPr/>
        </p:nvSpPr>
        <p:spPr>
          <a:xfrm rot="0">
            <a:off x="4334847" y="344014"/>
            <a:ext cx="11420599" cy="918972"/>
          </a:xfrm>
          <a:prstGeom prst="rect">
            <a:avLst/>
          </a:prstGeom>
        </p:spPr>
        <p:txBody>
          <a:bodyPr anchor="t" rtlCol="false" tIns="0" lIns="0" bIns="0" rIns="0">
            <a:spAutoFit/>
          </a:bodyPr>
          <a:lstStyle/>
          <a:p>
            <a:pPr algn="l">
              <a:lnSpc>
                <a:spcPts val="7704"/>
              </a:lnSpc>
            </a:pPr>
            <a:r>
              <a:rPr lang="en-US" b="true" sz="7200" spc="-315">
                <a:solidFill>
                  <a:srgbClr val="FFFFFF"/>
                </a:solidFill>
                <a:latin typeface="Montserrat Bold"/>
                <a:ea typeface="Montserrat Bold"/>
                <a:cs typeface="Montserrat Bold"/>
                <a:sym typeface="Montserrat Bold"/>
              </a:rPr>
              <a:t>Відображення статей</a:t>
            </a:r>
          </a:p>
        </p:txBody>
      </p:sp>
      <p:sp>
        <p:nvSpPr>
          <p:cNvPr name="TextBox 7" id="7"/>
          <p:cNvSpPr txBox="true"/>
          <p:nvPr/>
        </p:nvSpPr>
        <p:spPr>
          <a:xfrm rot="0">
            <a:off x="519170" y="306154"/>
            <a:ext cx="230078" cy="495241"/>
          </a:xfrm>
          <a:prstGeom prst="rect">
            <a:avLst/>
          </a:prstGeom>
        </p:spPr>
        <p:txBody>
          <a:bodyPr anchor="t" rtlCol="false" tIns="0" lIns="0" bIns="0" rIns="0">
            <a:spAutoFit/>
          </a:bodyPr>
          <a:lstStyle/>
          <a:p>
            <a:pPr algn="l">
              <a:lnSpc>
                <a:spcPts val="4199"/>
              </a:lnSpc>
            </a:pPr>
            <a:r>
              <a:rPr lang="en-US" b="true" sz="2999" spc="-89">
                <a:solidFill>
                  <a:srgbClr val="FFFFFF"/>
                </a:solidFill>
                <a:latin typeface="Montserrat Bold"/>
                <a:ea typeface="Montserrat Bold"/>
                <a:cs typeface="Montserrat Bold"/>
                <a:sym typeface="Montserrat Bold"/>
              </a:rPr>
              <a:t>8</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true" flipV="false" rot="0">
              <a:off x="0" y="0"/>
              <a:ext cx="24384000" cy="13716000"/>
            </a:xfrm>
            <a:custGeom>
              <a:avLst/>
              <a:gdLst/>
              <a:ahLst/>
              <a:cxnLst/>
              <a:rect r="r" b="b" t="t" l="l"/>
              <a:pathLst>
                <a:path h="13716000" w="24384000">
                  <a:moveTo>
                    <a:pt x="24384000" y="0"/>
                  </a:moveTo>
                  <a:lnTo>
                    <a:pt x="0" y="0"/>
                  </a:lnTo>
                  <a:lnTo>
                    <a:pt x="0" y="13716000"/>
                  </a:lnTo>
                  <a:lnTo>
                    <a:pt x="24384000" y="13716000"/>
                  </a:lnTo>
                  <a:lnTo>
                    <a:pt x="24384000" y="0"/>
                  </a:lnTo>
                  <a:close/>
                </a:path>
              </a:pathLst>
            </a:custGeom>
            <a:blipFill>
              <a:blip r:embed="rId2"/>
              <a:stretch>
                <a:fillRect l="0" t="-9259" r="0" b="-9259"/>
              </a:stretch>
            </a:blipFill>
          </p:spPr>
        </p:sp>
      </p:grpSp>
      <p:grpSp>
        <p:nvGrpSpPr>
          <p:cNvPr name="Group 4" id="4"/>
          <p:cNvGrpSpPr/>
          <p:nvPr/>
        </p:nvGrpSpPr>
        <p:grpSpPr>
          <a:xfrm rot="0">
            <a:off x="4174484" y="1617793"/>
            <a:ext cx="9668570" cy="3737210"/>
            <a:chOff x="0" y="0"/>
            <a:chExt cx="12891427" cy="4982947"/>
          </a:xfrm>
        </p:grpSpPr>
        <p:sp>
          <p:nvSpPr>
            <p:cNvPr name="Freeform 5" id="5"/>
            <p:cNvSpPr/>
            <p:nvPr/>
          </p:nvSpPr>
          <p:spPr>
            <a:xfrm flipH="false" flipV="false" rot="0">
              <a:off x="0" y="0"/>
              <a:ext cx="12891389" cy="4982972"/>
            </a:xfrm>
            <a:custGeom>
              <a:avLst/>
              <a:gdLst/>
              <a:ahLst/>
              <a:cxnLst/>
              <a:rect r="r" b="b" t="t" l="l"/>
              <a:pathLst>
                <a:path h="4982972" w="12891389">
                  <a:moveTo>
                    <a:pt x="0" y="0"/>
                  </a:moveTo>
                  <a:lnTo>
                    <a:pt x="12891389" y="0"/>
                  </a:lnTo>
                  <a:lnTo>
                    <a:pt x="12891389" y="4982972"/>
                  </a:lnTo>
                  <a:lnTo>
                    <a:pt x="0" y="4982972"/>
                  </a:lnTo>
                  <a:lnTo>
                    <a:pt x="0" y="0"/>
                  </a:lnTo>
                  <a:close/>
                </a:path>
              </a:pathLst>
            </a:custGeom>
            <a:blipFill>
              <a:blip r:embed="rId3"/>
              <a:stretch>
                <a:fillRect l="0" t="-2010" r="0" b="-2010"/>
              </a:stretch>
            </a:blipFill>
          </p:spPr>
        </p:sp>
      </p:grpSp>
      <p:grpSp>
        <p:nvGrpSpPr>
          <p:cNvPr name="Group 6" id="6"/>
          <p:cNvGrpSpPr/>
          <p:nvPr/>
        </p:nvGrpSpPr>
        <p:grpSpPr>
          <a:xfrm rot="0">
            <a:off x="4463739" y="5697017"/>
            <a:ext cx="9090060" cy="3988260"/>
            <a:chOff x="0" y="0"/>
            <a:chExt cx="12120080" cy="5317680"/>
          </a:xfrm>
        </p:grpSpPr>
        <p:sp>
          <p:nvSpPr>
            <p:cNvPr name="Freeform 7" id="7"/>
            <p:cNvSpPr/>
            <p:nvPr/>
          </p:nvSpPr>
          <p:spPr>
            <a:xfrm flipH="false" flipV="false" rot="0">
              <a:off x="0" y="0"/>
              <a:ext cx="12120118" cy="5317744"/>
            </a:xfrm>
            <a:custGeom>
              <a:avLst/>
              <a:gdLst/>
              <a:ahLst/>
              <a:cxnLst/>
              <a:rect r="r" b="b" t="t" l="l"/>
              <a:pathLst>
                <a:path h="5317744" w="12120118">
                  <a:moveTo>
                    <a:pt x="0" y="0"/>
                  </a:moveTo>
                  <a:lnTo>
                    <a:pt x="12120118" y="0"/>
                  </a:lnTo>
                  <a:lnTo>
                    <a:pt x="12120118" y="5317744"/>
                  </a:lnTo>
                  <a:lnTo>
                    <a:pt x="0" y="5317744"/>
                  </a:lnTo>
                  <a:lnTo>
                    <a:pt x="0" y="0"/>
                  </a:lnTo>
                  <a:close/>
                </a:path>
              </a:pathLst>
            </a:custGeom>
            <a:blipFill>
              <a:blip r:embed="rId4"/>
              <a:stretch>
                <a:fillRect l="-37" t="0" r="-36" b="1"/>
              </a:stretch>
            </a:blipFill>
          </p:spPr>
        </p:sp>
      </p:grpSp>
      <p:sp>
        <p:nvSpPr>
          <p:cNvPr name="TextBox 8" id="8"/>
          <p:cNvSpPr txBox="true"/>
          <p:nvPr/>
        </p:nvSpPr>
        <p:spPr>
          <a:xfrm rot="0">
            <a:off x="2722702" y="440112"/>
            <a:ext cx="12572133" cy="1484757"/>
          </a:xfrm>
          <a:prstGeom prst="rect">
            <a:avLst/>
          </a:prstGeom>
        </p:spPr>
        <p:txBody>
          <a:bodyPr anchor="t" rtlCol="false" tIns="0" lIns="0" bIns="0" rIns="0">
            <a:spAutoFit/>
          </a:bodyPr>
          <a:lstStyle/>
          <a:p>
            <a:pPr algn="ctr">
              <a:lnSpc>
                <a:spcPts val="6099"/>
              </a:lnSpc>
            </a:pPr>
            <a:r>
              <a:rPr lang="en-US" b="true" sz="5700" spc="-250">
                <a:solidFill>
                  <a:srgbClr val="FFFFFF"/>
                </a:solidFill>
                <a:latin typeface="Montserrat Bold"/>
                <a:ea typeface="Montserrat Bold"/>
                <a:cs typeface="Montserrat Bold"/>
                <a:sym typeface="Montserrat Bold"/>
              </a:rPr>
              <a:t>Відображення турнірів і турнірної сітки</a:t>
            </a:r>
          </a:p>
        </p:txBody>
      </p:sp>
      <p:sp>
        <p:nvSpPr>
          <p:cNvPr name="TextBox 9" id="9"/>
          <p:cNvSpPr txBox="true"/>
          <p:nvPr/>
        </p:nvSpPr>
        <p:spPr>
          <a:xfrm rot="0">
            <a:off x="519170" y="306154"/>
            <a:ext cx="230078" cy="495241"/>
          </a:xfrm>
          <a:prstGeom prst="rect">
            <a:avLst/>
          </a:prstGeom>
        </p:spPr>
        <p:txBody>
          <a:bodyPr anchor="t" rtlCol="false" tIns="0" lIns="0" bIns="0" rIns="0">
            <a:spAutoFit/>
          </a:bodyPr>
          <a:lstStyle/>
          <a:p>
            <a:pPr algn="l">
              <a:lnSpc>
                <a:spcPts val="4199"/>
              </a:lnSpc>
            </a:pPr>
            <a:r>
              <a:rPr lang="en-US" b="true" sz="2999" spc="-89">
                <a:solidFill>
                  <a:srgbClr val="FFFFFF"/>
                </a:solidFill>
                <a:latin typeface="Montserrat Bold"/>
                <a:ea typeface="Montserrat Bold"/>
                <a:cs typeface="Montserrat Bold"/>
                <a:sym typeface="Montserrat Bold"/>
              </a:rP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DAHM6N7H6RQ</dc:identifier>
  <dcterms:modified xsi:type="dcterms:W3CDTF">2011-08-01T06:04:30Z</dcterms:modified>
  <cp:revision>1</cp:revision>
  <dc:title>Презентація розроблення_інформаційної_системи_управління_контентом_онлайн_платформи_у_сфері_кіберспорту.pptx</dc:title>
</cp:coreProperties>
</file>