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5896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310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2229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720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7206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3986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2951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8146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35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861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213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756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549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573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931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7067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57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A8DF68B-D089-4725-9A3F-3F2903C59C63}" type="datetimeFigureOut">
              <a:rPr lang="uk-UA" smtClean="0"/>
              <a:t>27.12.2025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27ED6-7D1B-45DB-9A6B-FB55EF16AF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06791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B8C2A-FAAF-47EB-B991-1C4859AEF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0941" y="1264024"/>
            <a:ext cx="10130118" cy="1308847"/>
          </a:xfrm>
        </p:spPr>
        <p:txBody>
          <a:bodyPr>
            <a:normAutofit/>
          </a:bodyPr>
          <a:lstStyle/>
          <a:p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uk-UA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Апаратно-програмний</a:t>
            </a:r>
            <a:r>
              <a:rPr lang="ru-RU" sz="2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комплекс для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імітаційного</a:t>
            </a:r>
            <a:r>
              <a:rPr lang="ru-RU" sz="2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телемеханіки</a:t>
            </a:r>
            <a:r>
              <a:rPr lang="ru-RU" sz="2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газорозподільних</a:t>
            </a:r>
            <a:r>
              <a:rPr lang="ru-RU" sz="2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пунктів</a:t>
            </a:r>
            <a:endParaRPr lang="uk-UA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5BB4FCE-563C-45DF-AC9A-2A07788B9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5717" y="3637896"/>
            <a:ext cx="6266329" cy="2511891"/>
          </a:xfrm>
        </p:spPr>
        <p:txBody>
          <a:bodyPr>
            <a:normAutofit/>
          </a:bodyPr>
          <a:lstStyle/>
          <a:p>
            <a:pPr algn="r"/>
            <a:r>
              <a:rPr lang="uk-UA" dirty="0"/>
              <a:t>Розробив:</a:t>
            </a:r>
            <a:br>
              <a:rPr lang="uk-UA" dirty="0"/>
            </a:br>
            <a:r>
              <a:rPr lang="uk-UA" dirty="0"/>
              <a:t>ст. гр. АКСм-24-1</a:t>
            </a:r>
            <a:br>
              <a:rPr lang="uk-UA" dirty="0"/>
            </a:br>
            <a:r>
              <a:rPr lang="uk-UA" dirty="0"/>
              <a:t>Боднарук О.А.</a:t>
            </a:r>
            <a:br>
              <a:rPr lang="uk-UA" dirty="0"/>
            </a:br>
            <a:br>
              <a:rPr lang="uk-UA" dirty="0"/>
            </a:br>
            <a:r>
              <a:rPr lang="uk-UA" dirty="0"/>
              <a:t>Керівник:</a:t>
            </a:r>
            <a:br>
              <a:rPr lang="uk-UA" dirty="0"/>
            </a:br>
            <a:r>
              <a:rPr lang="uk-UA" dirty="0" err="1"/>
              <a:t>к.т.н</a:t>
            </a:r>
            <a:r>
              <a:rPr lang="uk-UA" dirty="0"/>
              <a:t>. доц. </a:t>
            </a:r>
            <a:r>
              <a:rPr lang="uk-UA" dirty="0" err="1"/>
              <a:t>Николайчук</a:t>
            </a:r>
            <a:r>
              <a:rPr lang="uk-UA" dirty="0"/>
              <a:t> Микола Ярославович</a:t>
            </a:r>
          </a:p>
        </p:txBody>
      </p:sp>
    </p:spTree>
    <p:extLst>
      <p:ext uri="{BB962C8B-B14F-4D97-AF65-F5344CB8AC3E}">
        <p14:creationId xmlns:p14="http://schemas.microsoft.com/office/powerpoint/2010/main" val="3115466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F2B7E-B64B-4A92-B975-3F69E03C2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0" y="89646"/>
            <a:ext cx="8825659" cy="1981200"/>
          </a:xfrm>
        </p:spPr>
        <p:txBody>
          <a:bodyPr/>
          <a:lstStyle/>
          <a:p>
            <a:r>
              <a:rPr lang="uk-UA" dirty="0"/>
              <a:t>Розробка </a:t>
            </a:r>
            <a:r>
              <a:rPr lang="en-US" dirty="0"/>
              <a:t>FBD </a:t>
            </a:r>
            <a:r>
              <a:rPr lang="uk-UA" dirty="0"/>
              <a:t>модуля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872FEF-CE97-4AEF-8B80-C2A6EFBC5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717" y="943890"/>
            <a:ext cx="6237860" cy="58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11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A830E1-F303-4D3B-AD8C-05EAF6710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5165"/>
            <a:ext cx="8825659" cy="1981200"/>
          </a:xfrm>
        </p:spPr>
        <p:txBody>
          <a:bodyPr/>
          <a:lstStyle/>
          <a:p>
            <a:r>
              <a:rPr lang="uk-UA" sz="4000" dirty="0"/>
              <a:t>Розробка </a:t>
            </a:r>
            <a:r>
              <a:rPr lang="en-US" sz="4000" dirty="0"/>
              <a:t>ST </a:t>
            </a:r>
            <a:r>
              <a:rPr lang="uk-UA" sz="4000" dirty="0"/>
              <a:t>програми імітації роботи ГРП та аварійних режимів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FB32A7-B4D8-4480-A2D3-CA4E5FA40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3" y="1893088"/>
            <a:ext cx="3354293" cy="45754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94DC08-4311-4C67-8BD8-70635122D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363" y="1720955"/>
            <a:ext cx="3160260" cy="47475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26297C-E51D-4454-9650-AAD5640C9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741" y="2079813"/>
            <a:ext cx="3818965" cy="350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941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26E73C-E39C-4CE5-9DA6-6FF1C37D4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212" y="197223"/>
            <a:ext cx="10284711" cy="1981200"/>
          </a:xfrm>
        </p:spPr>
        <p:txBody>
          <a:bodyPr/>
          <a:lstStyle/>
          <a:p>
            <a:r>
              <a:rPr lang="uk-UA" sz="4000" dirty="0"/>
              <a:t>Режими роботи та аварійні ситуації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B7365-62FA-4517-950A-506404410B53}"/>
              </a:ext>
            </a:extLst>
          </p:cNvPr>
          <p:cNvSpPr txBox="1"/>
          <p:nvPr/>
        </p:nvSpPr>
        <p:spPr>
          <a:xfrm>
            <a:off x="708212" y="1461247"/>
            <a:ext cx="1028471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/>
              <a:t>Режим 0: нормальний режим роботи ГРП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Аварійний режим 1-2: високий</a:t>
            </a:r>
            <a:r>
              <a:rPr lang="en-US" sz="2000" dirty="0"/>
              <a:t>/</a:t>
            </a:r>
            <a:r>
              <a:rPr lang="uk-UA" sz="2000" dirty="0"/>
              <a:t>низький тиск на вході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Аварійний режим 3-4: високий</a:t>
            </a:r>
            <a:r>
              <a:rPr lang="en-US" sz="2000" dirty="0"/>
              <a:t>/</a:t>
            </a:r>
            <a:r>
              <a:rPr lang="uk-UA" sz="2000" dirty="0"/>
              <a:t>низький тиск на виході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Аварійний режим </a:t>
            </a:r>
            <a:r>
              <a:rPr lang="en-US" sz="2000" dirty="0"/>
              <a:t>5-6</a:t>
            </a:r>
            <a:r>
              <a:rPr lang="uk-UA" sz="2000" dirty="0"/>
              <a:t>:</a:t>
            </a:r>
            <a:r>
              <a:rPr lang="en-US" sz="2000" dirty="0"/>
              <a:t> </a:t>
            </a:r>
            <a:r>
              <a:rPr lang="uk-UA" sz="2000" dirty="0"/>
              <a:t>висока</a:t>
            </a:r>
            <a:r>
              <a:rPr lang="en-US" sz="2000" dirty="0"/>
              <a:t>/</a:t>
            </a:r>
            <a:r>
              <a:rPr lang="uk-UA" sz="2000" dirty="0"/>
              <a:t>низька температура на вході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Аварійний режим </a:t>
            </a:r>
            <a:r>
              <a:rPr lang="en-US" sz="2000" dirty="0"/>
              <a:t>7</a:t>
            </a:r>
            <a:r>
              <a:rPr lang="uk-UA" sz="2000" dirty="0"/>
              <a:t>:</a:t>
            </a:r>
            <a:r>
              <a:rPr lang="en-US" sz="2000" dirty="0"/>
              <a:t> </a:t>
            </a:r>
            <a:r>
              <a:rPr lang="uk-UA" sz="2000" dirty="0"/>
              <a:t> висока температура газу на виході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Аварійний режим 8: низька температура на виході + висока температура в приміщенні ГРП</a:t>
            </a:r>
            <a:r>
              <a:rPr lang="en-US" sz="2000" dirty="0"/>
              <a:t>;</a:t>
            </a:r>
            <a:br>
              <a:rPr lang="en-US" sz="2000" dirty="0"/>
            </a:br>
            <a:br>
              <a:rPr lang="uk-UA" sz="2000" dirty="0"/>
            </a:br>
            <a:r>
              <a:rPr lang="uk-UA" sz="2000" dirty="0"/>
              <a:t>Режим скидання 9: режим для повернення значень у норму.</a:t>
            </a:r>
          </a:p>
        </p:txBody>
      </p:sp>
    </p:spTree>
    <p:extLst>
      <p:ext uri="{BB962C8B-B14F-4D97-AF65-F5344CB8AC3E}">
        <p14:creationId xmlns:p14="http://schemas.microsoft.com/office/powerpoint/2010/main" val="1826541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18DAE8-93F9-4B48-BDA0-C39A6006D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053" y="318247"/>
            <a:ext cx="9765460" cy="1981200"/>
          </a:xfrm>
        </p:spPr>
        <p:txBody>
          <a:bodyPr/>
          <a:lstStyle/>
          <a:p>
            <a:r>
              <a:rPr lang="uk-UA" sz="4400" dirty="0"/>
              <a:t>Підготовка до симуляції системи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6A7F2C-E00A-409A-9F0B-3B2104C0E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3620" y="1485362"/>
            <a:ext cx="2748039" cy="29073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FF0213-6AA7-4D76-B420-C67F88BAF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07" y="1638145"/>
            <a:ext cx="3891033" cy="189394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1208E8-7131-48C4-8D30-F632E1A3F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400" y="1219385"/>
            <a:ext cx="4679512" cy="24048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BF6D37-26B5-40F0-A5D9-E09070DA62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76" y="3962401"/>
            <a:ext cx="3844640" cy="182880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502FFA1-4D73-4CFA-BAF0-0BA1CEE380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3148" y="3738510"/>
            <a:ext cx="4800499" cy="290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50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DC087-EC66-43C7-ABBD-F61096020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954" y="324970"/>
            <a:ext cx="7083611" cy="1026459"/>
          </a:xfrm>
        </p:spPr>
        <p:txBody>
          <a:bodyPr/>
          <a:lstStyle/>
          <a:p>
            <a:r>
              <a:rPr lang="uk-UA" sz="4400" dirty="0"/>
              <a:t>Налаштування </a:t>
            </a:r>
            <a:r>
              <a:rPr lang="en-US" sz="4400" dirty="0"/>
              <a:t>Modbus</a:t>
            </a:r>
            <a:endParaRPr lang="uk-UA" sz="4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402F99-4160-4F18-90F6-A487A0491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46" y="1279711"/>
            <a:ext cx="5949307" cy="16718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5CAC4C-751C-4F1D-980A-8F0BCCCA3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47" y="3307976"/>
            <a:ext cx="4599080" cy="22078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3A5974-3277-4216-8AD5-E4B07C999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303" y="3307976"/>
            <a:ext cx="2625376" cy="23524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B5CCB1-C6A3-4ED2-BE39-C2A19C318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554" y="1279711"/>
            <a:ext cx="4172470" cy="183616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078D224-485A-476A-9607-132322690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5456" y="3307976"/>
            <a:ext cx="4347097" cy="252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01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4ECC4-03EA-483B-9064-58BAA0221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271" y="138954"/>
            <a:ext cx="9511553" cy="1214718"/>
          </a:xfrm>
        </p:spPr>
        <p:txBody>
          <a:bodyPr/>
          <a:lstStyle/>
          <a:p>
            <a:pPr algn="ctr"/>
            <a:r>
              <a:rPr lang="uk-UA" sz="3600" dirty="0"/>
              <a:t>Апробація імітаційної моделі системи (режим 3)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815086-67B6-4CC2-AD72-7332D8E04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32" y="1739153"/>
            <a:ext cx="5354196" cy="48723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8882E8-B321-4E31-BE3C-C79953B17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62" y="2602553"/>
            <a:ext cx="6423724" cy="32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44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4BFF650-E899-48ED-97FA-5E9ED3EC021A}"/>
              </a:ext>
            </a:extLst>
          </p:cNvPr>
          <p:cNvSpPr txBox="1">
            <a:spLocks/>
          </p:cNvSpPr>
          <p:nvPr/>
        </p:nvSpPr>
        <p:spPr>
          <a:xfrm>
            <a:off x="439271" y="138954"/>
            <a:ext cx="9511553" cy="12147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3600" dirty="0"/>
              <a:t>Апробація імітаційної моделі системи (режим 8)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50846-FB8D-4BFB-8456-8924A7156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5" y="1659358"/>
            <a:ext cx="5130256" cy="50596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E61481-BEFC-4E32-84D3-9B50B05B3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484" y="2592245"/>
            <a:ext cx="6636141" cy="342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81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D99109-630C-4350-821E-C65E6C741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413" y="156883"/>
            <a:ext cx="8825659" cy="1981200"/>
          </a:xfrm>
        </p:spPr>
        <p:txBody>
          <a:bodyPr/>
          <a:lstStyle/>
          <a:p>
            <a:pPr algn="ctr"/>
            <a:r>
              <a:rPr lang="uk-UA" dirty="0"/>
              <a:t>Висновки</a:t>
            </a:r>
          </a:p>
        </p:txBody>
      </p:sp>
      <p:sp>
        <p:nvSpPr>
          <p:cNvPr id="4" name="Місце для тексту 2">
            <a:extLst>
              <a:ext uri="{FF2B5EF4-FFF2-40B4-BE49-F238E27FC236}">
                <a16:creationId xmlns:a16="http://schemas.microsoft.com/office/drawing/2014/main" id="{59B51B49-A8F0-468B-BA6B-CCED876FE5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255058"/>
            <a:ext cx="10820400" cy="5298142"/>
          </a:xfrm>
        </p:spPr>
        <p:txBody>
          <a:bodyPr>
            <a:normAutofit fontScale="92500" lnSpcReduction="20000"/>
          </a:bodyPr>
          <a:lstStyle/>
          <a:p>
            <a:r>
              <a:rPr lang="uk-UA" sz="2400" dirty="0"/>
              <a:t>1. </a:t>
            </a:r>
            <a:r>
              <a:rPr lang="ru-RU" sz="2400" b="1" dirty="0" err="1"/>
              <a:t>Проаналізовано</a:t>
            </a:r>
            <a:r>
              <a:rPr lang="ru-RU" sz="2400" dirty="0"/>
              <a:t> </a:t>
            </a:r>
            <a:r>
              <a:rPr lang="ru-RU" sz="2400" dirty="0" err="1"/>
              <a:t>технологічний</a:t>
            </a:r>
            <a:r>
              <a:rPr lang="ru-RU" sz="2400" dirty="0"/>
              <a:t> </a:t>
            </a:r>
            <a:r>
              <a:rPr lang="ru-RU" sz="2400" dirty="0" err="1"/>
              <a:t>процес</a:t>
            </a:r>
            <a:r>
              <a:rPr lang="ru-RU" sz="2400" dirty="0"/>
              <a:t> ГРП як </a:t>
            </a:r>
            <a:r>
              <a:rPr lang="ru-RU" sz="2400" dirty="0" err="1"/>
              <a:t>динамічного</a:t>
            </a:r>
            <a:r>
              <a:rPr lang="ru-RU" sz="2400" dirty="0"/>
              <a:t> </a:t>
            </a:r>
            <a:r>
              <a:rPr lang="ru-RU" sz="2400" dirty="0" err="1"/>
              <a:t>об’єкта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дозволило </a:t>
            </a:r>
            <a:r>
              <a:rPr lang="ru-RU" sz="2400" dirty="0" err="1"/>
              <a:t>визначити</a:t>
            </a:r>
            <a:r>
              <a:rPr lang="ru-RU" sz="2400" dirty="0"/>
              <a:t> </a:t>
            </a:r>
            <a:r>
              <a:rPr lang="ru-RU" sz="2400" dirty="0" err="1"/>
              <a:t>критичні</a:t>
            </a:r>
            <a:r>
              <a:rPr lang="ru-RU" sz="2400" dirty="0"/>
              <a:t> </a:t>
            </a:r>
            <a:r>
              <a:rPr lang="ru-RU" sz="2400" dirty="0" err="1"/>
              <a:t>параметри</a:t>
            </a:r>
            <a:r>
              <a:rPr lang="ru-RU" sz="2400" dirty="0"/>
              <a:t> для </a:t>
            </a:r>
            <a:r>
              <a:rPr lang="ru-RU" sz="2400" dirty="0" err="1"/>
              <a:t>моделювання</a:t>
            </a:r>
            <a:r>
              <a:rPr lang="en-US" sz="2400" dirty="0"/>
              <a:t>;</a:t>
            </a:r>
          </a:p>
          <a:p>
            <a:br>
              <a:rPr lang="uk-UA" sz="2400" dirty="0"/>
            </a:br>
            <a:r>
              <a:rPr lang="uk-UA" sz="2400" dirty="0"/>
              <a:t>2. </a:t>
            </a:r>
            <a:r>
              <a:rPr lang="uk-UA" sz="2400" b="1" dirty="0"/>
              <a:t>Розроблено</a:t>
            </a:r>
            <a:r>
              <a:rPr lang="uk-UA" sz="2400" dirty="0"/>
              <a:t> алгоритми керування та аварійного захисту мовою </a:t>
            </a:r>
            <a:r>
              <a:rPr lang="en-US" sz="2400" b="1" dirty="0"/>
              <a:t>FBD</a:t>
            </a:r>
            <a:r>
              <a:rPr lang="en-US" sz="2400" dirty="0"/>
              <a:t>, </a:t>
            </a:r>
            <a:r>
              <a:rPr lang="uk-UA" sz="2400" dirty="0"/>
              <a:t>що забезпечує наочність та легкість обслуговування логіки контролера</a:t>
            </a:r>
            <a:r>
              <a:rPr lang="en-US" sz="2400" dirty="0"/>
              <a:t>;</a:t>
            </a:r>
          </a:p>
          <a:p>
            <a:br>
              <a:rPr lang="en-US" sz="2400" dirty="0"/>
            </a:br>
            <a:r>
              <a:rPr lang="en-US" sz="2400" dirty="0"/>
              <a:t>3. </a:t>
            </a:r>
            <a:r>
              <a:rPr lang="uk-UA" sz="2400" b="1" dirty="0"/>
              <a:t>Створено</a:t>
            </a:r>
            <a:r>
              <a:rPr lang="uk-UA" sz="2400" dirty="0"/>
              <a:t> програмний імітаційний модуль мовою </a:t>
            </a:r>
            <a:r>
              <a:rPr lang="en-US" sz="2400" b="1" dirty="0"/>
              <a:t>ST</a:t>
            </a:r>
            <a:r>
              <a:rPr lang="en-US" sz="2400" dirty="0"/>
              <a:t>, </a:t>
            </a:r>
            <a:r>
              <a:rPr lang="uk-UA" sz="2400" dirty="0"/>
              <a:t>який з високою точністю відтворює фізику процесів без реального обладнання</a:t>
            </a:r>
            <a:r>
              <a:rPr lang="en-US" sz="2400" dirty="0"/>
              <a:t>;</a:t>
            </a:r>
          </a:p>
          <a:p>
            <a:br>
              <a:rPr lang="uk-UA" sz="2400" dirty="0"/>
            </a:br>
            <a:r>
              <a:rPr lang="uk-UA" sz="2400" dirty="0"/>
              <a:t>4. </a:t>
            </a:r>
            <a:r>
              <a:rPr lang="uk-UA" sz="2400" b="1" dirty="0"/>
              <a:t>Налаштовано</a:t>
            </a:r>
            <a:r>
              <a:rPr lang="uk-UA" sz="2400" dirty="0"/>
              <a:t> </a:t>
            </a:r>
            <a:r>
              <a:rPr lang="uk-UA" sz="2400" dirty="0" err="1"/>
              <a:t>мапінг</a:t>
            </a:r>
            <a:r>
              <a:rPr lang="uk-UA" sz="2400" dirty="0"/>
              <a:t> </a:t>
            </a:r>
            <a:r>
              <a:rPr lang="en-US" sz="2400" dirty="0"/>
              <a:t>Modbus-</a:t>
            </a:r>
            <a:r>
              <a:rPr lang="uk-UA" sz="2400" dirty="0"/>
              <a:t>реєстрів, що забезпечило повну інтеграцію моделі з системами візуалізації для моніторингу параметрів у реальному часі</a:t>
            </a:r>
            <a:r>
              <a:rPr lang="en-US" sz="2400" dirty="0"/>
              <a:t>;</a:t>
            </a:r>
          </a:p>
          <a:p>
            <a:br>
              <a:rPr lang="uk-UA" sz="2400" dirty="0"/>
            </a:br>
            <a:r>
              <a:rPr lang="uk-UA" sz="2400" dirty="0"/>
              <a:t>5. </a:t>
            </a:r>
            <a:r>
              <a:rPr lang="ru-RU" sz="2400" b="1" dirty="0" err="1"/>
              <a:t>Підтверджено</a:t>
            </a:r>
            <a:r>
              <a:rPr lang="ru-RU" sz="2400" dirty="0"/>
              <a:t> результатами </a:t>
            </a:r>
            <a:r>
              <a:rPr lang="ru-RU" sz="2400" dirty="0" err="1"/>
              <a:t>апробації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розроблений</a:t>
            </a:r>
            <a:r>
              <a:rPr lang="ru-RU" sz="2400" dirty="0"/>
              <a:t> комплекс адекватно </a:t>
            </a:r>
            <a:r>
              <a:rPr lang="ru-RU" sz="2400" dirty="0" err="1"/>
              <a:t>моделює</a:t>
            </a:r>
            <a:r>
              <a:rPr lang="ru-RU" sz="2400" dirty="0"/>
              <a:t> роботу ГРП у </a:t>
            </a:r>
            <a:r>
              <a:rPr lang="ru-RU" sz="2400" dirty="0" err="1"/>
              <a:t>нормальних</a:t>
            </a:r>
            <a:r>
              <a:rPr lang="ru-RU" sz="2400" dirty="0"/>
              <a:t> та </a:t>
            </a:r>
            <a:r>
              <a:rPr lang="ru-RU" sz="2400" dirty="0" err="1"/>
              <a:t>аварійних</a:t>
            </a:r>
            <a:r>
              <a:rPr lang="ru-RU" sz="2400" dirty="0"/>
              <a:t> режимах </a:t>
            </a:r>
            <a:r>
              <a:rPr lang="uk-UA" sz="2400" dirty="0"/>
              <a:t>роботи.</a:t>
            </a:r>
          </a:p>
        </p:txBody>
      </p:sp>
    </p:spTree>
    <p:extLst>
      <p:ext uri="{BB962C8B-B14F-4D97-AF65-F5344CB8AC3E}">
        <p14:creationId xmlns:p14="http://schemas.microsoft.com/office/powerpoint/2010/main" val="359805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A2C0C-87BB-4444-A7F9-277D6DF89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0" y="2828365"/>
            <a:ext cx="8825659" cy="1981200"/>
          </a:xfrm>
        </p:spPr>
        <p:txBody>
          <a:bodyPr/>
          <a:lstStyle/>
          <a:p>
            <a:pPr algn="ctr"/>
            <a:r>
              <a:rPr lang="uk-UA" dirty="0"/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506110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5ADBA457-7DDD-49CE-B792-21A6EFCE9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672" y="457200"/>
            <a:ext cx="8825659" cy="1712259"/>
          </a:xfrm>
        </p:spPr>
        <p:txBody>
          <a:bodyPr/>
          <a:lstStyle/>
          <a:p>
            <a:r>
              <a:rPr lang="uk-UA" sz="3600" dirty="0"/>
              <a:t>Актуальність теми та мета роботи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CFB72D-AB7B-463E-9F1D-434DCCF91E98}"/>
              </a:ext>
            </a:extLst>
          </p:cNvPr>
          <p:cNvSpPr txBox="1"/>
          <p:nvPr/>
        </p:nvSpPr>
        <p:spPr>
          <a:xfrm>
            <a:off x="977153" y="1748118"/>
            <a:ext cx="99881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/>
              <a:t>Актуальність</a:t>
            </a:r>
            <a:r>
              <a:rPr lang="uk-UA" sz="2000" dirty="0"/>
              <a:t> зумовлена необхідністю безпечного відпрацювання складних алгоритмів керування ГРП у лабораторних умовах за допомогою імітаційного моделювання на базі </a:t>
            </a:r>
            <a:r>
              <a:rPr lang="en-US" sz="2000" dirty="0"/>
              <a:t>Honeywell RTU2020, </a:t>
            </a:r>
            <a:r>
              <a:rPr lang="uk-UA" sz="2000" dirty="0"/>
              <a:t>що виключає ризик аварій на реальних об’єктах.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353CBA-8E2F-4A2F-B04D-40103D6383FD}"/>
              </a:ext>
            </a:extLst>
          </p:cNvPr>
          <p:cNvSpPr txBox="1"/>
          <p:nvPr/>
        </p:nvSpPr>
        <p:spPr>
          <a:xfrm>
            <a:off x="977153" y="3429000"/>
            <a:ext cx="9377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/>
              <a:t>Мета роботи </a:t>
            </a:r>
            <a:r>
              <a:rPr lang="uk-UA" sz="2000" dirty="0"/>
              <a:t>полягає у проектуванні апаратно-програмного комплексу імітаційного моделювання, який забезпечує верифікацію алгоритмів керування, підсистем аварійного захисту та моніторингу параметрів ГРП без залучення фізичного технологічного обладнання. </a:t>
            </a:r>
          </a:p>
        </p:txBody>
      </p:sp>
    </p:spTree>
    <p:extLst>
      <p:ext uri="{BB962C8B-B14F-4D97-AF65-F5344CB8AC3E}">
        <p14:creationId xmlns:p14="http://schemas.microsoft.com/office/powerpoint/2010/main" val="80506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8CB49-E80D-42E9-90D1-1B7C30A5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842" y="183776"/>
            <a:ext cx="2332316" cy="1071282"/>
          </a:xfrm>
        </p:spPr>
        <p:txBody>
          <a:bodyPr/>
          <a:lstStyle/>
          <a:p>
            <a:r>
              <a:rPr lang="uk-UA" dirty="0"/>
              <a:t>Задачі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BF9B01A-D8B9-45D8-A7BB-B98CAC256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6446" y="1255058"/>
            <a:ext cx="9744635" cy="4764742"/>
          </a:xfrm>
        </p:spPr>
        <p:txBody>
          <a:bodyPr>
            <a:normAutofit/>
          </a:bodyPr>
          <a:lstStyle/>
          <a:p>
            <a:r>
              <a:rPr lang="uk-UA" sz="2400" dirty="0"/>
              <a:t>1. Проаналізувати технологічний процес ГРП</a:t>
            </a:r>
            <a:r>
              <a:rPr lang="en-US" sz="2400" dirty="0"/>
              <a:t>;</a:t>
            </a:r>
            <a:br>
              <a:rPr lang="uk-UA" sz="2400" dirty="0"/>
            </a:br>
            <a:br>
              <a:rPr lang="uk-UA" sz="2400" dirty="0"/>
            </a:br>
            <a:r>
              <a:rPr lang="uk-UA" sz="2400" dirty="0"/>
              <a:t>2. Розробити алгоритм керування та захисту мовою </a:t>
            </a:r>
            <a:r>
              <a:rPr lang="en-US" sz="2400" dirty="0"/>
              <a:t>FBD;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3. </a:t>
            </a:r>
            <a:r>
              <a:rPr lang="uk-UA" sz="2400" dirty="0"/>
              <a:t>Розробити програмний модуль імітації ГРП</a:t>
            </a:r>
            <a:r>
              <a:rPr lang="en-US" sz="2400" dirty="0"/>
              <a:t> </a:t>
            </a:r>
            <a:r>
              <a:rPr lang="uk-UA" sz="2400" dirty="0"/>
              <a:t>мовою </a:t>
            </a:r>
            <a:r>
              <a:rPr lang="en-US" sz="2400" dirty="0"/>
              <a:t>ST;</a:t>
            </a:r>
            <a:br>
              <a:rPr lang="uk-UA" sz="2400" dirty="0"/>
            </a:br>
            <a:br>
              <a:rPr lang="uk-UA" sz="2400" dirty="0"/>
            </a:br>
            <a:r>
              <a:rPr lang="uk-UA" sz="2400" dirty="0"/>
              <a:t>4. Розробити структуру </a:t>
            </a:r>
            <a:r>
              <a:rPr lang="uk-UA" sz="2400" dirty="0" err="1"/>
              <a:t>мапінгу</a:t>
            </a:r>
            <a:r>
              <a:rPr lang="uk-UA" sz="2400" dirty="0"/>
              <a:t> </a:t>
            </a:r>
            <a:r>
              <a:rPr lang="en-US" sz="2400" dirty="0"/>
              <a:t>Modbus-</a:t>
            </a:r>
            <a:r>
              <a:rPr lang="uk-UA" sz="2400" dirty="0"/>
              <a:t>реєстрів для візуалізації змін технологічних параметрів</a:t>
            </a:r>
            <a:r>
              <a:rPr lang="en-US" sz="2400" dirty="0"/>
              <a:t>;</a:t>
            </a:r>
            <a:br>
              <a:rPr lang="uk-UA" sz="2400" dirty="0"/>
            </a:br>
            <a:br>
              <a:rPr lang="uk-UA" sz="2400" dirty="0"/>
            </a:br>
            <a:r>
              <a:rPr lang="uk-UA" sz="2400" dirty="0"/>
              <a:t>5. Провести апробацію імітаційної моделі системи та проаналізувати результати.</a:t>
            </a:r>
          </a:p>
        </p:txBody>
      </p:sp>
    </p:spTree>
    <p:extLst>
      <p:ext uri="{BB962C8B-B14F-4D97-AF65-F5344CB8AC3E}">
        <p14:creationId xmlns:p14="http://schemas.microsoft.com/office/powerpoint/2010/main" val="1510245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CAF7B-3A53-46F0-A423-D1055B76D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979" y="286871"/>
            <a:ext cx="10446077" cy="891988"/>
          </a:xfrm>
        </p:spPr>
        <p:txBody>
          <a:bodyPr/>
          <a:lstStyle/>
          <a:p>
            <a:r>
              <a:rPr lang="uk-UA" sz="3600" dirty="0"/>
              <a:t>Вибір серця системи</a:t>
            </a:r>
            <a:r>
              <a:rPr lang="en-US" sz="3600" dirty="0"/>
              <a:t> – Honeywell RTU 2020</a:t>
            </a:r>
            <a:endParaRPr lang="uk-UA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ABA796-FC3E-48C6-89FA-BD401FEA3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391" y="1178859"/>
            <a:ext cx="5125218" cy="53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06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55475-4C6D-4D67-B1B8-3F599ABA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635" y="336177"/>
            <a:ext cx="10228730" cy="1981200"/>
          </a:xfrm>
        </p:spPr>
        <p:txBody>
          <a:bodyPr/>
          <a:lstStyle/>
          <a:p>
            <a:r>
              <a:rPr lang="uk-UA" sz="4000" dirty="0"/>
              <a:t>Функціональна схема системи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182F1B-4E03-4583-933A-C90E13B4D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850" y="1165411"/>
            <a:ext cx="9293912" cy="544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5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82BF1-C155-44F9-B108-B22C2D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0" y="147918"/>
            <a:ext cx="8825659" cy="1080247"/>
          </a:xfrm>
        </p:spPr>
        <p:txBody>
          <a:bodyPr/>
          <a:lstStyle/>
          <a:p>
            <a:pPr algn="ctr"/>
            <a:r>
              <a:rPr lang="uk-UA" dirty="0"/>
              <a:t>Програмне забезпечення</a:t>
            </a:r>
            <a:br>
              <a:rPr lang="uk-UA" dirty="0"/>
            </a:br>
            <a:r>
              <a:rPr lang="en-US" dirty="0" err="1"/>
              <a:t>ControlEdge</a:t>
            </a:r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8200D9-3CCF-4D29-A610-E897B6501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63" y="1774524"/>
            <a:ext cx="10650071" cy="493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55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259C0-58B8-4A65-8FE6-5506E1F54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8" y="255494"/>
            <a:ext cx="9961982" cy="1981200"/>
          </a:xfrm>
        </p:spPr>
        <p:txBody>
          <a:bodyPr/>
          <a:lstStyle/>
          <a:p>
            <a:r>
              <a:rPr lang="uk-UA" sz="4400" dirty="0"/>
              <a:t>Налаштування входів-виходів (</a:t>
            </a:r>
            <a:r>
              <a:rPr lang="en-US" sz="4400" dirty="0"/>
              <a:t>I/O</a:t>
            </a:r>
            <a:r>
              <a:rPr lang="uk-UA" sz="4400" dirty="0"/>
              <a:t>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EE9FAE-9F46-484F-84CC-DF041B3CF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70" y="1143762"/>
            <a:ext cx="6260275" cy="318619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228734-35D6-46B6-AF12-333425519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70" y="4952062"/>
            <a:ext cx="6260275" cy="12237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9B9B677-91D7-4AA5-B846-B12E37094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777" y="1246094"/>
            <a:ext cx="4840941" cy="23458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A220B97-C421-4C19-81AB-701EF555B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2504" y="4194612"/>
            <a:ext cx="483921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62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A9DFE0-4126-46E7-8959-773855009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860" y="121023"/>
            <a:ext cx="8825659" cy="1981200"/>
          </a:xfrm>
        </p:spPr>
        <p:txBody>
          <a:bodyPr/>
          <a:lstStyle/>
          <a:p>
            <a:pPr algn="ctr"/>
            <a:r>
              <a:rPr lang="uk-UA" sz="4400" dirty="0"/>
              <a:t>Вирішення проблеми системних змінних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5808F5-9261-4108-9B89-D519E6A1A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22" y="4364921"/>
            <a:ext cx="6192646" cy="24055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420DD4-4E6A-4FC3-9EA3-EF7BD617E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22" y="1630476"/>
            <a:ext cx="6192646" cy="26089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A33ED8-9EFF-4757-8011-0EDCD9B14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044" y="2179654"/>
            <a:ext cx="2544145" cy="345914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4F8CDA6-E819-4CCC-B7D3-D6C3487DA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0407" y="2250875"/>
            <a:ext cx="2508480" cy="33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D9DD58-7D83-4C08-A8D3-B96018B96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2" y="282389"/>
            <a:ext cx="10345271" cy="1981200"/>
          </a:xfrm>
        </p:spPr>
        <p:txBody>
          <a:bodyPr/>
          <a:lstStyle/>
          <a:p>
            <a:pPr algn="ctr"/>
            <a:r>
              <a:rPr lang="uk-UA" sz="4400" dirty="0"/>
              <a:t>Зміна типів даних для коректної роботи імітаційної моделі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19BA00-A356-44E0-A842-11263EFE5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334" y="1795010"/>
            <a:ext cx="6581331" cy="32454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6127D1-5FA6-4D5D-9B6D-DB9EF6A36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780" y="5181315"/>
            <a:ext cx="7552439" cy="139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23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Іон">
  <a:themeElements>
    <a:clrScheme name="І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І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І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TM02836342[[fn=Іон]]</Template>
  <TotalTime>143</TotalTime>
  <Words>437</Words>
  <Application>Microsoft Office PowerPoint</Application>
  <PresentationFormat>Широкий екран</PresentationFormat>
  <Paragraphs>28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Іон</vt:lpstr>
      <vt:lpstr>Тeма: Апаратно-програмний комплекс для імітаційного моделювання систем телемеханіки для газорозподільних пунктів</vt:lpstr>
      <vt:lpstr>Актуальність теми та мета роботи</vt:lpstr>
      <vt:lpstr>Задачі</vt:lpstr>
      <vt:lpstr>Вибір серця системи – Honeywell RTU 2020</vt:lpstr>
      <vt:lpstr>Функціональна схема системи</vt:lpstr>
      <vt:lpstr>Програмне забезпечення ControlEdge</vt:lpstr>
      <vt:lpstr>Налаштування входів-виходів (I/O)</vt:lpstr>
      <vt:lpstr>Вирішення проблеми системних змінних</vt:lpstr>
      <vt:lpstr>Зміна типів даних для коректної роботи імітаційної моделі</vt:lpstr>
      <vt:lpstr>Розробка FBD модуля</vt:lpstr>
      <vt:lpstr>Розробка ST програми імітації роботи ГРП та аварійних режимів</vt:lpstr>
      <vt:lpstr>Режими роботи та аварійні ситуації</vt:lpstr>
      <vt:lpstr>Підготовка до симуляції системи</vt:lpstr>
      <vt:lpstr>Налаштування Modbus</vt:lpstr>
      <vt:lpstr>Апробація імітаційної моделі системи (режим 3)</vt:lpstr>
      <vt:lpstr>Презентація PowerPoint</vt:lpstr>
      <vt:lpstr>Висновки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Тeма: Апаратно-програмний комплекс для імітаційного моделювання систем телемеханіки для газорозподільних пунктів</dc:title>
  <dc:creator>Олексій Боднарук</dc:creator>
  <cp:lastModifiedBy>Олексій Боднарук</cp:lastModifiedBy>
  <cp:revision>14</cp:revision>
  <dcterms:created xsi:type="dcterms:W3CDTF">2025-12-27T17:30:22Z</dcterms:created>
  <dcterms:modified xsi:type="dcterms:W3CDTF">2025-12-27T20:12:58Z</dcterms:modified>
</cp:coreProperties>
</file>