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0" r:id="rId3"/>
    <p:sldId id="280" r:id="rId4"/>
    <p:sldId id="266" r:id="rId5"/>
    <p:sldId id="261" r:id="rId6"/>
    <p:sldId id="259" r:id="rId7"/>
    <p:sldId id="277" r:id="rId8"/>
    <p:sldId id="279" r:id="rId9"/>
    <p:sldId id="274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8FDCC-EF62-4944-B721-D91D231FE67C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F379B-E32F-43A1-B885-442B080533DF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31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379B-E32F-43A1-B885-442B080533D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03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379B-E32F-43A1-B885-442B080533D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034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841E-4181-42AA-9FF9-F3A86A3E5479}" type="datetime1">
              <a:rPr lang="ru-RU" smtClean="0"/>
              <a:t>27.01.2026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4543-AB37-44CD-96D1-EDA666D035BB}" type="datetime1">
              <a:rPr lang="ru-RU" smtClean="0"/>
              <a:t>27.01.2026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E59A-879A-4856-87FC-C06CEB497629}" type="datetime1">
              <a:rPr lang="ru-RU" smtClean="0"/>
              <a:t>27.01.2026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6E28C-D139-42F3-ABFB-B7BEC1FE30C5}" type="datetime1">
              <a:rPr lang="ru-RU" smtClean="0"/>
              <a:t>27.01.2026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B34FB-3B4E-4677-813E-220152C7753B}" type="datetime1">
              <a:rPr lang="ru-RU" smtClean="0"/>
              <a:t>27.01.2026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ECC46-19A7-4559-8E2D-7844C3C0AAEA}" type="datetime1">
              <a:rPr lang="ru-RU" smtClean="0"/>
              <a:t>27.01.2026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6B08-CED8-4349-933A-3B5475024884}" type="datetime1">
              <a:rPr lang="ru-RU" smtClean="0"/>
              <a:t>27.01.2026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6BEC-9705-470A-A43E-36749E514E8B}" type="datetime1">
              <a:rPr lang="ru-RU" smtClean="0"/>
              <a:t>27.01.2026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DF546-7F1C-4B3E-9F4B-5BF276683564}" type="datetime1">
              <a:rPr lang="ru-RU" smtClean="0"/>
              <a:t>27.01.2026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CB25-0242-464E-82F1-B7667C7C7EB1}" type="datetime1">
              <a:rPr lang="ru-RU" smtClean="0"/>
              <a:t>27.01.2026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7467-9C1F-4AC1-B31A-7F5391C1E0DD}" type="datetime1">
              <a:rPr lang="ru-RU" smtClean="0"/>
              <a:t>27.01.2026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E6400-DCC7-4AC2-877B-8EC84241AFBA}" type="datetime1">
              <a:rPr lang="ru-RU" smtClean="0"/>
              <a:t>27.01.2026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72818"/>
            <a:ext cx="8496944" cy="1470025"/>
          </a:xfrm>
        </p:spPr>
        <p:txBody>
          <a:bodyPr>
            <a:noAutofit/>
          </a:bodyPr>
          <a:lstStyle/>
          <a:p>
            <a:r>
              <a:rPr lang="uk-UA" sz="3200" b="1" dirty="0"/>
              <a:t>МАГІСТЕРСЬКА РОБОТА</a:t>
            </a: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/>
              <a:t> </a:t>
            </a:r>
            <a:br>
              <a:rPr lang="uk-UA" sz="3600" b="1" dirty="0"/>
            </a:br>
            <a:r>
              <a:rPr lang="uk-UA" sz="3200" b="1" dirty="0"/>
              <a:t>Тема: </a:t>
            </a:r>
            <a:r>
              <a:rPr lang="ru-RU" sz="3200" b="1" dirty="0" err="1"/>
              <a:t>Розроблення</a:t>
            </a:r>
            <a:r>
              <a:rPr lang="ru-RU" sz="3200" b="1" dirty="0"/>
              <a:t> </a:t>
            </a:r>
            <a:r>
              <a:rPr lang="ru-RU" sz="3200" b="1" dirty="0" err="1"/>
              <a:t>системи</a:t>
            </a:r>
            <a:r>
              <a:rPr lang="ru-RU" sz="3200" b="1" dirty="0"/>
              <a:t> </a:t>
            </a:r>
            <a:r>
              <a:rPr lang="ru-RU" sz="3200" b="1" dirty="0" err="1"/>
              <a:t>керування</a:t>
            </a:r>
            <a:r>
              <a:rPr lang="ru-RU" sz="3200" b="1" dirty="0"/>
              <a:t> </a:t>
            </a:r>
            <a:r>
              <a:rPr lang="ru-RU" sz="3200" b="1" dirty="0" err="1"/>
              <a:t>положенням</a:t>
            </a:r>
            <a:r>
              <a:rPr lang="ru-RU" sz="3200" b="1" dirty="0"/>
              <a:t> </a:t>
            </a:r>
            <a:r>
              <a:rPr lang="ru-RU" sz="3200" b="1" dirty="0" err="1"/>
              <a:t>поворотної</a:t>
            </a:r>
            <a:r>
              <a:rPr lang="ru-RU" sz="3200" b="1" dirty="0"/>
              <a:t> </a:t>
            </a:r>
            <a:r>
              <a:rPr lang="ru-RU" sz="3200" b="1" dirty="0" err="1"/>
              <a:t>платформи</a:t>
            </a:r>
            <a:r>
              <a:rPr lang="ru-RU" sz="3200" b="1" dirty="0"/>
              <a:t> на</a:t>
            </a:r>
            <a:br>
              <a:rPr lang="ru-RU" sz="3200" b="1" dirty="0"/>
            </a:br>
            <a:r>
              <a:rPr lang="ru-RU" sz="3200" b="1" dirty="0" err="1"/>
              <a:t>основі</a:t>
            </a:r>
            <a:r>
              <a:rPr lang="ru-RU" sz="3200" b="1" dirty="0"/>
              <a:t> </a:t>
            </a:r>
            <a:r>
              <a:rPr lang="ru-RU" sz="3200" b="1" dirty="0" err="1"/>
              <a:t>нейромережевих</a:t>
            </a:r>
            <a:r>
              <a:rPr lang="ru-RU" sz="3200" b="1" dirty="0"/>
              <a:t> </a:t>
            </a:r>
            <a:r>
              <a:rPr lang="ru-RU" sz="3200" b="1" dirty="0" err="1"/>
              <a:t>алгоритмів</a:t>
            </a:r>
            <a:r>
              <a:rPr lang="ru-RU" sz="3200" b="1" dirty="0"/>
              <a:t> </a:t>
            </a:r>
            <a:endParaRPr lang="uk-UA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437112"/>
            <a:ext cx="3744416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uk-UA" dirty="0">
                <a:solidFill>
                  <a:schemeClr val="tx1"/>
                </a:solidFill>
                <a:latin typeface="+mj-lt"/>
              </a:rPr>
              <a:t>Виконав: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  <a:latin typeface="+mj-lt"/>
              </a:rPr>
              <a:t>АКСм-24-1</a:t>
            </a:r>
          </a:p>
          <a:p>
            <a:pPr algn="l"/>
            <a:r>
              <a:rPr lang="uk-UA" dirty="0" err="1" smtClean="0">
                <a:solidFill>
                  <a:schemeClr val="tx1"/>
                </a:solidFill>
                <a:latin typeface="+mj-lt"/>
              </a:rPr>
              <a:t>Гулич</a:t>
            </a:r>
            <a:r>
              <a:rPr lang="uk-UA" dirty="0" smtClean="0">
                <a:solidFill>
                  <a:schemeClr val="tx1"/>
                </a:solidFill>
                <a:latin typeface="+mj-lt"/>
              </a:rPr>
              <a:t> О. В.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  <a:latin typeface="+mj-lt"/>
              </a:rPr>
              <a:t>Керівник</a:t>
            </a:r>
            <a:r>
              <a:rPr lang="uk-UA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algn="l"/>
            <a:r>
              <a:rPr lang="uk-UA" dirty="0">
                <a:solidFill>
                  <a:schemeClr val="tx1"/>
                </a:solidFill>
                <a:latin typeface="+mj-lt"/>
              </a:rPr>
              <a:t>Стрілецький </a:t>
            </a:r>
            <a:r>
              <a:rPr lang="uk-UA" dirty="0" smtClean="0">
                <a:solidFill>
                  <a:schemeClr val="tx1"/>
                </a:solidFill>
                <a:latin typeface="+mj-lt"/>
              </a:rPr>
              <a:t>Ю.Й.</a:t>
            </a:r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084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16551" y="2708920"/>
            <a:ext cx="3793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>
                <a:latin typeface="Arial" pitchFamily="34" charset="0"/>
                <a:cs typeface="Arial" pitchFamily="34" charset="0"/>
              </a:rPr>
              <a:t>Дякую за увагу!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504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1854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b="1" dirty="0">
                <a:latin typeface="Arial" pitchFamily="34" charset="0"/>
                <a:cs typeface="Arial" pitchFamily="34" charset="0"/>
              </a:rPr>
              <a:t>Мета роботи -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 розроблення та дослідження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системи керування 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поворотною платформою на основі </a:t>
            </a:r>
            <a:r>
              <a:rPr lang="uk-UA" sz="1600" dirty="0" err="1">
                <a:latin typeface="Arial" pitchFamily="34" charset="0"/>
                <a:cs typeface="Arial" pitchFamily="34" charset="0"/>
              </a:rPr>
              <a:t>нейромережевих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 алгоритмів,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що забезпечує 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високу точність позиціонування та </a:t>
            </a:r>
            <a:r>
              <a:rPr lang="uk-UA" sz="1600" dirty="0" err="1">
                <a:latin typeface="Arial" pitchFamily="34" charset="0"/>
                <a:cs typeface="Arial" pitchFamily="34" charset="0"/>
              </a:rPr>
              <a:t>робастність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 до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зовнішніх збурень 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шляхом використання методів еволюційних стратегій та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рекурентних нейронних 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мереж.</a:t>
            </a:r>
          </a:p>
          <a:p>
            <a:pPr algn="just"/>
            <a:endParaRPr lang="uk-UA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sz="1600" b="1" dirty="0" smtClean="0">
                <a:latin typeface="Arial" pitchFamily="34" charset="0"/>
                <a:cs typeface="Arial" pitchFamily="34" charset="0"/>
              </a:rPr>
              <a:t>Завдання роботи:</a:t>
            </a:r>
          </a:p>
          <a:p>
            <a:pPr algn="just"/>
            <a:r>
              <a:rPr lang="uk-UA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Аналіз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існуючих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систем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керування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поворотними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платформами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uk-UA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Розробка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моделі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фізичного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обєкту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імітаційного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моделювання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uk-UA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Розробка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моделі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керування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платформою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із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використанням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нейромережі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uk-UA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Результати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експериментальних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досліджень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нейромережевого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контролера.</a:t>
            </a:r>
            <a:endParaRPr lang="uk-UA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uk-UA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sz="1600" b="1" dirty="0" smtClean="0">
                <a:latin typeface="Arial" pitchFamily="34" charset="0"/>
                <a:cs typeface="Arial" pitchFamily="34" charset="0"/>
              </a:rPr>
              <a:t>Об’єкт </a:t>
            </a:r>
            <a:r>
              <a:rPr lang="uk-UA" sz="1600" b="1" dirty="0">
                <a:latin typeface="Arial" pitchFamily="34" charset="0"/>
                <a:cs typeface="Arial" pitchFamily="34" charset="0"/>
              </a:rPr>
              <a:t>дослідження.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Процеси 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керування положенням та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орієнтацією поворотних 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платформ у системах автоматизації, що функціонують в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умовах невизначеності </a:t>
            </a:r>
            <a:r>
              <a:rPr lang="uk-UA" sz="1600" dirty="0">
                <a:latin typeface="Arial" pitchFamily="34" charset="0"/>
                <a:cs typeface="Arial" pitchFamily="34" charset="0"/>
              </a:rPr>
              <a:t>та дії зовнішніх збурень.</a:t>
            </a:r>
          </a:p>
          <a:p>
            <a:pPr algn="just"/>
            <a:r>
              <a:rPr lang="uk-UA" sz="1600" b="1" dirty="0" smtClean="0">
                <a:latin typeface="Arial" pitchFamily="34" charset="0"/>
                <a:cs typeface="Arial" pitchFamily="34" charset="0"/>
              </a:rPr>
              <a:t>Предмет </a:t>
            </a:r>
            <a:r>
              <a:rPr lang="uk-UA" sz="1600" b="1" dirty="0">
                <a:latin typeface="Arial" pitchFamily="34" charset="0"/>
                <a:cs typeface="Arial" pitchFamily="34" charset="0"/>
              </a:rPr>
              <a:t>дослідження.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методи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синтезу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нейромережевих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контролерів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основі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рекурентних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архітектур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алгоритми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навчання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підкріпленням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умовах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відсутності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апріорних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даних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технології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цифрового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моделювання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мехатронних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систем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uk-UA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552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0768"/>
            <a:ext cx="6834336" cy="4795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7148" y="625245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Умовний вигляд </a:t>
            </a:r>
            <a:r>
              <a:rPr lang="uk-UA" dirty="0" err="1" smtClean="0"/>
              <a:t>платфоми</a:t>
            </a:r>
            <a:r>
              <a:rPr lang="uk-UA" dirty="0" smtClean="0"/>
              <a:t> з кулеметом.</a:t>
            </a:r>
          </a:p>
        </p:txBody>
      </p:sp>
    </p:spTree>
    <p:extLst>
      <p:ext uri="{BB962C8B-B14F-4D97-AF65-F5344CB8AC3E}">
        <p14:creationId xmlns:p14="http://schemas.microsoft.com/office/powerpoint/2010/main" val="1835431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77617"/>
            <a:ext cx="6221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cap="all" dirty="0" err="1">
                <a:latin typeface="Arial" pitchFamily="34" charset="0"/>
                <a:cs typeface="Arial" pitchFamily="34" charset="0"/>
              </a:rPr>
              <a:t>Об'єкт</a:t>
            </a:r>
            <a:r>
              <a:rPr lang="ru-RU" sz="1600" b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cap="all" dirty="0" err="1">
                <a:latin typeface="Arial" pitchFamily="34" charset="0"/>
                <a:cs typeface="Arial" pitchFamily="34" charset="0"/>
              </a:rPr>
              <a:t>керування</a:t>
            </a:r>
            <a:r>
              <a:rPr lang="ru-RU" sz="1600" b="1" cap="all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600" b="1" cap="all" dirty="0" err="1">
                <a:latin typeface="Arial" pitchFamily="34" charset="0"/>
                <a:cs typeface="Arial" pitchFamily="34" charset="0"/>
              </a:rPr>
              <a:t>Аперіодична</a:t>
            </a:r>
            <a:r>
              <a:rPr lang="ru-RU" sz="1600" b="1" cap="all" dirty="0">
                <a:latin typeface="Arial" pitchFamily="34" charset="0"/>
                <a:cs typeface="Arial" pitchFamily="34" charset="0"/>
              </a:rPr>
              <a:t> ланка 2-го порядку</a:t>
            </a:r>
            <a:endParaRPr lang="uk-UA" sz="1600" b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974" y="540287"/>
            <a:ext cx="5566080" cy="212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6780780" cy="273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5301209"/>
            <a:ext cx="467930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72443"/>
            <a:ext cx="3965451" cy="523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07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84735" y="723273"/>
            <a:ext cx="4740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latin typeface="Arial" pitchFamily="34" charset="0"/>
                <a:cs typeface="Arial" pitchFamily="34" charset="0"/>
              </a:rPr>
              <a:t>Структура</a:t>
            </a:r>
            <a:r>
              <a:rPr lang="uk-UA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600" b="1" dirty="0">
                <a:latin typeface="Arial" pitchFamily="34" charset="0"/>
                <a:cs typeface="Arial" pitchFamily="34" charset="0"/>
              </a:rPr>
              <a:t>розробленого </a:t>
            </a:r>
            <a:r>
              <a:rPr lang="uk-UA" sz="1600" b="1" dirty="0" err="1">
                <a:latin typeface="Arial" pitchFamily="34" charset="0"/>
                <a:cs typeface="Arial" pitchFamily="34" charset="0"/>
              </a:rPr>
              <a:t>нейроконтролера</a:t>
            </a:r>
            <a:r>
              <a:rPr lang="uk-UA" sz="1600" b="1" dirty="0">
                <a:latin typeface="Arial" pitchFamily="34" charset="0"/>
                <a:cs typeface="Arial" pitchFamily="34" charset="0"/>
              </a:rPr>
              <a:t>.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17" y="2492896"/>
            <a:ext cx="865929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885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332656"/>
            <a:ext cx="446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latin typeface="Arial" pitchFamily="34" charset="0"/>
                <a:cs typeface="Arial" pitchFamily="34" charset="0"/>
              </a:rPr>
              <a:t>Процес навчання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Evolution Strategies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01988"/>
            <a:ext cx="5544616" cy="605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16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635" y="376862"/>
            <a:ext cx="223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/>
              <a:t>Ефективність агентів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64225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993"/>
            <a:ext cx="5246737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737" y="4583478"/>
            <a:ext cx="3897263" cy="1837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023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6028" y="232937"/>
            <a:ext cx="2817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err="1">
                <a:latin typeface="Arial" pitchFamily="34" charset="0"/>
                <a:cs typeface="Arial" pitchFamily="34" charset="0"/>
              </a:rPr>
              <a:t>Результати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1600" b="1" dirty="0" err="1">
                <a:latin typeface="Arial" pitchFamily="34" charset="0"/>
                <a:cs typeface="Arial" pitchFamily="34" charset="0"/>
              </a:rPr>
              <a:t>порівняння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6" y="620689"/>
            <a:ext cx="4522665" cy="26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6" y="3573016"/>
            <a:ext cx="450895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514" y="2025868"/>
            <a:ext cx="4589029" cy="2699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766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419872" y="692696"/>
            <a:ext cx="1673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/>
              <a:t>Висновок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844824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Розроблена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нейромережева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система керування продемонструвала значно вищу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робастність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(стійкість) до зміни параметрів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об'єкта порівняно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з класичними методами. Це дозволяє використовувати її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в реальних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бойових модулях, де механічні параметри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можуть змінюватися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в процесі роботи.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3631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218</Words>
  <Application>Microsoft Office PowerPoint</Application>
  <PresentationFormat>Екран (4:3)</PresentationFormat>
  <Paragraphs>34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Тема Office</vt:lpstr>
      <vt:lpstr>МАГІСТЕРСЬКА РОБОТА   Тема: Розроблення системи керування положенням поворотної платформи на основі нейромережевих алгоритмів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ДИПЛОМНИЙ ПРОЕКТ   Тема: Обладнання та інструмент для ліквідації аварій під час спорудження свердловин</dc:title>
  <dc:creator>Admin</dc:creator>
  <cp:lastModifiedBy>380506255758</cp:lastModifiedBy>
  <cp:revision>64</cp:revision>
  <dcterms:created xsi:type="dcterms:W3CDTF">2017-06-12T15:14:40Z</dcterms:created>
  <dcterms:modified xsi:type="dcterms:W3CDTF">2026-01-27T19:21:30Z</dcterms:modified>
</cp:coreProperties>
</file>