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0" r:id="rId2"/>
    <p:sldId id="279" r:id="rId3"/>
    <p:sldId id="270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73" r:id="rId12"/>
    <p:sldId id="274" r:id="rId13"/>
    <p:sldId id="275" r:id="rId14"/>
    <p:sldId id="276" r:id="rId15"/>
    <p:sldId id="277" r:id="rId16"/>
    <p:sldId id="278" r:id="rId17"/>
    <p:sldId id="280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770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5826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8183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2060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7114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26472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759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9385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9022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82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207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105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253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54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8036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997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874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80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330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02.06.2026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858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7240" y="259082"/>
            <a:ext cx="71103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sz="135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35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35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sz="135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sz="135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135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sz="1350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sz="135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sz="1350" b="1" dirty="0">
                <a:latin typeface="Times New Roman" panose="02020603050405020304" pitchFamily="18" charset="0"/>
                <a:cs typeface="Calibri" panose="020F0502020204030204" pitchFamily="34" charset="0"/>
              </a:rPr>
              <a:t> «ІФНТУНГ-</a:t>
            </a:r>
            <a:r>
              <a:rPr lang="ru-RU" altLang="uk-UA" sz="135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sz="1350" b="1" dirty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</a:p>
          <a:p>
            <a:pPr algn="ctr"/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35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96" y="1632686"/>
            <a:ext cx="1193006" cy="15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802971" y="3543716"/>
            <a:ext cx="801886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100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</a:t>
            </a:r>
            <a:endParaRPr lang="uk-UA" altLang="uk-UA" sz="21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257240" y="4071115"/>
            <a:ext cx="70485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тему </a:t>
            </a:r>
            <a:r>
              <a:rPr lang="ru-RU" altLang="uk-UA" sz="15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Будівництво</a:t>
            </a:r>
            <a:r>
              <a:rPr lang="ru-RU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 4 </a:t>
            </a:r>
            <a:r>
              <a:rPr lang="ru-RU" altLang="uk-UA" sz="15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поверхового</a:t>
            </a:r>
            <a:r>
              <a:rPr lang="ru-RU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15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житлового</a:t>
            </a:r>
            <a:r>
              <a:rPr lang="ru-RU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15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будинку</a:t>
            </a:r>
            <a:r>
              <a:rPr lang="ru-RU" altLang="uk-UA" sz="1500" b="1" dirty="0">
                <a:latin typeface="Times New Roman" panose="02020603050405020304" pitchFamily="18" charset="0"/>
                <a:cs typeface="Calibri" panose="020F0502020204030204" pitchFamily="34" charset="0"/>
              </a:rPr>
              <a:t> в м. Галич</a:t>
            </a:r>
            <a:endParaRPr lang="ru-RU" altLang="en-US" sz="15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4879183" y="4780438"/>
            <a:ext cx="441061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студент </a:t>
            </a:r>
            <a:r>
              <a:rPr lang="uk-UA" altLang="uk-UA" sz="135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Дулик</a:t>
            </a:r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 Ігор Олегович </a:t>
            </a:r>
          </a:p>
          <a:p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sz="135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., доц.  Фафлей Олег Ярославович</a:t>
            </a:r>
            <a:endParaRPr lang="uk-UA" altLang="uk-UA" sz="135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760280" y="6420021"/>
            <a:ext cx="204241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350" dirty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35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659" y="1523715"/>
            <a:ext cx="1714739" cy="175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3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889"/>
            <a:ext cx="9144000" cy="587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54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57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33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35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204"/>
            <a:ext cx="9144000" cy="643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58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6350"/>
            <a:ext cx="9144000" cy="5905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результатами виконання дипломного проекту «Будівництво чотириповерхового житлового будинку в м. Галич» зроблено такі висновки: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Розроблено архітектурно-будівельний розділ проекту, в якому визначено </a:t>
            </a:r>
            <a:r>
              <a:rPr lang="uk-UA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об'ємно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-планувальні та конструктивні рішення будівлі. Будинок запроектовано за </a:t>
            </a:r>
            <a:r>
              <a:rPr lang="uk-UA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безкаркасною</a:t>
            </a: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схемою з несучими цегляними стінами, стрічковими монолітними залізобетонними фундаментами глибиною закладання 2,5 м та збірними залізобетонними багатопустотними перекриттями товщиною 220 мм. Зовнішні стіни утеплено плитами пінополістиролу товщиною 100 мм відповідно до нормативних вимог теплозахисту для III кліматичного району.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Виконано розрахунково-конструктивну частину проекту. Розраховано багатопустотну залізобетонну плиту покриття шириною 1,2 м та стрічковий фундамент будівлі. Отримані результати підтверджують достатню несучу здатність конструктивних елементів за встановлених розрахункових навантажень.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Розроблено технологічну карту монтажу збірних залізобетонних плит перекриття. Визначено склад механізованої ланки (5 монтажників), обрано монтажний кран КБ-401Б та автомобільний кран КС-4575 для подачі плит. Встановлено послідовність монтажних операцій, вимоги до якості та техніки безпеки.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Розроблено проект організації будівництва. Встановлено оптимальну послідовність і методи виконання будівельно-монтажних робіт, визначено потребу в матеріально-технічних ресурсах та обґрунтовано нормативні строки будівництва відповідно до ДСТУ Б А.3.1-22:2013.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Опрацьовано питання охорони праці та цивільного захисту. Розглянуто вимоги щодо організації системи страхування від нещасних випадків на виробництві, класифікацію видів робіт за рівнем професійного ризику, а також засоби індивідуального та колективного захисту органів слуху. Встановлено, що об'єкт не належить до категорії об'єктів підвищеної небезпеки техногенного характеру.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Складено зведений кошторисний розрахунок вартості будівництва відповідно до ДСТУ Б Д.1.1-1:2013. Загальна кошторисна вартість об'єкта становить 73 388,58 тис. грн. (з ПДВ), у тому числі: будівельні роботи — 56 555,78 тис. грн.; інші витрати — 4 601,37 тис. грн.; ПДВ — 12 231,43 тис. грн. Нормативна трудомісткість будівництва — 78 125 люд.-год.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Проект виконано з дотриманням вимог чинних державних будівельних норм і стандартів України. Прийняті конструктивні рішення забезпечують II ступінь вогнестійкості, II ступінь довговічності та II клас відповідальності будівлі.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Виконаний дипломний проект підтверджує можливість реалізації будівництва чотириповерхового житлового будинку в м. Галич з технічними та економічними показниками, що відповідають сучасним нормативним вимогам.</a:t>
            </a: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305232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4222" y="217721"/>
            <a:ext cx="9059778" cy="664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Будівництво житлових будинків є одним із пріоритетних напрямів розвитку будівельної галузі України. Забезпечення населення сучасним, комфортним та енергоефективним житлом становить важливе соціально-економічне завдання, особливо в умовах активного відновлення інфраструктури та зростання попиту на якісне будівництво в регіонах країни.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Актуальність роботи обумовлена </a:t>
            </a: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необхідністю вирішення комплексних архітектурно-будівельних, конструктивних, технологічних та </a:t>
            </a:r>
            <a:r>
              <a:rPr lang="uk-UA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організаційно-економічних </a:t>
            </a: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 при проектуванні і будівництві багатоквартирного житлового будинку в місті Галич Івано-Франківської області. Об'єкт проектування розташований у кліматичному районі III В, що висуває певні вимоги до теплозахисту огороджувальних конструкцій, вибору будівельних матеріалів та організації виробничих процесів.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uk-UA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 </a:t>
            </a: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є розробка повного комплекту проектної документації для будівництва чотириповерхового житлового будинку — від архітектурно-планувальних рішень і конструктивних розрахунків до технологічних карт, кошторисної документації та заходів з охорони праці.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досягнення поставленої мети вирішено такі завдання: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розроблено архітектурно-будівельні рішення, включаючи генеральний план, </a:t>
            </a:r>
            <a:r>
              <a:rPr lang="uk-UA" sz="1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об'ємно</a:t>
            </a: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-планувальні та конструктивні рішення будівлі;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виконано розрахунково-конструктивну частину: розраховано багатопустотну плиту покриття та стрічковий фундамент;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розроблено технологічну карту на монтаж збірних залізобетонних плит перекриття;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розроблено проект організації будівництва з визначенням послідовності виконання робіт та потреби у ресурсах;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опрацьовано питання охорони праці, цивільного захисту та промислової безпеки;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складено зведений кошторисний розрахунок вартості будівництва.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Bef>
                <a:spcPts val="500"/>
              </a:spcBef>
              <a:spcAft>
                <a:spcPts val="500"/>
              </a:spcAft>
            </a:pP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виконано відповідно до вимог чинних державних будівельних норм (ДБН), державних стандартів (ДСТУ) та нормативно-правових актів у сфері будівництва і охорони праці. Конструктивна система будинку — цегляна </a:t>
            </a:r>
            <a:r>
              <a:rPr lang="uk-UA" sz="1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безкаркасна</a:t>
            </a:r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поздовжніми несучими стінами. Перекриття — збірні залізобетонні багатопустотні плити товщиною 220 мм. Дах — скатний із металочерепицею по металевих кроквах.</a:t>
            </a:r>
            <a:endParaRPr lang="uk-U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Практична цінність роботи полягає у розробці готових до реалізації технічних рішень, що можуть бути використані при будівництві аналогічних об'єктів у III кліматичному районі України, а також у відпрацюванні навичок комплексного проектування об'єктів цивільного будівництва</a:t>
            </a:r>
            <a:r>
              <a:rPr lang="uk-UA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376824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68"/>
            <a:ext cx="9144000" cy="667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27"/>
            <a:ext cx="9144000" cy="6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5120</TotalTime>
  <Words>740</Words>
  <Application>Microsoft Office PowerPoint</Application>
  <PresentationFormat>Экран (4:3)</PresentationFormat>
  <Paragraphs>47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39</cp:revision>
  <dcterms:created xsi:type="dcterms:W3CDTF">2023-06-09T22:08:13Z</dcterms:created>
  <dcterms:modified xsi:type="dcterms:W3CDTF">2026-06-02T08:51:52Z</dcterms:modified>
</cp:coreProperties>
</file>