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60" r:id="rId2"/>
    <p:sldId id="279" r:id="rId3"/>
    <p:sldId id="270" r:id="rId4"/>
    <p:sldId id="258" r:id="rId5"/>
    <p:sldId id="259" r:id="rId6"/>
    <p:sldId id="261" r:id="rId7"/>
    <p:sldId id="262" r:id="rId8"/>
    <p:sldId id="263" r:id="rId9"/>
    <p:sldId id="264" r:id="rId10"/>
    <p:sldId id="267" r:id="rId11"/>
    <p:sldId id="273" r:id="rId12"/>
    <p:sldId id="274" r:id="rId13"/>
    <p:sldId id="275" r:id="rId14"/>
    <p:sldId id="276" r:id="rId15"/>
    <p:sldId id="277" r:id="rId16"/>
    <p:sldId id="278" r:id="rId17"/>
    <p:sldId id="280" r:id="rId18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7" y="58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BC162D-32D1-4CDD-8F4A-18192AF4CFFE}" type="datetimeFigureOut">
              <a:rPr lang="uk-UA" smtClean="0"/>
              <a:t>02.06.2026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086549-90A8-437B-AEC1-DD235CA1166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5217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675550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349940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427703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158260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781835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620605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371140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26472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775941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593855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26493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10012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00122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033066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93114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96745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3215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02.06.2026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69022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02.06.2026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18826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02.06.2026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72078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02.06.2026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31053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02.06.2026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92537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02.06.2026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45546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02.06.2026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28036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02.06.2026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59972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02.06.2026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88747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02.06.2026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804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02.06.2026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63308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72757-48B1-4470-9C65-20D35EE64000}" type="datetimeFigureOut">
              <a:rPr lang="uk-UA" smtClean="0"/>
              <a:t>02.06.2026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48581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57240" y="259082"/>
            <a:ext cx="71103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uk-UA" sz="1350" b="1" dirty="0">
                <a:latin typeface="Times New Roman" panose="02020603050405020304" pitchFamily="18" charset="0"/>
                <a:cs typeface="Calibri" panose="020F0502020204030204" pitchFamily="34" charset="0"/>
              </a:rPr>
              <a:t>МІНІСТЕРСТВО ОСВІТИ І НАУКИ УКРАЇНИ</a:t>
            </a:r>
            <a:endParaRPr lang="uk-UA" altLang="uk-UA" sz="1350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r>
              <a:rPr lang="ru-RU" altLang="uk-UA" sz="1350" dirty="0">
                <a:latin typeface="Times New Roman" panose="02020603050405020304" pitchFamily="18" charset="0"/>
                <a:cs typeface="Calibri" panose="020F0502020204030204" pitchFamily="34" charset="0"/>
              </a:rPr>
              <a:t>ІВАНО-ФРАНКІВСЬКИЙ НАЦІОНАЛЬНИЙ ТЕХНІЧНИЙ УНІВЕРСИТЕТ НАФТИ І ГАЗУ</a:t>
            </a:r>
            <a:endParaRPr lang="uk-UA" altLang="uk-UA" sz="1350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r>
              <a:rPr lang="ru-RU" altLang="uk-UA" sz="135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Інститут</a:t>
            </a:r>
            <a:r>
              <a:rPr lang="ru-RU" altLang="uk-UA" sz="1350" b="1" dirty="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altLang="uk-UA" sz="135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архітектури</a:t>
            </a:r>
            <a:r>
              <a:rPr lang="ru-RU" altLang="uk-UA" sz="1350" b="1" dirty="0">
                <a:latin typeface="Times New Roman" panose="02020603050405020304" pitchFamily="18" charset="0"/>
                <a:cs typeface="Calibri" panose="020F0502020204030204" pitchFamily="34" charset="0"/>
              </a:rPr>
              <a:t> та </a:t>
            </a:r>
            <a:r>
              <a:rPr lang="ru-RU" altLang="uk-UA" sz="135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будівництва</a:t>
            </a:r>
            <a:r>
              <a:rPr lang="ru-RU" altLang="uk-UA" sz="1350" b="1" dirty="0">
                <a:latin typeface="Times New Roman" panose="02020603050405020304" pitchFamily="18" charset="0"/>
                <a:cs typeface="Calibri" panose="020F0502020204030204" pitchFamily="34" charset="0"/>
              </a:rPr>
              <a:t> «ІФНТУНГ-</a:t>
            </a:r>
            <a:r>
              <a:rPr lang="ru-RU" altLang="uk-UA" sz="135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ДонНАБА</a:t>
            </a:r>
            <a:r>
              <a:rPr lang="ru-RU" altLang="uk-UA" sz="1350" b="1" dirty="0">
                <a:latin typeface="Times New Roman" panose="02020603050405020304" pitchFamily="18" charset="0"/>
                <a:cs typeface="Calibri" panose="020F0502020204030204" pitchFamily="34" charset="0"/>
              </a:rPr>
              <a:t>»</a:t>
            </a:r>
          </a:p>
          <a:p>
            <a:pPr algn="ctr"/>
            <a:r>
              <a:rPr lang="uk-UA" altLang="uk-UA" sz="1350" dirty="0">
                <a:latin typeface="Times New Roman" panose="02020603050405020304" pitchFamily="18" charset="0"/>
                <a:cs typeface="Calibri" panose="020F0502020204030204" pitchFamily="34" charset="0"/>
              </a:rPr>
              <a:t>Кафедра Будівництва</a:t>
            </a:r>
            <a:endParaRPr lang="uk-UA" altLang="uk-UA" sz="1350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5" name="Picture 9" descr="Символи університету | Івано-Франківський національний технічний  університет нафти і газ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296" y="1632686"/>
            <a:ext cx="1193006" cy="1506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11"/>
          <p:cNvSpPr>
            <a:spLocks noChangeArrowheads="1"/>
          </p:cNvSpPr>
          <p:nvPr/>
        </p:nvSpPr>
        <p:spPr bwMode="auto">
          <a:xfrm>
            <a:off x="802971" y="3543716"/>
            <a:ext cx="801886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uk-UA" altLang="uk-UA" sz="2100" b="1" dirty="0">
                <a:latin typeface="Times New Roman" panose="02020603050405020304" pitchFamily="18" charset="0"/>
                <a:cs typeface="Calibri" panose="020F0502020204030204" pitchFamily="34" charset="0"/>
              </a:rPr>
              <a:t>БАКАЛАВРСЬКА РОБОТА</a:t>
            </a:r>
            <a:endParaRPr lang="uk-UA" altLang="uk-UA" sz="2100" dirty="0"/>
          </a:p>
        </p:txBody>
      </p:sp>
      <p:sp>
        <p:nvSpPr>
          <p:cNvPr id="9" name="Прямоугольник 13"/>
          <p:cNvSpPr>
            <a:spLocks noChangeArrowheads="1"/>
          </p:cNvSpPr>
          <p:nvPr/>
        </p:nvSpPr>
        <p:spPr bwMode="auto">
          <a:xfrm>
            <a:off x="1257240" y="4071115"/>
            <a:ext cx="704850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uk-UA" altLang="uk-UA" sz="1500" b="1" dirty="0">
                <a:latin typeface="Times New Roman" panose="02020603050405020304" pitchFamily="18" charset="0"/>
                <a:cs typeface="Calibri" panose="020F0502020204030204" pitchFamily="34" charset="0"/>
              </a:rPr>
              <a:t>на </a:t>
            </a:r>
            <a:r>
              <a:rPr lang="uk-UA" altLang="uk-UA" sz="1500" b="1" dirty="0">
                <a:latin typeface="Times New Roman" panose="02020603050405020304" pitchFamily="18" charset="0"/>
                <a:cs typeface="Calibri" panose="020F0502020204030204" pitchFamily="34" charset="0"/>
              </a:rPr>
              <a:t>тему </a:t>
            </a:r>
            <a:r>
              <a:rPr lang="ru-RU" altLang="uk-UA" sz="15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Будівництво</a:t>
            </a:r>
            <a:r>
              <a:rPr lang="ru-RU" altLang="uk-UA" sz="1500" b="1" dirty="0">
                <a:latin typeface="Times New Roman" panose="02020603050405020304" pitchFamily="18" charset="0"/>
                <a:cs typeface="Calibri" panose="020F0502020204030204" pitchFamily="34" charset="0"/>
              </a:rPr>
              <a:t> 4 </a:t>
            </a:r>
            <a:r>
              <a:rPr lang="ru-RU" altLang="uk-UA" sz="15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поверхового</a:t>
            </a:r>
            <a:r>
              <a:rPr lang="ru-RU" altLang="uk-UA" sz="1500" b="1" dirty="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altLang="uk-UA" sz="15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житлового</a:t>
            </a:r>
            <a:r>
              <a:rPr lang="ru-RU" altLang="uk-UA" sz="1500" b="1" dirty="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altLang="uk-UA" sz="15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будинку</a:t>
            </a:r>
            <a:r>
              <a:rPr lang="ru-RU" altLang="uk-UA" sz="1500" b="1" dirty="0">
                <a:latin typeface="Times New Roman" panose="02020603050405020304" pitchFamily="18" charset="0"/>
                <a:cs typeface="Calibri" panose="020F0502020204030204" pitchFamily="34" charset="0"/>
              </a:rPr>
              <a:t> в м. Галич</a:t>
            </a:r>
            <a:endParaRPr lang="ru-RU" altLang="en-US" sz="1500" b="1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15"/>
          <p:cNvSpPr>
            <a:spLocks noChangeArrowheads="1"/>
          </p:cNvSpPr>
          <p:nvPr/>
        </p:nvSpPr>
        <p:spPr bwMode="auto">
          <a:xfrm>
            <a:off x="4879183" y="4780438"/>
            <a:ext cx="4410614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uk-UA" altLang="uk-UA" sz="1350" dirty="0">
                <a:latin typeface="Times New Roman" panose="02020603050405020304" pitchFamily="18" charset="0"/>
                <a:cs typeface="Calibri" panose="020F0502020204030204" pitchFamily="34" charset="0"/>
              </a:rPr>
              <a:t>Виконав </a:t>
            </a:r>
            <a:r>
              <a:rPr lang="uk-UA" altLang="uk-UA" sz="1350" dirty="0">
                <a:latin typeface="Times New Roman" panose="02020603050405020304" pitchFamily="18" charset="0"/>
                <a:cs typeface="Calibri" panose="020F0502020204030204" pitchFamily="34" charset="0"/>
              </a:rPr>
              <a:t>студент </a:t>
            </a:r>
            <a:r>
              <a:rPr lang="uk-UA" altLang="uk-UA" sz="1350" dirty="0" err="1">
                <a:latin typeface="Times New Roman" panose="02020603050405020304" pitchFamily="18" charset="0"/>
                <a:cs typeface="Calibri" panose="020F0502020204030204" pitchFamily="34" charset="0"/>
              </a:rPr>
              <a:t>Дулик</a:t>
            </a:r>
            <a:r>
              <a:rPr lang="uk-UA" altLang="uk-UA" sz="1350" dirty="0">
                <a:latin typeface="Times New Roman" panose="02020603050405020304" pitchFamily="18" charset="0"/>
                <a:cs typeface="Calibri" panose="020F0502020204030204" pitchFamily="34" charset="0"/>
              </a:rPr>
              <a:t> Ігор Олегович </a:t>
            </a:r>
          </a:p>
          <a:p>
            <a:r>
              <a:rPr lang="uk-UA" altLang="uk-UA" sz="1350" dirty="0">
                <a:latin typeface="Times New Roman" panose="02020603050405020304" pitchFamily="18" charset="0"/>
                <a:cs typeface="Calibri" panose="020F0502020204030204" pitchFamily="34" charset="0"/>
              </a:rPr>
              <a:t>Керівники: </a:t>
            </a:r>
            <a:r>
              <a:rPr lang="uk-UA" altLang="uk-UA" sz="1350" dirty="0" err="1">
                <a:latin typeface="Times New Roman" panose="02020603050405020304" pitchFamily="18" charset="0"/>
                <a:cs typeface="Calibri" panose="020F0502020204030204" pitchFamily="34" charset="0"/>
              </a:rPr>
              <a:t>к.т.н</a:t>
            </a:r>
            <a:r>
              <a:rPr lang="uk-UA" altLang="uk-UA" sz="1350" dirty="0">
                <a:latin typeface="Times New Roman" panose="02020603050405020304" pitchFamily="18" charset="0"/>
                <a:cs typeface="Calibri" panose="020F0502020204030204" pitchFamily="34" charset="0"/>
              </a:rPr>
              <a:t>., доц.  Фафлей Олег Ярославович</a:t>
            </a:r>
            <a:endParaRPr lang="uk-UA" altLang="uk-UA" sz="1350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1" name="Прямоугольник 17"/>
          <p:cNvSpPr>
            <a:spLocks noChangeArrowheads="1"/>
          </p:cNvSpPr>
          <p:nvPr/>
        </p:nvSpPr>
        <p:spPr bwMode="auto">
          <a:xfrm>
            <a:off x="3760280" y="6420021"/>
            <a:ext cx="2042419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uk-UA" altLang="uk-UA" sz="1350" dirty="0">
                <a:latin typeface="Times New Roman" panose="02020603050405020304" pitchFamily="18" charset="0"/>
                <a:cs typeface="Calibri" panose="020F0502020204030204" pitchFamily="34" charset="0"/>
              </a:rPr>
              <a:t>Івано-Франківськ  – </a:t>
            </a:r>
            <a:r>
              <a:rPr lang="uk-UA" altLang="uk-UA" sz="1350" dirty="0">
                <a:latin typeface="Times New Roman" panose="02020603050405020304" pitchFamily="18" charset="0"/>
                <a:cs typeface="Calibri" panose="020F0502020204030204" pitchFamily="34" charset="0"/>
              </a:rPr>
              <a:t>2026</a:t>
            </a:r>
            <a:endParaRPr lang="uk-UA" altLang="uk-UA" sz="135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3659" y="1523715"/>
            <a:ext cx="1714739" cy="175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93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127"/>
            <a:ext cx="9144000" cy="650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766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127"/>
            <a:ext cx="9144000" cy="650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0336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3889"/>
            <a:ext cx="9144000" cy="5870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2545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127"/>
            <a:ext cx="9144000" cy="650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9573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127"/>
            <a:ext cx="9144000" cy="650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8331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127"/>
            <a:ext cx="9144000" cy="650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7352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9204"/>
            <a:ext cx="9144000" cy="6439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3586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506350"/>
            <a:ext cx="9144000" cy="5905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uk-UA" sz="1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результатами виконання дипломного проекту «Будівництво чотириповерхового житлового будинку в м. Галич» зроблено такі висновки:</a:t>
            </a:r>
            <a:endParaRPr lang="uk-UA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uk-UA" sz="1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Розроблено архітектурно-будівельний розділ проекту, в якому визначено </a:t>
            </a:r>
            <a:r>
              <a:rPr lang="uk-UA" sz="1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об'ємно</a:t>
            </a:r>
            <a:r>
              <a:rPr lang="uk-UA" sz="1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-планувальні та конструктивні рішення будівлі. Будинок запроектовано за </a:t>
            </a:r>
            <a:r>
              <a:rPr lang="uk-UA" sz="1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безкаркасною</a:t>
            </a:r>
            <a:r>
              <a:rPr lang="uk-UA" sz="1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схемою з несучими цегляними стінами, стрічковими монолітними залізобетонними фундаментами глибиною закладання 2,5 м та збірними залізобетонними багатопустотними перекриттями товщиною 220 мм. Зовнішні стіни утеплено плитами пінополістиролу товщиною 100 мм відповідно до нормативних вимог теплозахисту для III кліматичного району.</a:t>
            </a:r>
            <a:endParaRPr lang="uk-UA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uk-UA" sz="1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Виконано розрахунково-конструктивну частину проекту. Розраховано багатопустотну залізобетонну плиту покриття шириною 1,2 м та стрічковий фундамент будівлі. Отримані результати підтверджують достатню несучу здатність конструктивних елементів за встановлених розрахункових навантажень.</a:t>
            </a:r>
            <a:endParaRPr lang="uk-UA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uk-UA" sz="1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Розроблено технологічну карту монтажу збірних залізобетонних плит перекриття. Визначено склад механізованої ланки (5 монтажників), обрано монтажний кран КБ-401Б та автомобільний кран КС-4575 для подачі плит. Встановлено послідовність монтажних операцій, вимоги до якості та техніки безпеки.</a:t>
            </a:r>
            <a:endParaRPr lang="uk-UA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uk-UA" sz="1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Розроблено проект організації будівництва. Встановлено оптимальну послідовність і методи виконання будівельно-монтажних робіт, визначено потребу в матеріально-технічних ресурсах та обґрунтовано нормативні строки будівництва відповідно до ДСТУ Б А.3.1-22:2013.</a:t>
            </a:r>
            <a:endParaRPr lang="uk-UA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uk-UA" sz="1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Опрацьовано питання охорони праці та цивільного захисту. Розглянуто вимоги щодо організації системи страхування від нещасних випадків на виробництві, класифікацію видів робіт за рівнем професійного ризику, а також засоби індивідуального та колективного захисту органів слуху. Встановлено, що об'єкт не належить до категорії об'єктів підвищеної небезпеки техногенного характеру.</a:t>
            </a:r>
            <a:endParaRPr lang="uk-UA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uk-UA" sz="1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Складено зведений кошторисний розрахунок вартості будівництва відповідно до ДСТУ Б Д.1.1-1:2013. Загальна кошторисна вартість об'єкта становить 73 388,58 тис. грн. (з ПДВ), у тому числі: будівельні роботи — 56 555,78 тис. грн.; інші витрати — 4 601,37 тис. грн.; ПДВ — 12 231,43 тис. грн. Нормативна трудомісткість будівництва — 78 125 люд.-год.</a:t>
            </a:r>
            <a:endParaRPr lang="uk-UA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uk-UA" sz="1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Проект виконано з дотриманням вимог чинних державних будівельних норм і стандартів України. Прийняті конструктивні рішення забезпечують II ступінь вогнестійкості, II ступінь довговічності та II клас відповідальності будівлі.</a:t>
            </a:r>
            <a:endParaRPr lang="uk-UA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uk-UA" sz="1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Виконаний дипломний проект підтверджує можливість реалізації будівництва чотириповерхового житлового будинку в м. Галич з технічними та економічними показниками, що відповідають сучасним нормативним вимогам.</a:t>
            </a:r>
            <a:endParaRPr lang="uk-UA" sz="1100" dirty="0"/>
          </a:p>
        </p:txBody>
      </p:sp>
    </p:spTree>
    <p:extLst>
      <p:ext uri="{BB962C8B-B14F-4D97-AF65-F5344CB8AC3E}">
        <p14:creationId xmlns:p14="http://schemas.microsoft.com/office/powerpoint/2010/main" val="3052323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4222" y="217721"/>
            <a:ext cx="9059778" cy="66402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Bef>
                <a:spcPts val="500"/>
              </a:spcBef>
              <a:spcAft>
                <a:spcPts val="500"/>
              </a:spcAft>
            </a:pPr>
            <a:r>
              <a:rPr lang="uk-UA" sz="1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Будівництво житлових будинків є одним із пріоритетних напрямів розвитку будівельної галузі України. Забезпечення населення сучасним, комфортним та енергоефективним житлом становить важливе соціально-економічне завдання, особливо в умовах активного відновлення інфраструктури та зростання попиту на якісне будівництво в регіонах країни.</a:t>
            </a:r>
            <a:endParaRPr lang="uk-UA" sz="1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spcBef>
                <a:spcPts val="500"/>
              </a:spcBef>
              <a:spcAft>
                <a:spcPts val="500"/>
              </a:spcAft>
            </a:pPr>
            <a:r>
              <a:rPr lang="uk-UA" sz="13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Актуальність роботи обумовлена </a:t>
            </a:r>
            <a:r>
              <a:rPr lang="uk-UA" sz="1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необхідністю вирішення комплексних архітектурно-будівельних, конструктивних, технологічних та </a:t>
            </a:r>
            <a:r>
              <a:rPr lang="uk-UA" sz="13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організаційно-економічних </a:t>
            </a:r>
            <a:r>
              <a:rPr lang="uk-UA" sz="1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 при проектуванні і будівництві багатоквартирного житлового будинку в місті Галич Івано-Франківської області. Об'єкт проектування розташований у кліматичному районі III В, що висуває певні вимоги до теплозахисту огороджувальних конструкцій, вибору будівельних матеріалів та організації виробничих процесів.</a:t>
            </a:r>
            <a:endParaRPr lang="uk-UA" sz="1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spcBef>
                <a:spcPts val="500"/>
              </a:spcBef>
              <a:spcAft>
                <a:spcPts val="500"/>
              </a:spcAft>
            </a:pPr>
            <a:r>
              <a:rPr lang="uk-UA" sz="1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Метою </a:t>
            </a:r>
            <a:r>
              <a:rPr lang="uk-UA" sz="13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роботи </a:t>
            </a:r>
            <a:r>
              <a:rPr lang="uk-UA" sz="1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є розробка повного комплекту проектної документації для будівництва чотириповерхового житлового будинку — від архітектурно-планувальних рішень і конструктивних розрахунків до технологічних карт, кошторисної документації та заходів з охорони праці.</a:t>
            </a:r>
            <a:endParaRPr lang="uk-UA" sz="1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spcBef>
                <a:spcPts val="500"/>
              </a:spcBef>
              <a:spcAft>
                <a:spcPts val="500"/>
              </a:spcAft>
            </a:pPr>
            <a:r>
              <a:rPr lang="uk-UA" sz="1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досягнення поставленої мети вирішено такі завдання:</a:t>
            </a:r>
            <a:endParaRPr lang="uk-UA" sz="1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spcBef>
                <a:spcPts val="500"/>
              </a:spcBef>
              <a:spcAft>
                <a:spcPts val="500"/>
              </a:spcAft>
            </a:pPr>
            <a:r>
              <a:rPr lang="uk-UA" sz="1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розроблено архітектурно-будівельні рішення, включаючи генеральний план, </a:t>
            </a:r>
            <a:r>
              <a:rPr lang="uk-UA" sz="13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об'ємно</a:t>
            </a:r>
            <a:r>
              <a:rPr lang="uk-UA" sz="1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-планувальні та конструктивні рішення будівлі;</a:t>
            </a:r>
            <a:endParaRPr lang="uk-UA" sz="1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spcBef>
                <a:spcPts val="500"/>
              </a:spcBef>
              <a:spcAft>
                <a:spcPts val="500"/>
              </a:spcAft>
            </a:pPr>
            <a:r>
              <a:rPr lang="uk-UA" sz="1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виконано розрахунково-конструктивну частину: розраховано багатопустотну плиту покриття та стрічковий фундамент;</a:t>
            </a:r>
            <a:endParaRPr lang="uk-UA" sz="1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spcBef>
                <a:spcPts val="500"/>
              </a:spcBef>
              <a:spcAft>
                <a:spcPts val="500"/>
              </a:spcAft>
            </a:pPr>
            <a:r>
              <a:rPr lang="uk-UA" sz="1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розроблено технологічну карту на монтаж збірних залізобетонних плит перекриття;</a:t>
            </a:r>
            <a:endParaRPr lang="uk-UA" sz="1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spcBef>
                <a:spcPts val="500"/>
              </a:spcBef>
              <a:spcAft>
                <a:spcPts val="500"/>
              </a:spcAft>
            </a:pPr>
            <a:r>
              <a:rPr lang="uk-UA" sz="1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розроблено проект організації будівництва з визначенням послідовності виконання робіт та потреби у ресурсах;</a:t>
            </a:r>
            <a:endParaRPr lang="uk-UA" sz="1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spcBef>
                <a:spcPts val="500"/>
              </a:spcBef>
              <a:spcAft>
                <a:spcPts val="500"/>
              </a:spcAft>
            </a:pPr>
            <a:r>
              <a:rPr lang="uk-UA" sz="1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опрацьовано питання охорони праці, цивільного захисту та промислової безпеки;</a:t>
            </a:r>
            <a:endParaRPr lang="uk-UA" sz="1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spcBef>
                <a:spcPts val="500"/>
              </a:spcBef>
              <a:spcAft>
                <a:spcPts val="500"/>
              </a:spcAft>
            </a:pPr>
            <a:r>
              <a:rPr lang="uk-UA" sz="1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складено зведений кошторисний розрахунок вартості будівництва.</a:t>
            </a:r>
            <a:endParaRPr lang="uk-UA" sz="1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spcBef>
                <a:spcPts val="500"/>
              </a:spcBef>
              <a:spcAft>
                <a:spcPts val="500"/>
              </a:spcAft>
            </a:pPr>
            <a:r>
              <a:rPr lang="uk-UA" sz="1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 виконано відповідно до вимог чинних державних будівельних норм (ДБН), державних стандартів (ДСТУ) та нормативно-правових актів у сфері будівництва і охорони праці. Конструктивна система будинку — цегляна </a:t>
            </a:r>
            <a:r>
              <a:rPr lang="uk-UA" sz="13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безкаркасна</a:t>
            </a:r>
            <a:r>
              <a:rPr lang="uk-UA" sz="1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поздовжніми несучими стінами. Перекриття — збірні залізобетонні багатопустотні плити товщиною 220 мм. Дах — скатний із металочерепицею по металевих кроквах.</a:t>
            </a:r>
            <a:endParaRPr lang="uk-UA" sz="1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uk-UA" sz="13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Практична цінність роботи полягає у розробці готових до реалізації технічних рішень, що можуть бути використані при будівництві аналогічних об'єктів у III кліматичному районі України, а також у відпрацюванні навичок комплексного проектування об'єктів цивільного будівництва</a:t>
            </a:r>
            <a:r>
              <a:rPr lang="uk-UA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1200" dirty="0"/>
          </a:p>
        </p:txBody>
      </p:sp>
    </p:spTree>
    <p:extLst>
      <p:ext uri="{BB962C8B-B14F-4D97-AF65-F5344CB8AC3E}">
        <p14:creationId xmlns:p14="http://schemas.microsoft.com/office/powerpoint/2010/main" val="3768242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127"/>
            <a:ext cx="9144000" cy="650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238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127"/>
            <a:ext cx="9144000" cy="650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609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127"/>
            <a:ext cx="9144000" cy="650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383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127"/>
            <a:ext cx="9144000" cy="650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652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127"/>
            <a:ext cx="9144000" cy="650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701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868"/>
            <a:ext cx="9144000" cy="667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3796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127"/>
            <a:ext cx="9144000" cy="650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4488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5120</TotalTime>
  <Words>740</Words>
  <Application>Microsoft Office PowerPoint</Application>
  <PresentationFormat>Экран (4:3)</PresentationFormat>
  <Paragraphs>47</Paragraphs>
  <Slides>17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39</cp:revision>
  <dcterms:created xsi:type="dcterms:W3CDTF">2023-06-09T22:08:13Z</dcterms:created>
  <dcterms:modified xsi:type="dcterms:W3CDTF">2026-06-02T08:51:52Z</dcterms:modified>
</cp:coreProperties>
</file>