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CB94A-DB6F-0687-5D0B-E62877709C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9747B70-BCD3-82DC-C314-E21B49D93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4A6840F-BC54-7C6D-E9E9-D8A2DBB6D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608D6-6128-48FB-9148-C90E8A949238}" type="datetimeFigureOut">
              <a:rPr lang="uk-UA" smtClean="0"/>
              <a:t>25.05.2026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B686C03-72ED-7CC2-FFDA-622DB57AE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00A11E-BC80-DF69-1567-12BA61DA7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8718-34E3-46C5-A2DA-7E1AB76C82E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2610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273378-5476-5C87-5827-F1863B1F5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098BB4E-E545-25E9-6CC4-3B41DC699B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00744CF-CBFB-61C1-2ED5-2C707E442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608D6-6128-48FB-9148-C90E8A949238}" type="datetimeFigureOut">
              <a:rPr lang="uk-UA" smtClean="0"/>
              <a:t>25.05.2026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3955BBB-31B6-0163-31CB-CDA491726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29F4CED-7405-FED4-1702-68EFF3AD6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8718-34E3-46C5-A2DA-7E1AB76C82E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4967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BA553CEE-4B95-B458-8A14-A67F5D3034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02779FD-A19F-2EFE-BFD8-5223AAB331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15B10E6-0530-2F53-6A33-1116113C8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608D6-6128-48FB-9148-C90E8A949238}" type="datetimeFigureOut">
              <a:rPr lang="uk-UA" smtClean="0"/>
              <a:t>25.05.2026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10C2CC0-6C0F-90A6-3953-2363DDFE5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43B65AC-712F-71C4-508D-5BAE2C493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8718-34E3-46C5-A2DA-7E1AB76C82E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558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4732A-78A7-5C84-A41E-3B8EE6007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09ED8D4-EDDE-9C79-984A-EFA1C0455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6D49650-3F2D-6B88-96C7-2FA9CBC8F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608D6-6128-48FB-9148-C90E8A949238}" type="datetimeFigureOut">
              <a:rPr lang="uk-UA" smtClean="0"/>
              <a:t>25.05.2026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66EF95C-D094-857E-D087-9192778FD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204BBC8-2619-3A80-193B-522742FCB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8718-34E3-46C5-A2DA-7E1AB76C82E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641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5400D-32D1-A277-9032-F3C897A86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0FEAA84-6F00-36A5-6260-870983F2B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89FB89F-72C9-D5E0-932C-E1AE1BA36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608D6-6128-48FB-9148-C90E8A949238}" type="datetimeFigureOut">
              <a:rPr lang="uk-UA" smtClean="0"/>
              <a:t>25.05.2026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E684581-8DD7-074D-34BC-288CFADB5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510C56E-9274-92F2-B3E5-E216A36C4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8718-34E3-46C5-A2DA-7E1AB76C82E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9587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C8FC4-E1AC-97B4-D0D5-9C3C2BEF7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D5B050E-F43E-B4B2-CF6A-77B6E36A29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AE41AC8-6E5B-D9B4-0938-B2525E262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A215448-5FD6-977F-AEE5-C0CEC26D9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608D6-6128-48FB-9148-C90E8A949238}" type="datetimeFigureOut">
              <a:rPr lang="uk-UA" smtClean="0"/>
              <a:t>25.05.2026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01DBD1A-BF34-CB9E-DFFB-105963434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3B49B614-5FAD-F821-2546-5523EFE8E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8718-34E3-46C5-A2DA-7E1AB76C82E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2266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186024-F6C3-F0EB-EEA1-F10E552CC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563D13F-ACC1-1145-5218-A09F7E27B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51A4B5C-F312-4C05-95CD-E72A3FC9C2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D590F286-3863-2A11-CF65-1895602072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B515065E-CF4C-A96B-E828-020D38922E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24DFDA46-05B9-5AF7-A89F-D9C73F097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608D6-6128-48FB-9148-C90E8A949238}" type="datetimeFigureOut">
              <a:rPr lang="uk-UA" smtClean="0"/>
              <a:t>25.05.2026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E9294F7C-C5B6-FA1E-AF81-5EE6B309B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DDA8ECC0-5EC7-BA62-6C04-0F3B5E80E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8718-34E3-46C5-A2DA-7E1AB76C82E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1829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53071A-14EE-8B84-96EA-90959FC5F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8D3B755A-0555-F369-DB15-2D225EEA7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608D6-6128-48FB-9148-C90E8A949238}" type="datetimeFigureOut">
              <a:rPr lang="uk-UA" smtClean="0"/>
              <a:t>25.05.2026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5988F2AE-9822-325F-3C80-5C7EBEB17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D3DD904-DE7F-B7FC-02F6-019B111CC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8718-34E3-46C5-A2DA-7E1AB76C82E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1795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51EAD218-2177-9018-86B3-35578190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608D6-6128-48FB-9148-C90E8A949238}" type="datetimeFigureOut">
              <a:rPr lang="uk-UA" smtClean="0"/>
              <a:t>25.05.2026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3B1EE554-9E69-6CC7-863C-97E9FB8FD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2C248A0D-16FD-61A7-789C-9F248AEC1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8718-34E3-46C5-A2DA-7E1AB76C82E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2532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75A314-7BB6-D4AF-0379-AE9A48577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FD6D53E-F831-275B-FEFE-88BED13E7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7A5A67C-F95C-BEFC-776A-5A3F03A7A3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7E3D2BE-0263-7B8D-86FB-29D7A41F9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608D6-6128-48FB-9148-C90E8A949238}" type="datetimeFigureOut">
              <a:rPr lang="uk-UA" smtClean="0"/>
              <a:t>25.05.2026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E6ABAED-269A-796F-D8A8-1B52F0748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32EAED8-B893-7995-D4B4-8B742748E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8718-34E3-46C5-A2DA-7E1AB76C82E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5563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BD869C-C6B5-858E-7003-3E7332690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D6299CB-EA3A-8DBB-BC5F-BE4298C059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14A0FED4-A90F-557D-3ABE-1E45D3A73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71A2821-04CD-F5F9-428F-29159F6E9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608D6-6128-48FB-9148-C90E8A949238}" type="datetimeFigureOut">
              <a:rPr lang="uk-UA" smtClean="0"/>
              <a:t>25.05.2026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4BEAB43-DE42-D415-E65D-DFAB2F250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A103BFF-754E-C234-91F4-129066EE7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08718-34E3-46C5-A2DA-7E1AB76C82E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70982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EE4ADB19-71A4-EC03-1331-DE290A07A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35EE4D6-AAAC-E550-DEDB-C1D6C4EE85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070555B-8068-8589-1C69-07A47013BB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9608D6-6128-48FB-9148-C90E8A949238}" type="datetimeFigureOut">
              <a:rPr lang="uk-UA" smtClean="0"/>
              <a:t>25.05.2026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E2640C1-4010-7E18-054B-EB8F8108CC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F6945C3-0D63-981E-4193-73B0476DE2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508718-34E3-46C5-A2DA-7E1AB76C82E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745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D1980C-6FAB-0BA9-5BF2-7AE0ED21A1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1436" y="1193800"/>
            <a:ext cx="6946963" cy="1026219"/>
          </a:xfrm>
        </p:spPr>
        <p:txBody>
          <a:bodyPr>
            <a:noAutofit/>
          </a:bodyPr>
          <a:lstStyle/>
          <a:p>
            <a:pPr algn="l"/>
            <a:r>
              <a:rPr lang="uk-UA" sz="4400" dirty="0"/>
              <a:t>Бакалаврська (кваліфікаційна) робота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4824C7D-07D6-62E4-5A44-7869A64383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436" y="2446867"/>
            <a:ext cx="5765799" cy="1714342"/>
          </a:xfrm>
        </p:spPr>
        <p:txBody>
          <a:bodyPr>
            <a:normAutofit/>
          </a:bodyPr>
          <a:lstStyle/>
          <a:p>
            <a:r>
              <a:rPr lang="uk-UA" dirty="0"/>
              <a:t>"Проєктування будівлі ресторану з міні-маркетом придорожнього типу в </a:t>
            </a:r>
            <a:br>
              <a:rPr lang="ru-RU" dirty="0"/>
            </a:br>
            <a:r>
              <a:rPr lang="uk-UA" dirty="0"/>
              <a:t>с. Березівка Івано-Франківської області"</a:t>
            </a:r>
          </a:p>
          <a:p>
            <a:r>
              <a:rPr lang="uk-UA" dirty="0"/>
              <a:t> </a:t>
            </a:r>
          </a:p>
        </p:txBody>
      </p:sp>
      <p:pic>
        <p:nvPicPr>
          <p:cNvPr id="6" name="Picture 4" descr="Івано-Франківський національний технічний університет нафти і газу |  Ivano-Frankivsk">
            <a:extLst>
              <a:ext uri="{FF2B5EF4-FFF2-40B4-BE49-F238E27FC236}">
                <a16:creationId xmlns:a16="http://schemas.microsoft.com/office/drawing/2014/main" id="{D6C62171-6C6B-AF22-F224-9B4C7C0B3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271" y="213298"/>
            <a:ext cx="2794127" cy="279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3C7FFE-DD91-C343-D02E-5A0B80385094}"/>
              </a:ext>
            </a:extLst>
          </p:cNvPr>
          <p:cNvSpPr txBox="1"/>
          <p:nvPr/>
        </p:nvSpPr>
        <p:spPr>
          <a:xfrm>
            <a:off x="8136338" y="3197284"/>
            <a:ext cx="387217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Івано-Франківський національний технічний університет нафти і газу</a:t>
            </a:r>
          </a:p>
          <a:p>
            <a:r>
              <a:rPr lang="uk-UA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 архітектури, будівництва та енергетики</a:t>
            </a:r>
          </a:p>
          <a:p>
            <a:r>
              <a:rPr lang="uk-UA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будівництва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F13D5E-F355-8B21-3C88-9C7F7B2F946F}"/>
              </a:ext>
            </a:extLst>
          </p:cNvPr>
          <p:cNvSpPr txBox="1"/>
          <p:nvPr/>
        </p:nvSpPr>
        <p:spPr>
          <a:xfrm>
            <a:off x="322515" y="4582279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ст. гр. Б-22-1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Олексюк Максим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Володимирович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доцент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Величкович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Андрій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Семенович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0B7368-8218-D6C8-815F-436B5B6D5808}"/>
              </a:ext>
            </a:extLst>
          </p:cNvPr>
          <p:cNvSpPr txBox="1"/>
          <p:nvPr/>
        </p:nvSpPr>
        <p:spPr>
          <a:xfrm>
            <a:off x="3213100" y="5998371"/>
            <a:ext cx="57657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</a:rPr>
              <a:t>Івано-Франківськ</a:t>
            </a:r>
          </a:p>
          <a:p>
            <a:pPr algn="ctr"/>
            <a:r>
              <a:rPr lang="uk-UA" sz="1800" dirty="0">
                <a:latin typeface="Times New Roman" panose="02020603050405020304" pitchFamily="18" charset="0"/>
                <a:ea typeface="Lato" panose="020F0502020204030203" pitchFamily="34" charset="0"/>
                <a:cs typeface="Times New Roman" panose="02020603050405020304" pitchFamily="18" charset="0"/>
              </a:rPr>
              <a:t>2026</a:t>
            </a:r>
            <a:endParaRPr lang="x-none" sz="1800" dirty="0">
              <a:latin typeface="Times New Roman" panose="02020603050405020304" pitchFamily="18" charset="0"/>
              <a:ea typeface="Lato" panose="020F05020202040302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1955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A0B50A-9660-A613-903C-C20456BD1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2240"/>
            <a:ext cx="6436360" cy="766128"/>
          </a:xfrm>
        </p:spPr>
        <p:txBody>
          <a:bodyPr>
            <a:normAutofit fontScale="90000"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Технологічна карта виконання робіт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8674AAB-C3EB-4C3E-0C1D-F3841F85C3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6360" y="142240"/>
            <a:ext cx="5212080" cy="430162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B92521-77BC-F1A5-65CE-85053509C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420" y="4443862"/>
            <a:ext cx="3271880" cy="22019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5DF51D-B836-5511-82FE-1EA9EA471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1040" y="4443862"/>
            <a:ext cx="3271880" cy="218080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E9FD45-449F-0A55-E946-8B476ED83B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" y="4029578"/>
            <a:ext cx="4076171" cy="244818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939ECC3-7FE7-D7CD-446E-32C05BF9AC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10" y="1143990"/>
            <a:ext cx="5549550" cy="258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709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AC7D9E32-B59D-745A-25F8-6C731EEA3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9465" y="1820334"/>
            <a:ext cx="4631267" cy="869422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</a:t>
            </a:r>
          </a:p>
        </p:txBody>
      </p:sp>
    </p:spTree>
    <p:extLst>
      <p:ext uri="{BB962C8B-B14F-4D97-AF65-F5344CB8AC3E}">
        <p14:creationId xmlns:p14="http://schemas.microsoft.com/office/powerpoint/2010/main" val="2803825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9B2070-3C0E-2544-EF72-2F045FF40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18" y="1668978"/>
            <a:ext cx="2880828" cy="166599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Генпалан</a:t>
            </a:r>
            <a:r>
              <a:rPr lang="en-US" sz="4000" kern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</a:t>
            </a:r>
            <a:endParaRPr lang="en-US" sz="4000" kern="1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6BC5A1F6-4294-A449-5F7E-BA095688DB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4" y="527253"/>
            <a:ext cx="7914487" cy="49069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90B74E-0216-766D-A79C-371C6B209BF4}"/>
              </a:ext>
            </a:extLst>
          </p:cNvPr>
          <p:cNvSpPr txBox="1"/>
          <p:nvPr/>
        </p:nvSpPr>
        <p:spPr>
          <a:xfrm>
            <a:off x="6987704" y="109380"/>
            <a:ext cx="1779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Генплан М1:500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46943D5-5655-79C2-1AE2-A7F806D03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614" y="5526609"/>
            <a:ext cx="4181134" cy="119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157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111B97A-2FB0-4625-8C2E-CDCB1AF68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83D307E-DF68-43F8-97CE-0AAE950A7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71255" y="-1"/>
            <a:ext cx="7649490" cy="5728133"/>
            <a:chOff x="329184" y="1"/>
            <a:chExt cx="524256" cy="5728133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546E3D2-37BF-4528-9851-2B2F62823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28134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52A0C69-DC4E-4FC0-843C-BAA27B3A5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8ED94938-268E-4C0A-A08A-B3980C78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318045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88D61A-4AED-F583-0305-B0EDCD65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512" y="4332302"/>
            <a:ext cx="7291288" cy="87392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Фасади</a:t>
            </a:r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5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осях</a:t>
            </a:r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1-6,А-Ж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259D5A3-9B05-F734-F68B-49B6C550FF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360" y="839872"/>
            <a:ext cx="3292790" cy="273301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DF3E650-C51A-00CE-594D-BAC694303D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272" y="3456166"/>
            <a:ext cx="2659247" cy="169473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A6B5E5-07AC-8F67-B785-15F28CAF1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517" y="787144"/>
            <a:ext cx="4893918" cy="283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466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55CA618-78A6-47F6-B865-E9315164F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3D307E-DF68-43F8-97CE-0AAE950A7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71255" y="-1"/>
            <a:ext cx="7649490" cy="5728133"/>
            <a:chOff x="329184" y="1"/>
            <a:chExt cx="524256" cy="5728133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546E3D2-37BF-4528-9851-2B2F62823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28134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52A0C69-DC4E-4FC0-843C-BAA27B3A5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8ED94938-268E-4C0A-A08A-B3980C78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318045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2C9A15-F562-576C-05CA-5F570E406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232" y="4040349"/>
            <a:ext cx="6488648" cy="83060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Фасади</a:t>
            </a:r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5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осях</a:t>
            </a:r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6-1,Ж-А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EC253A-761F-8A18-7FFC-6588B1459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36" y="491767"/>
            <a:ext cx="4745903" cy="277635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82C0A3-495F-CB76-8C31-2A932C6626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546" y="623846"/>
            <a:ext cx="2805595" cy="26442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3EAE862-13F4-7F3D-B12D-8430E41D0E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288" y="3250625"/>
            <a:ext cx="2281494" cy="152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813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24F57C-41DF-B35B-E413-2C583686F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Фундамент.Монолітна</a:t>
            </a: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подушка</a:t>
            </a:r>
            <a:endParaRPr lang="en-US" sz="4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EB0AFD-3603-4447-5669-1982E9E22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180" y="2006603"/>
            <a:ext cx="6436892" cy="38621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7C5039-AAA7-F3DD-0CA2-D9FA5996B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1252" y="2152658"/>
            <a:ext cx="3891034" cy="35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78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D823E-A40D-143D-D11D-635A31654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353160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Фундамент.Армапояс</a:t>
            </a:r>
            <a:endParaRPr lang="en-US" sz="4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8319ECE-6C77-95D8-EE4B-198566109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68" y="2305768"/>
            <a:ext cx="6020332" cy="38229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6431FC5-F41A-ABDB-A053-E1DA20C964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6939" y="2403407"/>
            <a:ext cx="3551194" cy="345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98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9CB95732-565A-4D2C-A3AB-CC460C0D3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19B653C-798C-4333-8452-3DF3AE3C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FE50278-E2EC-42B2-A1F1-921DD3990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305994" y="-5310547"/>
            <a:ext cx="1580014" cy="12192002"/>
          </a:xfrm>
          <a:prstGeom prst="rect">
            <a:avLst/>
          </a:prstGeom>
          <a:gradFill>
            <a:gsLst>
              <a:gs pos="19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236153F-0DB4-40DD-87C6-B40C1B7E2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0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72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BE4243-8D1C-84AF-151F-3720969E1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5" y="288404"/>
            <a:ext cx="7170656" cy="977442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Фундамент.Розкладка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блоків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3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рядах</a:t>
            </a:r>
            <a:endParaRPr lang="en-US" sz="34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989BF8-61F4-745A-8021-BCF2E57A6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786" y="4930236"/>
            <a:ext cx="2678585" cy="191518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CB95C8-EF56-99C3-3EE0-FDEEFC6B8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163" y="1151452"/>
            <a:ext cx="5732004" cy="37974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283F0F-81AE-D33A-A348-4FD3C280AD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167" y="1151452"/>
            <a:ext cx="6057952" cy="381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88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0155189-D96C-4527-B0EC-654B946BE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A98EA6-60F7-B33D-9EC1-B3A4C3BB6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821" y="426720"/>
            <a:ext cx="6706299" cy="86956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en-US" sz="5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поверху</a:t>
            </a:r>
            <a:endParaRPr lang="en-US" sz="5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28A5B7-3781-D023-111B-6DF6EAED4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2182" y="426720"/>
            <a:ext cx="3648138" cy="369431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224C7B-40EE-7DEF-ACAE-D00E52A8B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51" y="1723006"/>
            <a:ext cx="6498369" cy="445138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C30009-9AC4-DFFD-74E1-8287EE4B15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9872" y="4547757"/>
            <a:ext cx="4419266" cy="166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077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377094-9A62-EA02-663B-591A515DA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77" y="74388"/>
            <a:ext cx="4962903" cy="936443"/>
          </a:xfrm>
        </p:spPr>
        <p:txBody>
          <a:bodyPr>
            <a:normAutofit fontScale="90000"/>
          </a:bodyPr>
          <a:lstStyle/>
          <a:p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другого </a:t>
            </a:r>
            <a:r>
              <a:rPr lang="uk-UA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повкрху</a:t>
            </a:r>
            <a:endParaRPr lang="uk-UA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0CD5D9-AE38-B9C1-E788-A10110A32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02" y="789251"/>
            <a:ext cx="6052410" cy="43246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7AEFB3-5917-66B9-D92D-E83119F60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888" y="956227"/>
            <a:ext cx="3347519" cy="186835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AA8CB1-03DC-6B83-9042-97F8449C1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3784" y="1010831"/>
            <a:ext cx="2291439" cy="175914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405E04-3B53-8615-2912-4FE4F7D919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2888" y="4033420"/>
            <a:ext cx="3150663" cy="20724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A2BF784-AFFD-5117-B2DD-C7C4A8492B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5157" y="3248798"/>
            <a:ext cx="2469741" cy="26529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A17BBB-7B9C-B23B-B297-74C3BBFC68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213" y="5269286"/>
            <a:ext cx="3885170" cy="137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211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29785</TotalTime>
  <Words>97</Words>
  <Application>Microsoft Office PowerPoint</Application>
  <PresentationFormat>Широкий екран</PresentationFormat>
  <Paragraphs>23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Times New Roman</vt:lpstr>
      <vt:lpstr>Тема Office</vt:lpstr>
      <vt:lpstr>Бакалаврська (кваліфікаційна) робота</vt:lpstr>
      <vt:lpstr>Генпалан проекту</vt:lpstr>
      <vt:lpstr>Фасади в осях 1-6,А-Ж</vt:lpstr>
      <vt:lpstr>Фасади в осях 6-1,Ж-А</vt:lpstr>
      <vt:lpstr>Фундамент.Монолітна подушка</vt:lpstr>
      <vt:lpstr>Фундамент.Армапояс</vt:lpstr>
      <vt:lpstr>Фундамент.Розкладка блоків по рядах</vt:lpstr>
      <vt:lpstr>План першого поверху</vt:lpstr>
      <vt:lpstr>План другого повкрху</vt:lpstr>
      <vt:lpstr>Технологічна карта виконання робіт</vt:lpstr>
      <vt:lpstr>Дякую за увагу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Maksym Ivoniak</dc:creator>
  <cp:lastModifiedBy>Maksym Ivoniak</cp:lastModifiedBy>
  <cp:revision>9</cp:revision>
  <dcterms:created xsi:type="dcterms:W3CDTF">2026-05-25T13:31:11Z</dcterms:created>
  <dcterms:modified xsi:type="dcterms:W3CDTF">2026-06-15T05:57:10Z</dcterms:modified>
</cp:coreProperties>
</file>