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7" r:id="rId2"/>
    <p:sldId id="292" r:id="rId3"/>
    <p:sldId id="326" r:id="rId4"/>
    <p:sldId id="332" r:id="rId5"/>
    <p:sldId id="333" r:id="rId6"/>
    <p:sldId id="312" r:id="rId7"/>
    <p:sldId id="327" r:id="rId8"/>
    <p:sldId id="320" r:id="rId9"/>
    <p:sldId id="328" r:id="rId10"/>
    <p:sldId id="321" r:id="rId11"/>
    <p:sldId id="314" r:id="rId12"/>
    <p:sldId id="330" r:id="rId13"/>
    <p:sldId id="297" r:id="rId14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369" autoAdjust="0"/>
  </p:normalViewPr>
  <p:slideViewPr>
    <p:cSldViewPr>
      <p:cViewPr>
        <p:scale>
          <a:sx n="100" d="100"/>
          <a:sy n="100" d="100"/>
        </p:scale>
        <p:origin x="-194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895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895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C795E27-3D4F-4ACC-BCC4-C1408DE654CA}" type="datetimeFigureOut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pPr lvl="0"/>
            <a:endParaRPr lang="ru-RU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288" y="4714872"/>
            <a:ext cx="5439101" cy="4467228"/>
          </a:xfrm>
          <a:prstGeom prst="rect">
            <a:avLst/>
          </a:prstGeom>
        </p:spPr>
        <p:txBody>
          <a:bodyPr vert="horz" lIns="92482" tIns="46241" rIns="92482" bIns="46241" rtlCol="0">
            <a:normAutofit/>
          </a:bodyPr>
          <a:lstStyle/>
          <a:p>
            <a:pPr lvl="0"/>
            <a:r>
              <a:rPr lang="uk-UA" noProof="0"/>
              <a:t>Зразок тексту</a:t>
            </a:r>
          </a:p>
          <a:p>
            <a:pPr lvl="1"/>
            <a:r>
              <a:rPr lang="uk-UA" noProof="0"/>
              <a:t>Другий рівень</a:t>
            </a:r>
          </a:p>
          <a:p>
            <a:pPr lvl="2"/>
            <a:r>
              <a:rPr lang="uk-UA" noProof="0"/>
              <a:t>Третій рівень</a:t>
            </a:r>
          </a:p>
          <a:p>
            <a:pPr lvl="3"/>
            <a:r>
              <a:rPr lang="uk-UA" noProof="0"/>
              <a:t>Четвертий рівень</a:t>
            </a:r>
          </a:p>
          <a:p>
            <a:pPr lvl="4"/>
            <a:r>
              <a:rPr lang="uk-UA" noProof="0"/>
              <a:t>П'ятий рівень</a:t>
            </a:r>
            <a:endParaRPr lang="ru-RU" noProof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28136"/>
            <a:ext cx="2946247" cy="496894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49826" y="9428136"/>
            <a:ext cx="2946246" cy="496894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D92F111-4078-4243-9487-CD3219704B2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71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15363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5D3F68-06BC-4A25-AA35-3B45EE6DE677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B3AAD-EAD1-46F7-82B0-220CDB6592F4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A73E7-9DD6-40C3-9456-562128DA335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FFA05-E840-4F80-B7A1-6AA020FB011F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C2F5D-D21D-4C66-BFAB-568353FA5EA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F5573-DC27-46DC-A7C6-E608169BF78E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F51E3-39B2-4DFD-BA6A-D6A17A5E00C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F243E-1C0A-4B0E-BDEF-859070CA1CB8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CEFEA-3BFD-43DD-A83F-BF38898A3C5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FE695-866E-43A4-9BBD-C516E8B69458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D74D5-7938-422A-AB69-7446760A564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10779-30CA-4037-A29A-4B44EA9FAB10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7E5FC-CB9A-41BB-90DC-F271342BB1C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6ED76-443F-46A4-95B7-5121A16F7805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DC2E-CE0C-418A-B041-4659E78744A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E87CE-60EF-4F69-ABF2-4DEFC358748A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79FFD-6093-43A4-9D10-D43DC3D1A55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B8E4A-3639-498E-8460-AD8A7E21F8E4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C37A7-F9E5-42D0-A5EB-79EA9E072DE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F9FD6-D861-4A81-AB33-96E9687C9E79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B5078-A2CF-4834-81F8-C90A921D6DF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E54EE-A62A-4E89-BCB8-8C851BDEC0CD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0E018-55B9-4012-8D16-94C84144DC2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1E6EFA-E69E-4251-8F70-9505739F17B1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87C841-E474-46D5-8580-1E6EC4FC941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033463" y="611188"/>
            <a:ext cx="6840537" cy="11906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Івано-Франківський національний технічний університет нафти і газу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uk-UA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Кафедра </a:t>
            </a:r>
            <a:r>
              <a:rPr lang="uk-U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будівництва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Заголовок 6"/>
          <p:cNvSpPr>
            <a:spLocks noGrp="1"/>
          </p:cNvSpPr>
          <p:nvPr>
            <p:ph type="ctrTitle"/>
          </p:nvPr>
        </p:nvSpPr>
        <p:spPr>
          <a:xfrm>
            <a:off x="611188" y="1557338"/>
            <a:ext cx="8001000" cy="2928937"/>
          </a:xfrm>
        </p:spPr>
        <p:txBody>
          <a:bodyPr/>
          <a:lstStyle/>
          <a:p>
            <a:pPr>
              <a:lnSpc>
                <a:spcPct val="107000"/>
              </a:lnSpc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>
                <a:latin typeface="Arial Narrow" pitchFamily="34" charset="0"/>
              </a:rPr>
              <a:t/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uk-UA" sz="2400" b="1" dirty="0" err="1" smtClean="0">
                <a:solidFill>
                  <a:schemeClr val="tx2"/>
                </a:solidFill>
                <a:latin typeface="Arial Narrow" pitchFamily="34" charset="0"/>
              </a:rPr>
              <a:t>Николяк</a:t>
            </a:r>
            <a:r>
              <a:rPr lang="uk-UA" sz="2400" b="1" dirty="0" smtClean="0">
                <a:solidFill>
                  <a:schemeClr val="tx2"/>
                </a:solidFill>
                <a:latin typeface="Arial Narrow" pitchFamily="34" charset="0"/>
              </a:rPr>
              <a:t> Василь</a:t>
            </a:r>
            <a:br>
              <a:rPr lang="uk-UA" sz="2400" b="1" dirty="0" smtClean="0">
                <a:solidFill>
                  <a:schemeClr val="tx2"/>
                </a:solidFill>
                <a:latin typeface="Arial Narrow" pitchFamily="34" charset="0"/>
              </a:rPr>
            </a:br>
            <a:r>
              <a:rPr lang="uk-UA" sz="2400" b="1" dirty="0" smtClean="0">
                <a:solidFill>
                  <a:schemeClr val="tx2"/>
                </a:solidFill>
                <a:latin typeface="Arial Narrow" pitchFamily="34" charset="0"/>
              </a:rPr>
              <a:t>ст. гр. ПМЗм-24-1</a:t>
            </a:r>
            <a:br>
              <a:rPr lang="uk-UA" sz="2400" b="1" dirty="0" smtClean="0">
                <a:solidFill>
                  <a:schemeClr val="tx2"/>
                </a:solidFill>
                <a:latin typeface="Arial Narrow" pitchFamily="34" charset="0"/>
              </a:rPr>
            </a:br>
            <a:r>
              <a:rPr lang="uk-UA" sz="2800" dirty="0" smtClean="0">
                <a:solidFill>
                  <a:schemeClr val="tx2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uk-UA" sz="18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>кваліфікаційна робота</a:t>
            </a:r>
            <a:br>
              <a:rPr lang="uk-UA" sz="18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uk-UA" sz="18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>магістра на тему:</a:t>
            </a:r>
            <a:r>
              <a:rPr lang="uk-UA" sz="40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uk-UA" sz="40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uk-UA" sz="3200" b="1" i="1" dirty="0" smtClean="0">
                <a:latin typeface="Arial Narrow" pitchFamily="34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Arial Narrow" pitchFamily="34" charset="0"/>
                <a:cs typeface="Times New Roman" pitchFamily="18" charset="0"/>
              </a:rPr>
            </a:b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uk-UA" sz="1600" dirty="0" smtClean="0">
                <a:latin typeface="Arial" charset="0"/>
                <a:cs typeface="Arial" charset="0"/>
              </a:rPr>
              <a:t>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uk-UA" sz="2400" dirty="0" smtClean="0"/>
          </a:p>
        </p:txBody>
      </p:sp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3132138" y="5805488"/>
            <a:ext cx="294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tx2"/>
                </a:solidFill>
              </a:rPr>
              <a:t>Івано-Франківськ, </a:t>
            </a:r>
            <a:r>
              <a:rPr lang="uk-UA" dirty="0" smtClean="0">
                <a:solidFill>
                  <a:schemeClr val="tx2"/>
                </a:solidFill>
              </a:rPr>
              <a:t>2025 </a:t>
            </a:r>
            <a:r>
              <a:rPr lang="uk-UA" dirty="0">
                <a:solidFill>
                  <a:schemeClr val="tx2"/>
                </a:solidFill>
              </a:rPr>
              <a:t>р.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/>
            </a:extLst>
          </p:cNvPr>
          <p:cNvSpPr/>
          <p:nvPr/>
        </p:nvSpPr>
        <p:spPr>
          <a:xfrm>
            <a:off x="1116013" y="3573463"/>
            <a:ext cx="718185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000" b="1" dirty="0" err="1" smtClean="0">
                <a:solidFill>
                  <a:schemeClr val="tx2"/>
                </a:solidFill>
              </a:rPr>
              <a:t>“Дослідження</a:t>
            </a:r>
            <a:r>
              <a:rPr lang="uk-UA" sz="2000" b="1" dirty="0" smtClean="0">
                <a:solidFill>
                  <a:schemeClr val="tx2"/>
                </a:solidFill>
              </a:rPr>
              <a:t> впливу мікроструктури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algn="ctr"/>
            <a:r>
              <a:rPr lang="uk-UA" sz="2000" b="1" dirty="0" smtClean="0">
                <a:solidFill>
                  <a:schemeClr val="tx2"/>
                </a:solidFill>
              </a:rPr>
              <a:t> на механічні характеристики зварних швів трійника  магістрального </a:t>
            </a:r>
            <a:r>
              <a:rPr lang="uk-UA" sz="2000" b="1" dirty="0" err="1" smtClean="0">
                <a:solidFill>
                  <a:schemeClr val="tx2"/>
                </a:solidFill>
              </a:rPr>
              <a:t>трубопроводу”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B50748C-304F-472D-8F66-6246710A7659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282" y="500042"/>
            <a:ext cx="87154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 smtClean="0">
                <a:solidFill>
                  <a:schemeClr val="tx2"/>
                </a:solidFill>
              </a:rPr>
              <a:t>Дослідження мікротвердості зварного шва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736"/>
            <a:ext cx="6286544" cy="379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0C9710-ED11-4CF2-BB31-EA3BC430BF4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58" y="357166"/>
            <a:ext cx="83582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err="1" smtClean="0">
                <a:solidFill>
                  <a:schemeClr val="tx2"/>
                </a:solidFill>
              </a:rPr>
              <a:t>Діаграма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випробування</a:t>
            </a:r>
            <a:r>
              <a:rPr lang="ru-RU" sz="2400" b="1" dirty="0" smtClean="0">
                <a:solidFill>
                  <a:schemeClr val="tx2"/>
                </a:solidFill>
              </a:rPr>
              <a:t> на </a:t>
            </a:r>
            <a:r>
              <a:rPr lang="ru-RU" sz="2400" b="1" dirty="0" err="1" smtClean="0">
                <a:solidFill>
                  <a:schemeClr val="tx2"/>
                </a:solidFill>
              </a:rPr>
              <a:t>розтяг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зразка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зі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сталі</a:t>
            </a:r>
            <a:r>
              <a:rPr lang="ru-RU" sz="2400" b="1" dirty="0" smtClean="0">
                <a:solidFill>
                  <a:schemeClr val="tx2"/>
                </a:solidFill>
              </a:rPr>
              <a:t> 09Г2С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6786610" cy="501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0C9710-ED11-4CF2-BB31-EA3BC430BF4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58" y="357166"/>
            <a:ext cx="83582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err="1" smtClean="0">
                <a:solidFill>
                  <a:schemeClr val="tx2"/>
                </a:solidFill>
              </a:rPr>
              <a:t>Діаграма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випробування</a:t>
            </a:r>
            <a:r>
              <a:rPr lang="ru-RU" sz="2400" b="1" dirty="0" smtClean="0">
                <a:solidFill>
                  <a:schemeClr val="tx2"/>
                </a:solidFill>
              </a:rPr>
              <a:t> на </a:t>
            </a:r>
            <a:r>
              <a:rPr lang="ru-RU" sz="2400" b="1" dirty="0" err="1" smtClean="0">
                <a:solidFill>
                  <a:schemeClr val="tx2"/>
                </a:solidFill>
              </a:rPr>
              <a:t>розтяг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зразка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зі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сталі</a:t>
            </a:r>
            <a:r>
              <a:rPr lang="ru-RU" sz="2400" b="1" dirty="0" smtClean="0">
                <a:solidFill>
                  <a:schemeClr val="tx2"/>
                </a:solidFill>
              </a:rPr>
              <a:t> 09Г2С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6858048" cy="494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56753-844D-40D8-82B0-F8577C5F61F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857224" y="1"/>
            <a:ext cx="7358063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</a:p>
          <a:p>
            <a:pPr algn="ctr">
              <a:lnSpc>
                <a:spcPct val="150000"/>
              </a:lnSpc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1400" dirty="0"/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214282" y="671691"/>
            <a:ext cx="892971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solidFill>
                  <a:schemeClr val="tx2"/>
                </a:solidFill>
              </a:rPr>
              <a:t>          Досліджені зразки сталі 09Г2С демонструють оптимальні структурні параметри та механічні характеристики. Структура зон плавлення досліджених зразків є неоднорідною. Дендритна структура шва в області плавлення дуговим джерелом представлена ​​ стовпчастими зернами. Мікротвердість металу шва вища значень мікротвердості у вихідному металі. </a:t>
            </a:r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uk-UA" dirty="0" smtClean="0">
                <a:solidFill>
                  <a:schemeClr val="tx2"/>
                </a:solidFill>
              </a:rPr>
              <a:t>         Проведені випробування на статичний розтяг металу шва різні між собою. Залежно від напрямку підростання дендритів по відношенню до напружень під час випробувань, спостерігається анізотропія металу шва.</a:t>
            </a:r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uk-UA" dirty="0" smtClean="0">
                <a:solidFill>
                  <a:schemeClr val="tx2"/>
                </a:solidFill>
              </a:rPr>
              <a:t>        Також аналіз властивостей зварних з'єднань із сталі 09Г2С показав проблему зниження ударної в'язкості зварних швів. На основі проведених досліджень зроблено висновок про позитивний вплив </a:t>
            </a:r>
            <a:r>
              <a:rPr lang="uk-UA" dirty="0" err="1" smtClean="0">
                <a:solidFill>
                  <a:schemeClr val="tx2"/>
                </a:solidFill>
              </a:rPr>
              <a:t>відпалючого</a:t>
            </a:r>
            <a:r>
              <a:rPr lang="uk-UA" dirty="0" smtClean="0">
                <a:solidFill>
                  <a:schemeClr val="tx2"/>
                </a:solidFill>
              </a:rPr>
              <a:t> валика, на механічні властивості зварних з'єднань при виготовленні трійників зі сталі 09Г2С.</a:t>
            </a:r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uk-UA" dirty="0" smtClean="0">
                <a:solidFill>
                  <a:schemeClr val="tx2"/>
                </a:solidFill>
              </a:rPr>
              <a:t>При зварюванні конструкцій для магістральних трубопроводів зі сталі 09Г2С слід звернути особливу увагу на формування облицювального шару, який може стати осередком зародження втомних тріщин при експлуатації трубопроводу.</a:t>
            </a:r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uk-UA" dirty="0" smtClean="0">
                <a:solidFill>
                  <a:schemeClr val="tx2"/>
                </a:solidFill>
              </a:rPr>
              <a:t>        Запропоновано використовувати спосіб зі стабілізації </a:t>
            </a:r>
            <a:r>
              <a:rPr lang="uk-UA" dirty="0" err="1" smtClean="0">
                <a:solidFill>
                  <a:schemeClr val="tx2"/>
                </a:solidFill>
              </a:rPr>
              <a:t>краплеперенесення</a:t>
            </a:r>
            <a:r>
              <a:rPr lang="uk-UA" dirty="0" smtClean="0">
                <a:solidFill>
                  <a:schemeClr val="tx2"/>
                </a:solidFill>
              </a:rPr>
              <a:t> при механізованому зварюванні у захисних газах. Спосіб імпульсно-дугового зварювання дозволяє дозувати енергію, яка витрачається на формування краплі розплавленого металу, стабілізувати розміри краплі та покращувати формування зварного шва.</a:t>
            </a:r>
            <a:endParaRPr lang="en-US" dirty="0" smtClean="0">
              <a:solidFill>
                <a:schemeClr val="tx2"/>
              </a:solidFill>
            </a:endParaRPr>
          </a:p>
          <a:p>
            <a:pPr algn="just"/>
            <a:r>
              <a:rPr lang="uk-UA" sz="1600" b="1" dirty="0" smtClean="0">
                <a:solidFill>
                  <a:schemeClr val="tx2"/>
                </a:solidFill>
              </a:rPr>
              <a:t> </a:t>
            </a:r>
            <a:endParaRPr lang="en-US" sz="1600" b="1" dirty="0" smtClean="0">
              <a:solidFill>
                <a:schemeClr val="tx2"/>
              </a:solidFill>
            </a:endParaRPr>
          </a:p>
          <a:p>
            <a:pPr algn="just"/>
            <a:endParaRPr lang="en-US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9113" y="538162"/>
            <a:ext cx="8229600" cy="4891101"/>
          </a:xfrm>
        </p:spPr>
        <p:txBody>
          <a:bodyPr/>
          <a:lstStyle/>
          <a:p>
            <a:pPr algn="just">
              <a:buNone/>
              <a:defRPr/>
            </a:pP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Метою роботи є  дослідження впливу мікроструктури  на механічні характеристики зварних швів трійника  магістрального трубопроводу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8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buFont typeface="Arial" charset="0"/>
              <a:buNone/>
              <a:defRPr/>
            </a:pPr>
            <a:r>
              <a:rPr lang="uk-UA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Поставлена мета досягається шляхом вирішення наступних</a:t>
            </a:r>
            <a:r>
              <a:rPr lang="uk-UA" sz="1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завдань</a:t>
            </a:r>
            <a:r>
              <a:rPr lang="uk-UA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buFont typeface="Arial" charset="0"/>
              <a:buNone/>
              <a:defRPr/>
            </a:pPr>
            <a:endParaRPr lang="en-US" sz="18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проведення </a:t>
            </a:r>
            <a:r>
              <a:rPr lang="uk-UA" sz="1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мікроструктурних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досліджень зварних швів трійника трубопроводу;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дослідження мікротвердості зварних швів трійників магістральних трубопроводів;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дослідження впливу мікроструктури  на міцність зварних швів трійника трубопроводу.</a:t>
            </a:r>
            <a:endParaRPr lang="en-US" sz="1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29625" y="142875"/>
            <a:ext cx="490538" cy="395288"/>
          </a:xfrm>
        </p:spPr>
        <p:txBody>
          <a:bodyPr/>
          <a:lstStyle/>
          <a:p>
            <a:pPr>
              <a:defRPr/>
            </a:pPr>
            <a:fld id="{66E90382-6C77-4AA2-B2E0-0FB8F9A6CA1C}" type="slidenum">
              <a:rPr lang="ru-RU" sz="2400" b="1" smtClean="0"/>
              <a:pPr>
                <a:defRPr/>
              </a:pPr>
              <a:t>2</a:t>
            </a:fld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429684" cy="604821"/>
          </a:xfrm>
        </p:spPr>
        <p:txBody>
          <a:bodyPr/>
          <a:lstStyle/>
          <a:p>
            <a:pPr algn="just">
              <a:buNone/>
              <a:defRPr/>
            </a:pP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Загальний вигляд зварного трійника</a:t>
            </a:r>
            <a:endParaRPr lang="ru-RU" sz="18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r>
              <a:rPr lang="uk-UA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en-US" sz="1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29625" y="142875"/>
            <a:ext cx="490538" cy="395288"/>
          </a:xfrm>
        </p:spPr>
        <p:txBody>
          <a:bodyPr/>
          <a:lstStyle/>
          <a:p>
            <a:pPr>
              <a:defRPr/>
            </a:pPr>
            <a:fld id="{66E90382-6C77-4AA2-B2E0-0FB8F9A6CA1C}" type="slidenum">
              <a:rPr lang="ru-RU" sz="2400" b="1" smtClean="0"/>
              <a:pPr>
                <a:defRPr/>
              </a:pPr>
              <a:t>3</a:t>
            </a:fld>
            <a:endParaRPr lang="ru-RU" sz="2400" b="1" dirty="0"/>
          </a:p>
        </p:txBody>
      </p:sp>
      <p:pic>
        <p:nvPicPr>
          <p:cNvPr id="1026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857232"/>
            <a:ext cx="5715040" cy="53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429684" cy="604821"/>
          </a:xfrm>
        </p:spPr>
        <p:txBody>
          <a:bodyPr/>
          <a:lstStyle/>
          <a:p>
            <a:pPr algn="just"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Геометричні розміри трійникового з'єднання</a:t>
            </a: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endParaRPr lang="en-US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29625" y="142875"/>
            <a:ext cx="490538" cy="395288"/>
          </a:xfrm>
        </p:spPr>
        <p:txBody>
          <a:bodyPr/>
          <a:lstStyle/>
          <a:p>
            <a:pPr>
              <a:defRPr/>
            </a:pPr>
            <a:fld id="{66E90382-6C77-4AA2-B2E0-0FB8F9A6CA1C}" type="slidenum">
              <a:rPr lang="ru-RU" sz="2400" b="1" smtClean="0"/>
              <a:pPr>
                <a:defRPr/>
              </a:pPr>
              <a:t>4</a:t>
            </a:fld>
            <a:endParaRPr lang="ru-RU" sz="24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929226" y="-714838"/>
            <a:ext cx="5125562" cy="8412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429684" cy="1000132"/>
          </a:xfrm>
        </p:spPr>
        <p:txBody>
          <a:bodyPr/>
          <a:lstStyle/>
          <a:p>
            <a:pPr algn="just"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Параметри режиму та зварювальні матеріали під час виготовлення зварних трійників</a:t>
            </a:r>
            <a:endParaRPr lang="en-US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9578" y="1214422"/>
          <a:ext cx="8429684" cy="4143405"/>
        </p:xfrm>
        <a:graphic>
          <a:graphicData uri="http://schemas.openxmlformats.org/drawingml/2006/table">
            <a:tbl>
              <a:tblPr/>
              <a:tblGrid>
                <a:gridCol w="2140304"/>
                <a:gridCol w="2090530"/>
                <a:gridCol w="871912"/>
                <a:gridCol w="1712072"/>
                <a:gridCol w="1614866"/>
              </a:tblGrid>
              <a:tr h="990152">
                <a:tc>
                  <a:txBody>
                    <a:bodyPr/>
                    <a:lstStyle/>
                    <a:p>
                      <a:pPr marL="444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b="1" spc="-2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444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b="1" spc="-2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444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2000" b="1" spc="-2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Шари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90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190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190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Марка</a:t>
                      </a:r>
                      <a:r>
                        <a:rPr lang="ru-RU" sz="2000" b="1" spc="-1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marL="2190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ru-RU" sz="2000" b="1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190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2000" b="1" spc="-1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</a:t>
                      </a:r>
                      <a:r>
                        <a:rPr lang="ru-RU" sz="2000" b="1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лектрода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5095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125095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125095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Ø</a:t>
                      </a:r>
                      <a:r>
                        <a:rPr lang="ru-RU" sz="20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  <a:r>
                        <a:rPr lang="ru-RU" sz="2000" b="1" spc="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000" b="1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мм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765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b="1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4765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b="1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4765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Полярн</a:t>
                      </a:r>
                      <a:r>
                        <a:rPr lang="uk-UA" sz="20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і</a:t>
                      </a:r>
                      <a:r>
                        <a:rPr lang="ru-RU" sz="2000" b="1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сть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0289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0289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Струм</a:t>
                      </a:r>
                      <a:r>
                        <a:rPr lang="ru-RU" sz="2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  <a:r>
                        <a:rPr lang="en-US" sz="2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000" b="1" spc="-5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180"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spc="-1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</a:t>
                      </a:r>
                      <a:r>
                        <a:rPr lang="uk-UA" sz="2000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еневий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OK-53.70</a:t>
                      </a:r>
                      <a:r>
                        <a:rPr lang="ru-RU" sz="2000" spc="-15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uk-UA" sz="2000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або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2000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2000" spc="-1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LB-</a:t>
                      </a:r>
                      <a:r>
                        <a:rPr lang="ru-RU" sz="2000" spc="-25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52U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spc="-25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0891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spc="-25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2,5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0891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2000" spc="-25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0891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2000" spc="-25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3,2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111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2000" spc="-1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зворотня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051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7051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7051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70 </a:t>
                      </a:r>
                      <a:r>
                        <a:rPr lang="ru-RU" sz="20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 </a:t>
                      </a:r>
                      <a:r>
                        <a:rPr lang="ru-RU" sz="2000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3241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3241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 </a:t>
                      </a:r>
                      <a:r>
                        <a:rPr lang="ru-RU" sz="20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 </a:t>
                      </a:r>
                      <a:r>
                        <a:rPr lang="ru-RU" sz="2000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120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4893">
                <a:tc>
                  <a:txBody>
                    <a:bodyPr/>
                    <a:lstStyle/>
                    <a:p>
                      <a:pPr marL="67945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endParaRPr lang="en-US" sz="2000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67945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r>
                        <a:rPr lang="ru-RU" sz="2000" spc="-1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Запо</a:t>
                      </a:r>
                      <a:r>
                        <a:rPr lang="uk-UA" sz="2000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внюючий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67945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OK</a:t>
                      </a:r>
                      <a:r>
                        <a:rPr lang="ru-RU" sz="2000" spc="-1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000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53.70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endParaRPr lang="en-US" sz="2000" spc="-25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715" algn="ctr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endParaRPr lang="en-US" sz="2000" spc="-25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715" algn="ctr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r>
                        <a:rPr lang="ru-RU" sz="2000" spc="-25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3,2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715" marR="127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2000" spc="-5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715" marR="127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111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2000" spc="-1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зворотня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32410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 </a:t>
                      </a:r>
                      <a:r>
                        <a:rPr lang="ru-RU" sz="20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 </a:t>
                      </a:r>
                      <a:r>
                        <a:rPr lang="ru-RU" sz="2000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120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1272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1272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130 </a:t>
                      </a:r>
                      <a:r>
                        <a:rPr lang="ru-RU" sz="20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 </a:t>
                      </a:r>
                      <a:r>
                        <a:rPr lang="ru-RU" sz="2000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170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180"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spc="-1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Облиц</a:t>
                      </a:r>
                      <a:r>
                        <a:rPr lang="uk-UA" sz="2000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ювальний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OK</a:t>
                      </a:r>
                      <a:r>
                        <a:rPr lang="ru-RU" sz="2000" spc="-1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000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53.70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spc="-25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715"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spc="-25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3,2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715" marR="127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2000" spc="-5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715" marR="1270"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spc="-1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111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2000" spc="-1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зворотня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3241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 </a:t>
                      </a:r>
                      <a:r>
                        <a:rPr lang="ru-RU" sz="20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 </a:t>
                      </a:r>
                      <a:r>
                        <a:rPr lang="ru-RU" sz="2000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110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1272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1272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130 </a:t>
                      </a:r>
                      <a:r>
                        <a:rPr lang="ru-RU" sz="20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 </a:t>
                      </a:r>
                      <a:r>
                        <a:rPr lang="ru-RU" sz="2000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160</a:t>
                      </a:r>
                      <a:endParaRPr lang="en-US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Місце для вмісту 2"/>
          <p:cNvSpPr>
            <a:spLocks noGrp="1"/>
          </p:cNvSpPr>
          <p:nvPr>
            <p:ph idx="4294967295"/>
          </p:nvPr>
        </p:nvSpPr>
        <p:spPr>
          <a:xfrm>
            <a:off x="468313" y="549275"/>
            <a:ext cx="8229600" cy="45083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ED04DD-47F3-4724-8522-526460062E8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500035" y="214290"/>
            <a:ext cx="86439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400" dirty="0" smtClean="0">
                <a:solidFill>
                  <a:schemeClr val="tx2"/>
                </a:solidFill>
              </a:rPr>
              <a:t>Основні фізико-механічні та теплофізичні властивості </a:t>
            </a:r>
          </a:p>
          <a:p>
            <a:pPr>
              <a:defRPr/>
            </a:pPr>
            <a:r>
              <a:rPr lang="uk-UA" sz="2400" dirty="0" smtClean="0">
                <a:solidFill>
                  <a:schemeClr val="tx2"/>
                </a:solidFill>
              </a:rPr>
              <a:t>сталі 09Г2С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4" y="1142984"/>
          <a:ext cx="8215370" cy="2160262"/>
        </p:xfrm>
        <a:graphic>
          <a:graphicData uri="http://schemas.openxmlformats.org/drawingml/2006/table">
            <a:tbl>
              <a:tblPr/>
              <a:tblGrid>
                <a:gridCol w="1163694"/>
                <a:gridCol w="1166268"/>
                <a:gridCol w="1167985"/>
                <a:gridCol w="1172276"/>
                <a:gridCol w="1163694"/>
                <a:gridCol w="1166268"/>
                <a:gridCol w="1215185"/>
              </a:tblGrid>
              <a:tr h="1500198">
                <a:tc>
                  <a:txBody>
                    <a:bodyPr/>
                    <a:lstStyle/>
                    <a:p>
                      <a:pPr marL="71120">
                        <a:spcBef>
                          <a:spcPts val="545"/>
                        </a:spcBef>
                        <a:spcAft>
                          <a:spcPts val="0"/>
                        </a:spcAft>
                      </a:pPr>
                      <a:r>
                        <a:rPr lang="ru-RU" sz="1400" b="1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Тв</a:t>
                      </a:r>
                      <a:r>
                        <a:rPr lang="uk-UA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</a:t>
                      </a:r>
                      <a:r>
                        <a:rPr lang="ru-RU" sz="1400" b="1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рд</a:t>
                      </a:r>
                      <a:r>
                        <a:rPr lang="uk-UA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і</a:t>
                      </a:r>
                      <a:r>
                        <a:rPr lang="ru-RU" sz="1400" b="1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сть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spcBef>
                          <a:spcPts val="545"/>
                        </a:spcBef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Межа міцності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marR="99695">
                        <a:lnSpc>
                          <a:spcPct val="102000"/>
                        </a:lnSpc>
                        <a:spcBef>
                          <a:spcPts val="545"/>
                        </a:spcBef>
                        <a:spcAft>
                          <a:spcPts val="0"/>
                        </a:spcAft>
                      </a:pPr>
                      <a:r>
                        <a:rPr lang="uk-UA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Питома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1120" marR="99695">
                        <a:lnSpc>
                          <a:spcPct val="102000"/>
                        </a:lnSpc>
                        <a:spcBef>
                          <a:spcPts val="545"/>
                        </a:spcBef>
                        <a:spcAft>
                          <a:spcPts val="0"/>
                        </a:spcAft>
                      </a:pPr>
                      <a:r>
                        <a:rPr lang="uk-UA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uk-UA" sz="1400" b="1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ткеплопровідність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marR="99695">
                        <a:lnSpc>
                          <a:spcPct val="102000"/>
                        </a:lnSpc>
                        <a:spcBef>
                          <a:spcPts val="545"/>
                        </a:spcBef>
                        <a:spcAft>
                          <a:spcPts val="0"/>
                        </a:spcAft>
                      </a:pPr>
                      <a:r>
                        <a:rPr lang="uk-UA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Питома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1120" marR="99695">
                        <a:lnSpc>
                          <a:spcPct val="102000"/>
                        </a:lnSpc>
                        <a:spcBef>
                          <a:spcPts val="545"/>
                        </a:spcBef>
                        <a:spcAft>
                          <a:spcPts val="0"/>
                        </a:spcAft>
                      </a:pPr>
                      <a:r>
                        <a:rPr lang="uk-UA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uk-UA" sz="1400" b="1" spc="-10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ткеплопровідність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uk-UA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Густина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spcBef>
                          <a:spcPts val="54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Температура</a:t>
                      </a:r>
                      <a:r>
                        <a:rPr lang="ru-RU" sz="1400" b="1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1120">
                        <a:spcBef>
                          <a:spcPts val="545"/>
                        </a:spcBef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плавления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Температуропровідність</a:t>
                      </a:r>
                      <a:r>
                        <a:rPr lang="uk-UA" sz="1400" b="1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1120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10-</a:t>
                      </a:r>
                      <a:r>
                        <a:rPr lang="ru-RU" sz="1400" b="1" spc="-6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97">
                <a:tc>
                  <a:txBody>
                    <a:bodyPr/>
                    <a:lstStyle/>
                    <a:p>
                      <a:pPr marL="679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HB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МПа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Вт/м∙</a:t>
                      </a:r>
                      <a:r>
                        <a:rPr lang="ru-RU" sz="1400" b="1" spc="-25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°</a:t>
                      </a:r>
                      <a:r>
                        <a:rPr lang="ru-RU" sz="1400" b="1" spc="-1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Дж/кг∙</a:t>
                      </a:r>
                      <a:r>
                        <a:rPr lang="ru-RU" sz="1400" b="1" spc="-25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°</a:t>
                      </a:r>
                      <a:r>
                        <a:rPr lang="ru-RU" sz="1400" b="1" spc="-1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кг/м</a:t>
                      </a:r>
                      <a:r>
                        <a:rPr lang="ru-RU" sz="1400" b="1" spc="-10" baseline="300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°С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</a:t>
                      </a:r>
                      <a:r>
                        <a:rPr lang="ru-RU" sz="1400" b="1" spc="-20" baseline="300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400" b="1" spc="-2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/с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67">
                <a:tc>
                  <a:txBody>
                    <a:bodyPr/>
                    <a:lstStyle/>
                    <a:p>
                      <a:pPr marL="67945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˂240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490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43…80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494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7850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1350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11,08…20,6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/>
            </a:extLst>
          </p:cNvPr>
          <p:cNvSpPr txBox="1"/>
          <p:nvPr/>
        </p:nvSpPr>
        <p:spPr>
          <a:xfrm>
            <a:off x="214282" y="3429000"/>
            <a:ext cx="8643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400" dirty="0" smtClean="0">
                <a:solidFill>
                  <a:schemeClr val="tx2"/>
                </a:solidFill>
              </a:rPr>
              <a:t>Вміст хімічних елементів у сталі 09Г2С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85720" y="4000504"/>
          <a:ext cx="8572559" cy="1214446"/>
        </p:xfrm>
        <a:graphic>
          <a:graphicData uri="http://schemas.openxmlformats.org/drawingml/2006/table">
            <a:tbl>
              <a:tblPr/>
              <a:tblGrid>
                <a:gridCol w="606059"/>
                <a:gridCol w="1003534"/>
                <a:gridCol w="1001743"/>
                <a:gridCol w="779731"/>
                <a:gridCol w="891632"/>
                <a:gridCol w="1006219"/>
                <a:gridCol w="490577"/>
                <a:gridCol w="1008010"/>
                <a:gridCol w="778835"/>
                <a:gridCol w="1006219"/>
              </a:tblGrid>
              <a:tr h="607223"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5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Si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Mn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Ni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5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5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Cr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5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Cu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As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0,12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0,5…0,8</a:t>
                      </a:r>
                      <a:endParaRPr lang="en-US" sz="1400" b="1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1,3…1,7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 </a:t>
                      </a:r>
                      <a:r>
                        <a:rPr lang="ru-RU" sz="1400" b="1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0,3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 </a:t>
                      </a:r>
                      <a:r>
                        <a:rPr lang="ru-RU" sz="1400" b="1" spc="-2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0,04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 </a:t>
                      </a:r>
                      <a:r>
                        <a:rPr lang="ru-RU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0,035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0,3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 </a:t>
                      </a:r>
                      <a:r>
                        <a:rPr lang="ru-RU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0,008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 </a:t>
                      </a:r>
                      <a:r>
                        <a:rPr lang="ru-RU" sz="1400" b="1" spc="-25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0,3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 </a:t>
                      </a:r>
                      <a:r>
                        <a:rPr lang="ru-RU" sz="1400" b="1" spc="-1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0,008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Місце для вмісту 2"/>
          <p:cNvSpPr>
            <a:spLocks noGrp="1"/>
          </p:cNvSpPr>
          <p:nvPr>
            <p:ph idx="4294967295"/>
          </p:nvPr>
        </p:nvSpPr>
        <p:spPr>
          <a:xfrm>
            <a:off x="468313" y="549275"/>
            <a:ext cx="8229600" cy="45083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ED04DD-47F3-4724-8522-526460062E8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1500166" y="214290"/>
            <a:ext cx="631717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Обладнання для виконання досліджень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/>
            </a:extLst>
          </p:cNvPr>
          <p:cNvSpPr txBox="1"/>
          <p:nvPr/>
        </p:nvSpPr>
        <p:spPr>
          <a:xfrm>
            <a:off x="714348" y="5214950"/>
            <a:ext cx="234807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uk-UA" sz="2000" dirty="0" smtClean="0">
                <a:solidFill>
                  <a:schemeClr val="tx2"/>
                </a:solidFill>
              </a:rPr>
              <a:t>Твердомір </a:t>
            </a:r>
            <a:r>
              <a:rPr lang="en-US" sz="2000" dirty="0" smtClean="0">
                <a:solidFill>
                  <a:schemeClr val="tx2"/>
                </a:solidFill>
              </a:rPr>
              <a:t>TKP</a:t>
            </a:r>
            <a:r>
              <a:rPr lang="uk-UA" sz="2000" dirty="0" smtClean="0">
                <a:solidFill>
                  <a:schemeClr val="tx2"/>
                </a:solidFill>
              </a:rPr>
              <a:t>-</a:t>
            </a:r>
            <a:r>
              <a:rPr lang="ru-RU" sz="2000" dirty="0" smtClean="0">
                <a:solidFill>
                  <a:schemeClr val="tx2"/>
                </a:solidFill>
              </a:rPr>
              <a:t>35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4643438" y="5143512"/>
            <a:ext cx="351807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dirty="0" smtClean="0">
                <a:solidFill>
                  <a:schemeClr val="tx2"/>
                </a:solidFill>
              </a:rPr>
              <a:t>Мікроскоп металографічний</a:t>
            </a:r>
          </a:p>
          <a:p>
            <a:pPr>
              <a:defRPr/>
            </a:pPr>
            <a:r>
              <a:rPr lang="uk-UA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MMO</a:t>
            </a:r>
            <a:r>
              <a:rPr lang="uk-UA" sz="2000" dirty="0" smtClean="0">
                <a:solidFill>
                  <a:schemeClr val="tx2"/>
                </a:solidFill>
              </a:rPr>
              <a:t>-1600</a:t>
            </a:r>
            <a:r>
              <a:rPr lang="en-US" sz="2000" dirty="0" smtClean="0">
                <a:solidFill>
                  <a:schemeClr val="tx2"/>
                </a:solidFill>
              </a:rPr>
              <a:t>AT</a:t>
            </a:r>
            <a:endParaRPr lang="ru-RU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359744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142984"/>
            <a:ext cx="288607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Місце для вмісту 2"/>
          <p:cNvSpPr>
            <a:spLocks noGrp="1"/>
          </p:cNvSpPr>
          <p:nvPr>
            <p:ph idx="4294967295"/>
          </p:nvPr>
        </p:nvSpPr>
        <p:spPr>
          <a:xfrm>
            <a:off x="468313" y="549275"/>
            <a:ext cx="8229600" cy="25193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2185A5A-C6C9-4EB4-BB78-666BCFFD6CDC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1538" y="214290"/>
            <a:ext cx="66246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000" dirty="0" smtClean="0">
                <a:solidFill>
                  <a:schemeClr val="tx2"/>
                </a:solidFill>
              </a:rPr>
              <a:t>Мікроструктура (а) основного металу та (б) зони сплавлення сталі 09Г2С, х100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1428736"/>
            <a:ext cx="8669793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Місце для вмісту 2"/>
          <p:cNvSpPr>
            <a:spLocks noGrp="1"/>
          </p:cNvSpPr>
          <p:nvPr>
            <p:ph idx="4294967295"/>
          </p:nvPr>
        </p:nvSpPr>
        <p:spPr>
          <a:xfrm>
            <a:off x="468313" y="549275"/>
            <a:ext cx="8229600" cy="25193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2185A5A-C6C9-4EB4-BB78-666BCFFD6CDC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1538" y="214290"/>
            <a:ext cx="66246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000" dirty="0" smtClean="0">
                <a:solidFill>
                  <a:schemeClr val="tx2"/>
                </a:solidFill>
              </a:rPr>
              <a:t>Мікроструктура (в) наплавленого шару та (г) </a:t>
            </a:r>
            <a:r>
              <a:rPr lang="uk-UA" sz="2000" dirty="0" err="1" smtClean="0">
                <a:solidFill>
                  <a:schemeClr val="tx2"/>
                </a:solidFill>
              </a:rPr>
              <a:t>відманштетова</a:t>
            </a:r>
            <a:r>
              <a:rPr lang="uk-UA" sz="2000" dirty="0" smtClean="0">
                <a:solidFill>
                  <a:schemeClr val="tx2"/>
                </a:solidFill>
              </a:rPr>
              <a:t> структура сталі 09Г2С, х100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3"/>
            <a:ext cx="8572560" cy="365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8759</TotalTime>
  <Words>490</Words>
  <Application>Microsoft Office PowerPoint</Application>
  <PresentationFormat>Екран (4:3)</PresentationFormat>
  <Paragraphs>163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Тема Office</vt:lpstr>
      <vt:lpstr>       Николяк Василь ст. гр. ПМЗм-24-1  кваліфікаційна робота магістра на тему:        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DEmon Soft, 2008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Admin</cp:lastModifiedBy>
  <cp:revision>633</cp:revision>
  <dcterms:created xsi:type="dcterms:W3CDTF">2012-01-17T17:52:51Z</dcterms:created>
  <dcterms:modified xsi:type="dcterms:W3CDTF">2025-12-26T08:29:22Z</dcterms:modified>
</cp:coreProperties>
</file>