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64" r:id="rId2"/>
    <p:sldId id="265" r:id="rId3"/>
    <p:sldId id="283" r:id="rId4"/>
    <p:sldId id="268" r:id="rId5"/>
    <p:sldId id="269" r:id="rId6"/>
    <p:sldId id="270" r:id="rId7"/>
    <p:sldId id="271" r:id="rId8"/>
    <p:sldId id="272" r:id="rId9"/>
    <p:sldId id="276" r:id="rId10"/>
    <p:sldId id="273" r:id="rId11"/>
    <p:sldId id="274" r:id="rId12"/>
    <p:sldId id="278" r:id="rId13"/>
    <p:sldId id="275" r:id="rId14"/>
    <p:sldId id="277" r:id="rId15"/>
  </p:sldIdLst>
  <p:sldSz cx="12192000" cy="6858000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0"/>
    <p:restoredTop sz="95878"/>
  </p:normalViewPr>
  <p:slideViewPr>
    <p:cSldViewPr snapToGrid="0" snapToObjects="1">
      <p:cViewPr varScale="1">
        <p:scale>
          <a:sx n="113" d="100"/>
          <a:sy n="113" d="100"/>
        </p:scale>
        <p:origin x="39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31F36A7-DFB6-4DBD-9951-8676244CBD35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D10E39D3-AAA1-44FC-BBF6-319527480EE0}">
      <dgm:prSet/>
      <dgm:spPr/>
      <dgm:t>
        <a:bodyPr/>
        <a:lstStyle/>
        <a:p>
          <a:pPr rtl="0"/>
          <a:r>
            <a:rPr lang="uk-UA" dirty="0" smtClean="0"/>
            <a:t>1. Проаналізувати принцип роботи ШГНУ та фізичну природу </a:t>
          </a:r>
          <a:r>
            <a:rPr lang="uk-UA" dirty="0" err="1" smtClean="0"/>
            <a:t>динамограм</a:t>
          </a:r>
          <a:r>
            <a:rPr lang="uk-UA" dirty="0" smtClean="0"/>
            <a:t>;</a:t>
          </a:r>
          <a:endParaRPr lang="uk-UA" dirty="0"/>
        </a:p>
      </dgm:t>
    </dgm:pt>
    <dgm:pt modelId="{B03F1FDE-70E6-4682-8AAB-F001BFFF624D}" type="parTrans" cxnId="{AC0FAC92-46E0-4B3B-BD29-BC07321F9429}">
      <dgm:prSet/>
      <dgm:spPr/>
      <dgm:t>
        <a:bodyPr/>
        <a:lstStyle/>
        <a:p>
          <a:endParaRPr lang="uk-UA"/>
        </a:p>
      </dgm:t>
    </dgm:pt>
    <dgm:pt modelId="{94F219EE-00D2-42D0-8611-631605074D48}" type="sibTrans" cxnId="{AC0FAC92-46E0-4B3B-BD29-BC07321F9429}">
      <dgm:prSet/>
      <dgm:spPr/>
      <dgm:t>
        <a:bodyPr/>
        <a:lstStyle/>
        <a:p>
          <a:endParaRPr lang="uk-UA"/>
        </a:p>
      </dgm:t>
    </dgm:pt>
    <dgm:pt modelId="{622FBB38-C5E0-4F8D-A1BA-59D85803869A}">
      <dgm:prSet/>
      <dgm:spPr/>
      <dgm:t>
        <a:bodyPr/>
        <a:lstStyle/>
        <a:p>
          <a:pPr rtl="0"/>
          <a:r>
            <a:rPr lang="uk-UA" dirty="0" smtClean="0"/>
            <a:t>2. Дослідити методи інтерпретації </a:t>
          </a:r>
          <a:r>
            <a:rPr lang="uk-UA" dirty="0" err="1" smtClean="0"/>
            <a:t>динамограм</a:t>
          </a:r>
          <a:r>
            <a:rPr lang="uk-UA" dirty="0" smtClean="0"/>
            <a:t> та існуючі системи моніторингу;</a:t>
          </a:r>
          <a:endParaRPr lang="uk-UA" dirty="0"/>
        </a:p>
      </dgm:t>
    </dgm:pt>
    <dgm:pt modelId="{1D774521-9790-4BAF-848E-6B2A16256A92}" type="parTrans" cxnId="{9B5AA48D-4501-4F71-A542-EBC560D01645}">
      <dgm:prSet/>
      <dgm:spPr/>
      <dgm:t>
        <a:bodyPr/>
        <a:lstStyle/>
        <a:p>
          <a:endParaRPr lang="uk-UA"/>
        </a:p>
      </dgm:t>
    </dgm:pt>
    <dgm:pt modelId="{1A726649-9103-48EB-A91D-A8EC58B1129C}" type="sibTrans" cxnId="{9B5AA48D-4501-4F71-A542-EBC560D01645}">
      <dgm:prSet/>
      <dgm:spPr/>
      <dgm:t>
        <a:bodyPr/>
        <a:lstStyle/>
        <a:p>
          <a:endParaRPr lang="uk-UA"/>
        </a:p>
      </dgm:t>
    </dgm:pt>
    <dgm:pt modelId="{C5ADFBEF-489B-46C0-9435-18B5D6569304}">
      <dgm:prSet/>
      <dgm:spPr/>
      <dgm:t>
        <a:bodyPr/>
        <a:lstStyle/>
        <a:p>
          <a:pPr rtl="0"/>
          <a:r>
            <a:rPr lang="uk-UA" dirty="0" smtClean="0"/>
            <a:t>3. Розробити архітектуру </a:t>
          </a:r>
          <a:r>
            <a:rPr lang="uk-UA" dirty="0" err="1" smtClean="0"/>
            <a:t>безсерверної</a:t>
          </a:r>
          <a:r>
            <a:rPr lang="uk-UA" dirty="0" smtClean="0"/>
            <a:t> системи обробки </a:t>
          </a:r>
          <a:r>
            <a:rPr lang="uk-UA" dirty="0" err="1" smtClean="0"/>
            <a:t>динамограм</a:t>
          </a:r>
          <a:r>
            <a:rPr lang="uk-UA" dirty="0" smtClean="0"/>
            <a:t>;</a:t>
          </a:r>
          <a:endParaRPr lang="uk-UA" dirty="0"/>
        </a:p>
      </dgm:t>
    </dgm:pt>
    <dgm:pt modelId="{9CC6DF23-7EC8-4995-9307-A5020AE9CC38}" type="parTrans" cxnId="{50C67239-8CFA-45EB-8F55-B1A500E81ED4}">
      <dgm:prSet/>
      <dgm:spPr/>
      <dgm:t>
        <a:bodyPr/>
        <a:lstStyle/>
        <a:p>
          <a:endParaRPr lang="uk-UA"/>
        </a:p>
      </dgm:t>
    </dgm:pt>
    <dgm:pt modelId="{FB64AE0F-68BA-4FCC-8E79-06BEDAD41E1B}" type="sibTrans" cxnId="{50C67239-8CFA-45EB-8F55-B1A500E81ED4}">
      <dgm:prSet/>
      <dgm:spPr/>
      <dgm:t>
        <a:bodyPr/>
        <a:lstStyle/>
        <a:p>
          <a:endParaRPr lang="uk-UA"/>
        </a:p>
      </dgm:t>
    </dgm:pt>
    <dgm:pt modelId="{05E46D91-D53A-4361-A133-8B5F1797F138}">
      <dgm:prSet/>
      <dgm:spPr/>
      <dgm:t>
        <a:bodyPr/>
        <a:lstStyle/>
        <a:p>
          <a:pPr rtl="0"/>
          <a:r>
            <a:rPr lang="uk-UA" dirty="0" smtClean="0"/>
            <a:t>4. Провести тестування системи та оцінити її ефективність.</a:t>
          </a:r>
          <a:endParaRPr lang="uk-UA" dirty="0"/>
        </a:p>
      </dgm:t>
    </dgm:pt>
    <dgm:pt modelId="{58369CDF-DE2A-4814-B47E-2C4BDC64DDD1}" type="parTrans" cxnId="{2DB87E57-1163-4D32-868C-04EEFF9E6797}">
      <dgm:prSet/>
      <dgm:spPr/>
      <dgm:t>
        <a:bodyPr/>
        <a:lstStyle/>
        <a:p>
          <a:endParaRPr lang="uk-UA"/>
        </a:p>
      </dgm:t>
    </dgm:pt>
    <dgm:pt modelId="{FB43BDE6-04D9-47E0-836F-231C3A7E25A2}" type="sibTrans" cxnId="{2DB87E57-1163-4D32-868C-04EEFF9E6797}">
      <dgm:prSet/>
      <dgm:spPr/>
      <dgm:t>
        <a:bodyPr/>
        <a:lstStyle/>
        <a:p>
          <a:endParaRPr lang="uk-UA"/>
        </a:p>
      </dgm:t>
    </dgm:pt>
    <dgm:pt modelId="{F148B16E-0A05-4ACA-AEDF-B6471E61844B}" type="pres">
      <dgm:prSet presAssocID="{031F36A7-DFB6-4DBD-9951-8676244CBD3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59B3B19B-AC20-4144-B1D5-CD3A1279DC35}" type="pres">
      <dgm:prSet presAssocID="{D10E39D3-AAA1-44FC-BBF6-319527480EE0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67735864-3156-4242-A386-F56A2915D798}" type="pres">
      <dgm:prSet presAssocID="{94F219EE-00D2-42D0-8611-631605074D48}" presName="parTxOnlySpace" presStyleCnt="0"/>
      <dgm:spPr/>
    </dgm:pt>
    <dgm:pt modelId="{59F04CA9-1119-4F17-B4A7-4C1B90E153B9}" type="pres">
      <dgm:prSet presAssocID="{622FBB38-C5E0-4F8D-A1BA-59D85803869A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19DCE174-50BD-41A0-9B0B-7F33F7A15E8C}" type="pres">
      <dgm:prSet presAssocID="{1A726649-9103-48EB-A91D-A8EC58B1129C}" presName="parTxOnlySpace" presStyleCnt="0"/>
      <dgm:spPr/>
    </dgm:pt>
    <dgm:pt modelId="{5CD26FA5-0F64-4909-9161-DCC3A6BC89DE}" type="pres">
      <dgm:prSet presAssocID="{C5ADFBEF-489B-46C0-9435-18B5D6569304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DCEC7223-1536-4171-ACE0-47764AA1F3E7}" type="pres">
      <dgm:prSet presAssocID="{FB64AE0F-68BA-4FCC-8E79-06BEDAD41E1B}" presName="parTxOnlySpace" presStyleCnt="0"/>
      <dgm:spPr/>
    </dgm:pt>
    <dgm:pt modelId="{A06B9020-0479-4D77-AF4E-EF29D3DE8975}" type="pres">
      <dgm:prSet presAssocID="{05E46D91-D53A-4361-A133-8B5F1797F138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42224286-7CC5-497D-8849-A3782863ABE5}" type="presOf" srcId="{622FBB38-C5E0-4F8D-A1BA-59D85803869A}" destId="{59F04CA9-1119-4F17-B4A7-4C1B90E153B9}" srcOrd="0" destOrd="0" presId="urn:microsoft.com/office/officeart/2005/8/layout/chevron1"/>
    <dgm:cxn modelId="{9B5AA48D-4501-4F71-A542-EBC560D01645}" srcId="{031F36A7-DFB6-4DBD-9951-8676244CBD35}" destId="{622FBB38-C5E0-4F8D-A1BA-59D85803869A}" srcOrd="1" destOrd="0" parTransId="{1D774521-9790-4BAF-848E-6B2A16256A92}" sibTransId="{1A726649-9103-48EB-A91D-A8EC58B1129C}"/>
    <dgm:cxn modelId="{2EB9A188-DED4-4FD5-8448-038235A2D216}" type="presOf" srcId="{C5ADFBEF-489B-46C0-9435-18B5D6569304}" destId="{5CD26FA5-0F64-4909-9161-DCC3A6BC89DE}" srcOrd="0" destOrd="0" presId="urn:microsoft.com/office/officeart/2005/8/layout/chevron1"/>
    <dgm:cxn modelId="{50C67239-8CFA-45EB-8F55-B1A500E81ED4}" srcId="{031F36A7-DFB6-4DBD-9951-8676244CBD35}" destId="{C5ADFBEF-489B-46C0-9435-18B5D6569304}" srcOrd="2" destOrd="0" parTransId="{9CC6DF23-7EC8-4995-9307-A5020AE9CC38}" sibTransId="{FB64AE0F-68BA-4FCC-8E79-06BEDAD41E1B}"/>
    <dgm:cxn modelId="{8EB8BAE4-5FE9-4D1C-B63D-966B93F5B959}" type="presOf" srcId="{05E46D91-D53A-4361-A133-8B5F1797F138}" destId="{A06B9020-0479-4D77-AF4E-EF29D3DE8975}" srcOrd="0" destOrd="0" presId="urn:microsoft.com/office/officeart/2005/8/layout/chevron1"/>
    <dgm:cxn modelId="{3F0C2AB4-955A-43F3-9AE1-6B9BF4F79A71}" type="presOf" srcId="{031F36A7-DFB6-4DBD-9951-8676244CBD35}" destId="{F148B16E-0A05-4ACA-AEDF-B6471E61844B}" srcOrd="0" destOrd="0" presId="urn:microsoft.com/office/officeart/2005/8/layout/chevron1"/>
    <dgm:cxn modelId="{0A307B6E-25B8-47A5-A272-EFE41E5F996E}" type="presOf" srcId="{D10E39D3-AAA1-44FC-BBF6-319527480EE0}" destId="{59B3B19B-AC20-4144-B1D5-CD3A1279DC35}" srcOrd="0" destOrd="0" presId="urn:microsoft.com/office/officeart/2005/8/layout/chevron1"/>
    <dgm:cxn modelId="{AC0FAC92-46E0-4B3B-BD29-BC07321F9429}" srcId="{031F36A7-DFB6-4DBD-9951-8676244CBD35}" destId="{D10E39D3-AAA1-44FC-BBF6-319527480EE0}" srcOrd="0" destOrd="0" parTransId="{B03F1FDE-70E6-4682-8AAB-F001BFFF624D}" sibTransId="{94F219EE-00D2-42D0-8611-631605074D48}"/>
    <dgm:cxn modelId="{2DB87E57-1163-4D32-868C-04EEFF9E6797}" srcId="{031F36A7-DFB6-4DBD-9951-8676244CBD35}" destId="{05E46D91-D53A-4361-A133-8B5F1797F138}" srcOrd="3" destOrd="0" parTransId="{58369CDF-DE2A-4814-B47E-2C4BDC64DDD1}" sibTransId="{FB43BDE6-04D9-47E0-836F-231C3A7E25A2}"/>
    <dgm:cxn modelId="{4067D1D2-D848-4BC2-964B-85CCFE8FBA91}" type="presParOf" srcId="{F148B16E-0A05-4ACA-AEDF-B6471E61844B}" destId="{59B3B19B-AC20-4144-B1D5-CD3A1279DC35}" srcOrd="0" destOrd="0" presId="urn:microsoft.com/office/officeart/2005/8/layout/chevron1"/>
    <dgm:cxn modelId="{693699A5-81E9-451E-B35D-9DEF72680378}" type="presParOf" srcId="{F148B16E-0A05-4ACA-AEDF-B6471E61844B}" destId="{67735864-3156-4242-A386-F56A2915D798}" srcOrd="1" destOrd="0" presId="urn:microsoft.com/office/officeart/2005/8/layout/chevron1"/>
    <dgm:cxn modelId="{C8BEEBED-6DC3-436B-A919-95F3F76DF059}" type="presParOf" srcId="{F148B16E-0A05-4ACA-AEDF-B6471E61844B}" destId="{59F04CA9-1119-4F17-B4A7-4C1B90E153B9}" srcOrd="2" destOrd="0" presId="urn:microsoft.com/office/officeart/2005/8/layout/chevron1"/>
    <dgm:cxn modelId="{A35BC61D-5EC2-4864-A29E-2D6D7F49F9E1}" type="presParOf" srcId="{F148B16E-0A05-4ACA-AEDF-B6471E61844B}" destId="{19DCE174-50BD-41A0-9B0B-7F33F7A15E8C}" srcOrd="3" destOrd="0" presId="urn:microsoft.com/office/officeart/2005/8/layout/chevron1"/>
    <dgm:cxn modelId="{E0BDA7A1-DCB3-455C-AC8C-1D6B2C2F81BD}" type="presParOf" srcId="{F148B16E-0A05-4ACA-AEDF-B6471E61844B}" destId="{5CD26FA5-0F64-4909-9161-DCC3A6BC89DE}" srcOrd="4" destOrd="0" presId="urn:microsoft.com/office/officeart/2005/8/layout/chevron1"/>
    <dgm:cxn modelId="{37D821F4-615C-4546-B77B-0D17821A9B86}" type="presParOf" srcId="{F148B16E-0A05-4ACA-AEDF-B6471E61844B}" destId="{DCEC7223-1536-4171-ACE0-47764AA1F3E7}" srcOrd="5" destOrd="0" presId="urn:microsoft.com/office/officeart/2005/8/layout/chevron1"/>
    <dgm:cxn modelId="{DBBDC6DB-6B45-4EB5-A051-D4C27C753A12}" type="presParOf" srcId="{F148B16E-0A05-4ACA-AEDF-B6471E61844B}" destId="{A06B9020-0479-4D77-AF4E-EF29D3DE8975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8BFEC94-E5FC-4318-9E9F-3B2B91DF01E6}" type="doc">
      <dgm:prSet loTypeId="urn:microsoft.com/office/officeart/2005/8/layout/hierarchy1" loCatId="hierarchy" qsTypeId="urn:microsoft.com/office/officeart/2005/8/quickstyle/3d3" qsCatId="3D" csTypeId="urn:microsoft.com/office/officeart/2005/8/colors/accent1_2" csCatId="accent1"/>
      <dgm:spPr/>
      <dgm:t>
        <a:bodyPr/>
        <a:lstStyle/>
        <a:p>
          <a:endParaRPr lang="uk-UA"/>
        </a:p>
      </dgm:t>
    </dgm:pt>
    <dgm:pt modelId="{E3A8B4CD-6CCB-4AB1-A106-85617FCCEE94}">
      <dgm:prSet/>
      <dgm:spPr/>
      <dgm:t>
        <a:bodyPr/>
        <a:lstStyle/>
        <a:p>
          <a:pPr rtl="0"/>
          <a:r>
            <a:rPr lang="uk-UA" dirty="0" smtClean="0"/>
            <a:t>фільтрація та згладжування сигналу – усувають високочастотні шуми та коливання, що не відображають реальний робочий процес насоса;</a:t>
          </a:r>
          <a:endParaRPr lang="uk-UA" dirty="0"/>
        </a:p>
      </dgm:t>
    </dgm:pt>
    <dgm:pt modelId="{9A11F1F7-7BD1-49D6-AF04-DC670D46D0BB}" type="parTrans" cxnId="{DED85DF0-83F4-4D32-8F1E-61B88AF313CA}">
      <dgm:prSet/>
      <dgm:spPr/>
      <dgm:t>
        <a:bodyPr/>
        <a:lstStyle/>
        <a:p>
          <a:endParaRPr lang="uk-UA"/>
        </a:p>
      </dgm:t>
    </dgm:pt>
    <dgm:pt modelId="{DE6CFD28-3F73-4C74-B827-D69CF4D3DCDB}" type="sibTrans" cxnId="{DED85DF0-83F4-4D32-8F1E-61B88AF313CA}">
      <dgm:prSet/>
      <dgm:spPr/>
      <dgm:t>
        <a:bodyPr/>
        <a:lstStyle/>
        <a:p>
          <a:endParaRPr lang="uk-UA"/>
        </a:p>
      </dgm:t>
    </dgm:pt>
    <dgm:pt modelId="{1B6B7991-C7F3-40B0-B5E9-BF6A9CDDA122}">
      <dgm:prSet/>
      <dgm:spPr/>
      <dgm:t>
        <a:bodyPr/>
        <a:lstStyle/>
        <a:p>
          <a:pPr rtl="0"/>
          <a:r>
            <a:rPr lang="uk-UA" dirty="0" smtClean="0"/>
            <a:t>сегментація циклів – виділення робочих і холостих фаз руху плунжера, що дозволяє оцінити ефективність підйому рідини на кожному циклі;</a:t>
          </a:r>
          <a:endParaRPr lang="uk-UA" dirty="0"/>
        </a:p>
      </dgm:t>
    </dgm:pt>
    <dgm:pt modelId="{1D9E94D6-4C54-4940-938B-77045FDBDA66}" type="parTrans" cxnId="{AE43FE59-F4C1-4BE0-BF2C-A72C33545D55}">
      <dgm:prSet/>
      <dgm:spPr/>
      <dgm:t>
        <a:bodyPr/>
        <a:lstStyle/>
        <a:p>
          <a:endParaRPr lang="uk-UA"/>
        </a:p>
      </dgm:t>
    </dgm:pt>
    <dgm:pt modelId="{94EFDAAA-A13F-4FDE-BBBD-2E88172C9A0D}" type="sibTrans" cxnId="{AE43FE59-F4C1-4BE0-BF2C-A72C33545D55}">
      <dgm:prSet/>
      <dgm:spPr/>
      <dgm:t>
        <a:bodyPr/>
        <a:lstStyle/>
        <a:p>
          <a:endParaRPr lang="uk-UA"/>
        </a:p>
      </dgm:t>
    </dgm:pt>
    <dgm:pt modelId="{E908874E-7CCF-4A34-BCFD-8194D9A9D7CB}">
      <dgm:prSet/>
      <dgm:spPr/>
      <dgm:t>
        <a:bodyPr/>
        <a:lstStyle/>
        <a:p>
          <a:pPr rtl="0"/>
          <a:r>
            <a:rPr lang="uk-UA" smtClean="0"/>
            <a:t>нормалізація сигналу – забезпечує порівняння фактичних динамограм із еталонними кривими для виявлення відхилень від нормального режиму;</a:t>
          </a:r>
          <a:endParaRPr lang="uk-UA"/>
        </a:p>
      </dgm:t>
    </dgm:pt>
    <dgm:pt modelId="{E065BAC3-8FF7-4FCB-87E8-3C13044D8505}" type="parTrans" cxnId="{77598E41-83EA-4621-BC95-364911E78B62}">
      <dgm:prSet/>
      <dgm:spPr/>
      <dgm:t>
        <a:bodyPr/>
        <a:lstStyle/>
        <a:p>
          <a:endParaRPr lang="uk-UA"/>
        </a:p>
      </dgm:t>
    </dgm:pt>
    <dgm:pt modelId="{3F3363B3-052B-469D-83C4-B3B19FFA4E78}" type="sibTrans" cxnId="{77598E41-83EA-4621-BC95-364911E78B62}">
      <dgm:prSet/>
      <dgm:spPr/>
      <dgm:t>
        <a:bodyPr/>
        <a:lstStyle/>
        <a:p>
          <a:endParaRPr lang="uk-UA"/>
        </a:p>
      </dgm:t>
    </dgm:pt>
    <dgm:pt modelId="{2DB74570-E252-45EC-B4FD-2AFF6A408C55}">
      <dgm:prSet/>
      <dgm:spPr/>
      <dgm:t>
        <a:bodyPr/>
        <a:lstStyle/>
        <a:p>
          <a:pPr rtl="0"/>
          <a:r>
            <a:rPr lang="uk-UA" smtClean="0"/>
            <a:t>виділення характеристичних ознак – визначення піків навантаження, площі петлі, асиметрії, співвідношення робочої та витратної роботи. </a:t>
          </a:r>
          <a:endParaRPr lang="uk-UA"/>
        </a:p>
      </dgm:t>
    </dgm:pt>
    <dgm:pt modelId="{1BC3924D-D3A0-4E9C-AA31-5F2F3A11D6F1}" type="parTrans" cxnId="{1D7C263D-DE84-4DD7-ABC2-E3C959EECA18}">
      <dgm:prSet/>
      <dgm:spPr/>
      <dgm:t>
        <a:bodyPr/>
        <a:lstStyle/>
        <a:p>
          <a:endParaRPr lang="uk-UA"/>
        </a:p>
      </dgm:t>
    </dgm:pt>
    <dgm:pt modelId="{0C01EF82-4111-47B0-BBB0-803C6A626DC3}" type="sibTrans" cxnId="{1D7C263D-DE84-4DD7-ABC2-E3C959EECA18}">
      <dgm:prSet/>
      <dgm:spPr/>
      <dgm:t>
        <a:bodyPr/>
        <a:lstStyle/>
        <a:p>
          <a:endParaRPr lang="uk-UA"/>
        </a:p>
      </dgm:t>
    </dgm:pt>
    <dgm:pt modelId="{B8394C59-5579-4C35-B86E-F56C7F18B31B}" type="pres">
      <dgm:prSet presAssocID="{C8BFEC94-E5FC-4318-9E9F-3B2B91DF01E6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uk-UA"/>
        </a:p>
      </dgm:t>
    </dgm:pt>
    <dgm:pt modelId="{9D047824-0BD6-4027-8F52-E5D0EFE7A4C8}" type="pres">
      <dgm:prSet presAssocID="{E3A8B4CD-6CCB-4AB1-A106-85617FCCEE94}" presName="hierRoot1" presStyleCnt="0"/>
      <dgm:spPr/>
    </dgm:pt>
    <dgm:pt modelId="{7D81C9A4-3232-4CE9-8A3E-307E7C9B1AE6}" type="pres">
      <dgm:prSet presAssocID="{E3A8B4CD-6CCB-4AB1-A106-85617FCCEE94}" presName="composite" presStyleCnt="0"/>
      <dgm:spPr/>
    </dgm:pt>
    <dgm:pt modelId="{1F8EC33F-3A15-494F-8D46-DEEA59088EE4}" type="pres">
      <dgm:prSet presAssocID="{E3A8B4CD-6CCB-4AB1-A106-85617FCCEE94}" presName="background" presStyleLbl="node0" presStyleIdx="0" presStyleCnt="4"/>
      <dgm:spPr/>
    </dgm:pt>
    <dgm:pt modelId="{398D9FB7-5F95-49EC-9143-555C583B4BFD}" type="pres">
      <dgm:prSet presAssocID="{E3A8B4CD-6CCB-4AB1-A106-85617FCCEE94}" presName="text" presStyleLbl="fgAcc0" presStyleIdx="0" presStyleCnt="4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F8511A63-2D46-4431-86EA-6BAF3FE9238B}" type="pres">
      <dgm:prSet presAssocID="{E3A8B4CD-6CCB-4AB1-A106-85617FCCEE94}" presName="hierChild2" presStyleCnt="0"/>
      <dgm:spPr/>
    </dgm:pt>
    <dgm:pt modelId="{A8ADF793-8F05-429B-9750-303014CAAE0E}" type="pres">
      <dgm:prSet presAssocID="{1B6B7991-C7F3-40B0-B5E9-BF6A9CDDA122}" presName="hierRoot1" presStyleCnt="0"/>
      <dgm:spPr/>
    </dgm:pt>
    <dgm:pt modelId="{87D2C014-4345-41DF-BA76-E3A3575D3172}" type="pres">
      <dgm:prSet presAssocID="{1B6B7991-C7F3-40B0-B5E9-BF6A9CDDA122}" presName="composite" presStyleCnt="0"/>
      <dgm:spPr/>
    </dgm:pt>
    <dgm:pt modelId="{E4FDFFA5-22C7-4BEF-A9D1-9508B38AB11E}" type="pres">
      <dgm:prSet presAssocID="{1B6B7991-C7F3-40B0-B5E9-BF6A9CDDA122}" presName="background" presStyleLbl="node0" presStyleIdx="1" presStyleCnt="4"/>
      <dgm:spPr/>
    </dgm:pt>
    <dgm:pt modelId="{9519DC46-2501-4772-86B3-9F872885779D}" type="pres">
      <dgm:prSet presAssocID="{1B6B7991-C7F3-40B0-B5E9-BF6A9CDDA122}" presName="text" presStyleLbl="fgAcc0" presStyleIdx="1" presStyleCnt="4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8F6FDE8B-215E-47EB-B7DD-D5892D28BE61}" type="pres">
      <dgm:prSet presAssocID="{1B6B7991-C7F3-40B0-B5E9-BF6A9CDDA122}" presName="hierChild2" presStyleCnt="0"/>
      <dgm:spPr/>
    </dgm:pt>
    <dgm:pt modelId="{8DF85E80-98D2-4430-BABB-E8773C2A82B5}" type="pres">
      <dgm:prSet presAssocID="{E908874E-7CCF-4A34-BCFD-8194D9A9D7CB}" presName="hierRoot1" presStyleCnt="0"/>
      <dgm:spPr/>
    </dgm:pt>
    <dgm:pt modelId="{6CBCC1A1-586C-4B71-AF7A-55D0ECEDE9D9}" type="pres">
      <dgm:prSet presAssocID="{E908874E-7CCF-4A34-BCFD-8194D9A9D7CB}" presName="composite" presStyleCnt="0"/>
      <dgm:spPr/>
    </dgm:pt>
    <dgm:pt modelId="{C95619D1-7D32-4C90-A194-2E338C1DC8E0}" type="pres">
      <dgm:prSet presAssocID="{E908874E-7CCF-4A34-BCFD-8194D9A9D7CB}" presName="background" presStyleLbl="node0" presStyleIdx="2" presStyleCnt="4"/>
      <dgm:spPr/>
    </dgm:pt>
    <dgm:pt modelId="{E1A8156A-DA05-45B5-8476-2CF523DCA38D}" type="pres">
      <dgm:prSet presAssocID="{E908874E-7CCF-4A34-BCFD-8194D9A9D7CB}" presName="text" presStyleLbl="fgAcc0" presStyleIdx="2" presStyleCnt="4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05D47C24-DE57-43A9-A6D8-70831725E7AC}" type="pres">
      <dgm:prSet presAssocID="{E908874E-7CCF-4A34-BCFD-8194D9A9D7CB}" presName="hierChild2" presStyleCnt="0"/>
      <dgm:spPr/>
    </dgm:pt>
    <dgm:pt modelId="{1FBD331F-7E73-4DBC-A847-CC5A0B9ECB72}" type="pres">
      <dgm:prSet presAssocID="{2DB74570-E252-45EC-B4FD-2AFF6A408C55}" presName="hierRoot1" presStyleCnt="0"/>
      <dgm:spPr/>
    </dgm:pt>
    <dgm:pt modelId="{857278B0-9A4E-483A-B7C7-FEB70952DE77}" type="pres">
      <dgm:prSet presAssocID="{2DB74570-E252-45EC-B4FD-2AFF6A408C55}" presName="composite" presStyleCnt="0"/>
      <dgm:spPr/>
    </dgm:pt>
    <dgm:pt modelId="{02AF9AEC-E7A1-4A83-9049-B65FC8A750EC}" type="pres">
      <dgm:prSet presAssocID="{2DB74570-E252-45EC-B4FD-2AFF6A408C55}" presName="background" presStyleLbl="node0" presStyleIdx="3" presStyleCnt="4"/>
      <dgm:spPr/>
    </dgm:pt>
    <dgm:pt modelId="{5F143BB1-AFF3-4D77-B906-E4F312348C14}" type="pres">
      <dgm:prSet presAssocID="{2DB74570-E252-45EC-B4FD-2AFF6A408C55}" presName="text" presStyleLbl="fgAcc0" presStyleIdx="3" presStyleCnt="4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F52D3143-6CF8-482B-9001-18CF42B99E06}" type="pres">
      <dgm:prSet presAssocID="{2DB74570-E252-45EC-B4FD-2AFF6A408C55}" presName="hierChild2" presStyleCnt="0"/>
      <dgm:spPr/>
    </dgm:pt>
  </dgm:ptLst>
  <dgm:cxnLst>
    <dgm:cxn modelId="{77598E41-83EA-4621-BC95-364911E78B62}" srcId="{C8BFEC94-E5FC-4318-9E9F-3B2B91DF01E6}" destId="{E908874E-7CCF-4A34-BCFD-8194D9A9D7CB}" srcOrd="2" destOrd="0" parTransId="{E065BAC3-8FF7-4FCB-87E8-3C13044D8505}" sibTransId="{3F3363B3-052B-469D-83C4-B3B19FFA4E78}"/>
    <dgm:cxn modelId="{DED85DF0-83F4-4D32-8F1E-61B88AF313CA}" srcId="{C8BFEC94-E5FC-4318-9E9F-3B2B91DF01E6}" destId="{E3A8B4CD-6CCB-4AB1-A106-85617FCCEE94}" srcOrd="0" destOrd="0" parTransId="{9A11F1F7-7BD1-49D6-AF04-DC670D46D0BB}" sibTransId="{DE6CFD28-3F73-4C74-B827-D69CF4D3DCDB}"/>
    <dgm:cxn modelId="{E36A0AD4-BE7A-48A7-B25C-0AE60737A50A}" type="presOf" srcId="{2DB74570-E252-45EC-B4FD-2AFF6A408C55}" destId="{5F143BB1-AFF3-4D77-B906-E4F312348C14}" srcOrd="0" destOrd="0" presId="urn:microsoft.com/office/officeart/2005/8/layout/hierarchy1"/>
    <dgm:cxn modelId="{AE43FE59-F4C1-4BE0-BF2C-A72C33545D55}" srcId="{C8BFEC94-E5FC-4318-9E9F-3B2B91DF01E6}" destId="{1B6B7991-C7F3-40B0-B5E9-BF6A9CDDA122}" srcOrd="1" destOrd="0" parTransId="{1D9E94D6-4C54-4940-938B-77045FDBDA66}" sibTransId="{94EFDAAA-A13F-4FDE-BBBD-2E88172C9A0D}"/>
    <dgm:cxn modelId="{FAB586F1-E8FE-4EAB-979D-F574BE7D9B6C}" type="presOf" srcId="{E3A8B4CD-6CCB-4AB1-A106-85617FCCEE94}" destId="{398D9FB7-5F95-49EC-9143-555C583B4BFD}" srcOrd="0" destOrd="0" presId="urn:microsoft.com/office/officeart/2005/8/layout/hierarchy1"/>
    <dgm:cxn modelId="{8600EDF3-2872-4049-96E4-1996E5698F71}" type="presOf" srcId="{E908874E-7CCF-4A34-BCFD-8194D9A9D7CB}" destId="{E1A8156A-DA05-45B5-8476-2CF523DCA38D}" srcOrd="0" destOrd="0" presId="urn:microsoft.com/office/officeart/2005/8/layout/hierarchy1"/>
    <dgm:cxn modelId="{BC231846-4040-4707-B099-4E04EE8E7A5C}" type="presOf" srcId="{1B6B7991-C7F3-40B0-B5E9-BF6A9CDDA122}" destId="{9519DC46-2501-4772-86B3-9F872885779D}" srcOrd="0" destOrd="0" presId="urn:microsoft.com/office/officeart/2005/8/layout/hierarchy1"/>
    <dgm:cxn modelId="{1D7C263D-DE84-4DD7-ABC2-E3C959EECA18}" srcId="{C8BFEC94-E5FC-4318-9E9F-3B2B91DF01E6}" destId="{2DB74570-E252-45EC-B4FD-2AFF6A408C55}" srcOrd="3" destOrd="0" parTransId="{1BC3924D-D3A0-4E9C-AA31-5F2F3A11D6F1}" sibTransId="{0C01EF82-4111-47B0-BBB0-803C6A626DC3}"/>
    <dgm:cxn modelId="{061B064C-DA47-46D6-9FDF-D92BF1705CE9}" type="presOf" srcId="{C8BFEC94-E5FC-4318-9E9F-3B2B91DF01E6}" destId="{B8394C59-5579-4C35-B86E-F56C7F18B31B}" srcOrd="0" destOrd="0" presId="urn:microsoft.com/office/officeart/2005/8/layout/hierarchy1"/>
    <dgm:cxn modelId="{3A359319-0BA2-49AD-8DAD-09114608ED1C}" type="presParOf" srcId="{B8394C59-5579-4C35-B86E-F56C7F18B31B}" destId="{9D047824-0BD6-4027-8F52-E5D0EFE7A4C8}" srcOrd="0" destOrd="0" presId="urn:microsoft.com/office/officeart/2005/8/layout/hierarchy1"/>
    <dgm:cxn modelId="{1948A0D2-E696-4841-ADD9-8D081AB8C32F}" type="presParOf" srcId="{9D047824-0BD6-4027-8F52-E5D0EFE7A4C8}" destId="{7D81C9A4-3232-4CE9-8A3E-307E7C9B1AE6}" srcOrd="0" destOrd="0" presId="urn:microsoft.com/office/officeart/2005/8/layout/hierarchy1"/>
    <dgm:cxn modelId="{12A9F73D-93AC-4FEC-A3F0-48F44C234DD2}" type="presParOf" srcId="{7D81C9A4-3232-4CE9-8A3E-307E7C9B1AE6}" destId="{1F8EC33F-3A15-494F-8D46-DEEA59088EE4}" srcOrd="0" destOrd="0" presId="urn:microsoft.com/office/officeart/2005/8/layout/hierarchy1"/>
    <dgm:cxn modelId="{82F7D3F5-FBB2-498D-A12A-661DAFD3370B}" type="presParOf" srcId="{7D81C9A4-3232-4CE9-8A3E-307E7C9B1AE6}" destId="{398D9FB7-5F95-49EC-9143-555C583B4BFD}" srcOrd="1" destOrd="0" presId="urn:microsoft.com/office/officeart/2005/8/layout/hierarchy1"/>
    <dgm:cxn modelId="{B0EBB4F7-6A43-4FAD-9FE1-46E84F5E94ED}" type="presParOf" srcId="{9D047824-0BD6-4027-8F52-E5D0EFE7A4C8}" destId="{F8511A63-2D46-4431-86EA-6BAF3FE9238B}" srcOrd="1" destOrd="0" presId="urn:microsoft.com/office/officeart/2005/8/layout/hierarchy1"/>
    <dgm:cxn modelId="{9487CAAB-0344-4B74-BD2B-E4C361C4C7C9}" type="presParOf" srcId="{B8394C59-5579-4C35-B86E-F56C7F18B31B}" destId="{A8ADF793-8F05-429B-9750-303014CAAE0E}" srcOrd="1" destOrd="0" presId="urn:microsoft.com/office/officeart/2005/8/layout/hierarchy1"/>
    <dgm:cxn modelId="{03D39F56-6722-488D-B84F-2A6D3F2799DB}" type="presParOf" srcId="{A8ADF793-8F05-429B-9750-303014CAAE0E}" destId="{87D2C014-4345-41DF-BA76-E3A3575D3172}" srcOrd="0" destOrd="0" presId="urn:microsoft.com/office/officeart/2005/8/layout/hierarchy1"/>
    <dgm:cxn modelId="{01F19F44-147C-4C09-B993-164B5A7F23A9}" type="presParOf" srcId="{87D2C014-4345-41DF-BA76-E3A3575D3172}" destId="{E4FDFFA5-22C7-4BEF-A9D1-9508B38AB11E}" srcOrd="0" destOrd="0" presId="urn:microsoft.com/office/officeart/2005/8/layout/hierarchy1"/>
    <dgm:cxn modelId="{46F051E2-3A1F-4089-B756-C7A01FF58D03}" type="presParOf" srcId="{87D2C014-4345-41DF-BA76-E3A3575D3172}" destId="{9519DC46-2501-4772-86B3-9F872885779D}" srcOrd="1" destOrd="0" presId="urn:microsoft.com/office/officeart/2005/8/layout/hierarchy1"/>
    <dgm:cxn modelId="{2D6F26CE-9DFF-4654-B9D7-1A0BEC9DE17C}" type="presParOf" srcId="{A8ADF793-8F05-429B-9750-303014CAAE0E}" destId="{8F6FDE8B-215E-47EB-B7DD-D5892D28BE61}" srcOrd="1" destOrd="0" presId="urn:microsoft.com/office/officeart/2005/8/layout/hierarchy1"/>
    <dgm:cxn modelId="{83665264-DDF6-4E1B-82B0-AE62E645BFFA}" type="presParOf" srcId="{B8394C59-5579-4C35-B86E-F56C7F18B31B}" destId="{8DF85E80-98D2-4430-BABB-E8773C2A82B5}" srcOrd="2" destOrd="0" presId="urn:microsoft.com/office/officeart/2005/8/layout/hierarchy1"/>
    <dgm:cxn modelId="{A58896CF-570E-4E2C-8886-1D8D167D72DA}" type="presParOf" srcId="{8DF85E80-98D2-4430-BABB-E8773C2A82B5}" destId="{6CBCC1A1-586C-4B71-AF7A-55D0ECEDE9D9}" srcOrd="0" destOrd="0" presId="urn:microsoft.com/office/officeart/2005/8/layout/hierarchy1"/>
    <dgm:cxn modelId="{BCF9BEEA-3C1A-4441-81A6-B57E62539456}" type="presParOf" srcId="{6CBCC1A1-586C-4B71-AF7A-55D0ECEDE9D9}" destId="{C95619D1-7D32-4C90-A194-2E338C1DC8E0}" srcOrd="0" destOrd="0" presId="urn:microsoft.com/office/officeart/2005/8/layout/hierarchy1"/>
    <dgm:cxn modelId="{CC1F75CD-1B28-40BD-80DB-3BBFC0372655}" type="presParOf" srcId="{6CBCC1A1-586C-4B71-AF7A-55D0ECEDE9D9}" destId="{E1A8156A-DA05-45B5-8476-2CF523DCA38D}" srcOrd="1" destOrd="0" presId="urn:microsoft.com/office/officeart/2005/8/layout/hierarchy1"/>
    <dgm:cxn modelId="{984F6A08-69E0-4D01-A6F8-FEE1B06B435D}" type="presParOf" srcId="{8DF85E80-98D2-4430-BABB-E8773C2A82B5}" destId="{05D47C24-DE57-43A9-A6D8-70831725E7AC}" srcOrd="1" destOrd="0" presId="urn:microsoft.com/office/officeart/2005/8/layout/hierarchy1"/>
    <dgm:cxn modelId="{CF7DD43D-C5E8-47E2-B19E-D8A4C836EFD9}" type="presParOf" srcId="{B8394C59-5579-4C35-B86E-F56C7F18B31B}" destId="{1FBD331F-7E73-4DBC-A847-CC5A0B9ECB72}" srcOrd="3" destOrd="0" presId="urn:microsoft.com/office/officeart/2005/8/layout/hierarchy1"/>
    <dgm:cxn modelId="{A17FC3D5-F356-4B0F-9F88-DEFD1C5D5FF3}" type="presParOf" srcId="{1FBD331F-7E73-4DBC-A847-CC5A0B9ECB72}" destId="{857278B0-9A4E-483A-B7C7-FEB70952DE77}" srcOrd="0" destOrd="0" presId="urn:microsoft.com/office/officeart/2005/8/layout/hierarchy1"/>
    <dgm:cxn modelId="{B44FB5DD-7411-407D-9AED-B54455E5976C}" type="presParOf" srcId="{857278B0-9A4E-483A-B7C7-FEB70952DE77}" destId="{02AF9AEC-E7A1-4A83-9049-B65FC8A750EC}" srcOrd="0" destOrd="0" presId="urn:microsoft.com/office/officeart/2005/8/layout/hierarchy1"/>
    <dgm:cxn modelId="{2779DD4C-321B-4BFD-827D-DFD1B93F4783}" type="presParOf" srcId="{857278B0-9A4E-483A-B7C7-FEB70952DE77}" destId="{5F143BB1-AFF3-4D77-B906-E4F312348C14}" srcOrd="1" destOrd="0" presId="urn:microsoft.com/office/officeart/2005/8/layout/hierarchy1"/>
    <dgm:cxn modelId="{9B0BD0F9-0B30-4E9D-B688-C5477F7B21B3}" type="presParOf" srcId="{1FBD331F-7E73-4DBC-A847-CC5A0B9ECB72}" destId="{F52D3143-6CF8-482B-9001-18CF42B99E06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B3B19B-AC20-4144-B1D5-CD3A1279DC35}">
      <dsp:nvSpPr>
        <dsp:cNvPr id="0" name=""/>
        <dsp:cNvSpPr/>
      </dsp:nvSpPr>
      <dsp:spPr>
        <a:xfrm>
          <a:off x="5655" y="1380787"/>
          <a:ext cx="3292078" cy="131683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009" tIns="22670" rIns="22670" bIns="226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700" kern="1200" dirty="0" smtClean="0"/>
            <a:t>1. Проаналізувати принцип роботи ШГНУ та фізичну природу </a:t>
          </a:r>
          <a:r>
            <a:rPr lang="uk-UA" sz="1700" kern="1200" dirty="0" err="1" smtClean="0"/>
            <a:t>динамограм</a:t>
          </a:r>
          <a:r>
            <a:rPr lang="uk-UA" sz="1700" kern="1200" dirty="0" smtClean="0"/>
            <a:t>;</a:t>
          </a:r>
          <a:endParaRPr lang="uk-UA" sz="1700" kern="1200" dirty="0"/>
        </a:p>
      </dsp:txBody>
      <dsp:txXfrm>
        <a:off x="664071" y="1380787"/>
        <a:ext cx="1975247" cy="1316831"/>
      </dsp:txXfrm>
    </dsp:sp>
    <dsp:sp modelId="{59F04CA9-1119-4F17-B4A7-4C1B90E153B9}">
      <dsp:nvSpPr>
        <dsp:cNvPr id="0" name=""/>
        <dsp:cNvSpPr/>
      </dsp:nvSpPr>
      <dsp:spPr>
        <a:xfrm>
          <a:off x="2968525" y="1380787"/>
          <a:ext cx="3292078" cy="131683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009" tIns="22670" rIns="22670" bIns="226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700" kern="1200" dirty="0" smtClean="0"/>
            <a:t>2. Дослідити методи інтерпретації </a:t>
          </a:r>
          <a:r>
            <a:rPr lang="uk-UA" sz="1700" kern="1200" dirty="0" err="1" smtClean="0"/>
            <a:t>динамограм</a:t>
          </a:r>
          <a:r>
            <a:rPr lang="uk-UA" sz="1700" kern="1200" dirty="0" smtClean="0"/>
            <a:t> та існуючі системи моніторингу;</a:t>
          </a:r>
          <a:endParaRPr lang="uk-UA" sz="1700" kern="1200" dirty="0"/>
        </a:p>
      </dsp:txBody>
      <dsp:txXfrm>
        <a:off x="3626941" y="1380787"/>
        <a:ext cx="1975247" cy="1316831"/>
      </dsp:txXfrm>
    </dsp:sp>
    <dsp:sp modelId="{5CD26FA5-0F64-4909-9161-DCC3A6BC89DE}">
      <dsp:nvSpPr>
        <dsp:cNvPr id="0" name=""/>
        <dsp:cNvSpPr/>
      </dsp:nvSpPr>
      <dsp:spPr>
        <a:xfrm>
          <a:off x="5931396" y="1380787"/>
          <a:ext cx="3292078" cy="131683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009" tIns="22670" rIns="22670" bIns="226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700" kern="1200" dirty="0" smtClean="0"/>
            <a:t>3. Розробити архітектуру </a:t>
          </a:r>
          <a:r>
            <a:rPr lang="uk-UA" sz="1700" kern="1200" dirty="0" err="1" smtClean="0"/>
            <a:t>безсерверної</a:t>
          </a:r>
          <a:r>
            <a:rPr lang="uk-UA" sz="1700" kern="1200" dirty="0" smtClean="0"/>
            <a:t> системи обробки </a:t>
          </a:r>
          <a:r>
            <a:rPr lang="uk-UA" sz="1700" kern="1200" dirty="0" err="1" smtClean="0"/>
            <a:t>динамограм</a:t>
          </a:r>
          <a:r>
            <a:rPr lang="uk-UA" sz="1700" kern="1200" dirty="0" smtClean="0"/>
            <a:t>;</a:t>
          </a:r>
          <a:endParaRPr lang="uk-UA" sz="1700" kern="1200" dirty="0"/>
        </a:p>
      </dsp:txBody>
      <dsp:txXfrm>
        <a:off x="6589812" y="1380787"/>
        <a:ext cx="1975247" cy="1316831"/>
      </dsp:txXfrm>
    </dsp:sp>
    <dsp:sp modelId="{A06B9020-0479-4D77-AF4E-EF29D3DE8975}">
      <dsp:nvSpPr>
        <dsp:cNvPr id="0" name=""/>
        <dsp:cNvSpPr/>
      </dsp:nvSpPr>
      <dsp:spPr>
        <a:xfrm>
          <a:off x="8894266" y="1380787"/>
          <a:ext cx="3292078" cy="131683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009" tIns="22670" rIns="22670" bIns="226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700" kern="1200" dirty="0" smtClean="0"/>
            <a:t>4. Провести тестування системи та оцінити її ефективність.</a:t>
          </a:r>
          <a:endParaRPr lang="uk-UA" sz="1700" kern="1200" dirty="0"/>
        </a:p>
      </dsp:txBody>
      <dsp:txXfrm>
        <a:off x="9552682" y="1380787"/>
        <a:ext cx="1975247" cy="131683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8EC33F-3A15-494F-8D46-DEEA59088EE4}">
      <dsp:nvSpPr>
        <dsp:cNvPr id="0" name=""/>
        <dsp:cNvSpPr/>
      </dsp:nvSpPr>
      <dsp:spPr>
        <a:xfrm>
          <a:off x="3465" y="924786"/>
          <a:ext cx="2474606" cy="157137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98D9FB7-5F95-49EC-9143-555C583B4BFD}">
      <dsp:nvSpPr>
        <dsp:cNvPr id="0" name=""/>
        <dsp:cNvSpPr/>
      </dsp:nvSpPr>
      <dsp:spPr>
        <a:xfrm>
          <a:off x="278422" y="1185995"/>
          <a:ext cx="2474606" cy="15713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 smtClean="0"/>
            <a:t>фільтрація та згладжування сигналу – усувають високочастотні шуми та коливання, що не відображають реальний робочий процес насоса;</a:t>
          </a:r>
          <a:endParaRPr lang="uk-UA" sz="1400" kern="1200" dirty="0"/>
        </a:p>
      </dsp:txBody>
      <dsp:txXfrm>
        <a:off x="324446" y="1232019"/>
        <a:ext cx="2382558" cy="1479326"/>
      </dsp:txXfrm>
    </dsp:sp>
    <dsp:sp modelId="{E4FDFFA5-22C7-4BEF-A9D1-9508B38AB11E}">
      <dsp:nvSpPr>
        <dsp:cNvPr id="0" name=""/>
        <dsp:cNvSpPr/>
      </dsp:nvSpPr>
      <dsp:spPr>
        <a:xfrm>
          <a:off x="3027984" y="924786"/>
          <a:ext cx="2474606" cy="157137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9519DC46-2501-4772-86B3-9F872885779D}">
      <dsp:nvSpPr>
        <dsp:cNvPr id="0" name=""/>
        <dsp:cNvSpPr/>
      </dsp:nvSpPr>
      <dsp:spPr>
        <a:xfrm>
          <a:off x="3302940" y="1185995"/>
          <a:ext cx="2474606" cy="15713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 smtClean="0"/>
            <a:t>сегментація циклів – виділення робочих і холостих фаз руху плунжера, що дозволяє оцінити ефективність підйому рідини на кожному циклі;</a:t>
          </a:r>
          <a:endParaRPr lang="uk-UA" sz="1400" kern="1200" dirty="0"/>
        </a:p>
      </dsp:txBody>
      <dsp:txXfrm>
        <a:off x="3348964" y="1232019"/>
        <a:ext cx="2382558" cy="1479326"/>
      </dsp:txXfrm>
    </dsp:sp>
    <dsp:sp modelId="{C95619D1-7D32-4C90-A194-2E338C1DC8E0}">
      <dsp:nvSpPr>
        <dsp:cNvPr id="0" name=""/>
        <dsp:cNvSpPr/>
      </dsp:nvSpPr>
      <dsp:spPr>
        <a:xfrm>
          <a:off x="6052503" y="924786"/>
          <a:ext cx="2474606" cy="157137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E1A8156A-DA05-45B5-8476-2CF523DCA38D}">
      <dsp:nvSpPr>
        <dsp:cNvPr id="0" name=""/>
        <dsp:cNvSpPr/>
      </dsp:nvSpPr>
      <dsp:spPr>
        <a:xfrm>
          <a:off x="6327459" y="1185995"/>
          <a:ext cx="2474606" cy="15713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smtClean="0"/>
            <a:t>нормалізація сигналу – забезпечує порівняння фактичних динамограм із еталонними кривими для виявлення відхилень від нормального режиму;</a:t>
          </a:r>
          <a:endParaRPr lang="uk-UA" sz="1400" kern="1200"/>
        </a:p>
      </dsp:txBody>
      <dsp:txXfrm>
        <a:off x="6373483" y="1232019"/>
        <a:ext cx="2382558" cy="1479326"/>
      </dsp:txXfrm>
    </dsp:sp>
    <dsp:sp modelId="{02AF9AEC-E7A1-4A83-9049-B65FC8A750EC}">
      <dsp:nvSpPr>
        <dsp:cNvPr id="0" name=""/>
        <dsp:cNvSpPr/>
      </dsp:nvSpPr>
      <dsp:spPr>
        <a:xfrm>
          <a:off x="9077021" y="924786"/>
          <a:ext cx="2474606" cy="157137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5F143BB1-AFF3-4D77-B906-E4F312348C14}">
      <dsp:nvSpPr>
        <dsp:cNvPr id="0" name=""/>
        <dsp:cNvSpPr/>
      </dsp:nvSpPr>
      <dsp:spPr>
        <a:xfrm>
          <a:off x="9351978" y="1185995"/>
          <a:ext cx="2474606" cy="15713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smtClean="0"/>
            <a:t>виділення характеристичних ознак – визначення піків навантаження, площі петлі, асиметрії, співвідношення робочої та витратної роботи. </a:t>
          </a:r>
          <a:endParaRPr lang="uk-UA" sz="1400" kern="1200"/>
        </a:p>
      </dsp:txBody>
      <dsp:txXfrm>
        <a:off x="9398002" y="1232019"/>
        <a:ext cx="2382558" cy="14793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405CB8-A3D6-4B7E-B63C-B6262BB3F0B1}" type="datetimeFigureOut">
              <a:rPr lang="uk-UA" smtClean="0"/>
              <a:t>28.12.2025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BD3B63-2BC6-4AE1-B649-FA25D7356A8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24485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DA9E5687-F3DC-874A-B38A-9B447C825F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="" xmlns:a16="http://schemas.microsoft.com/office/drawing/2014/main" id="{7C18C921-66FD-1B4B-978F-113C43D0F6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91268" y="1041400"/>
            <a:ext cx="6524263" cy="2387600"/>
          </a:xfrm>
        </p:spPr>
        <p:txBody>
          <a:bodyPr anchor="b"/>
          <a:lstStyle>
            <a:lvl1pPr algn="r">
              <a:defRPr sz="6000"/>
            </a:lvl1pPr>
          </a:lstStyle>
          <a:p>
            <a:r>
              <a:rPr lang="en-GB" dirty="0"/>
              <a:t>Click to edit Master title style</a:t>
            </a:r>
            <a:endParaRPr lang="x-none" dirty="0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56E191C9-D782-C848-B55B-20AA4688FB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91268" y="3521075"/>
            <a:ext cx="6524263" cy="1655762"/>
          </a:xfrm>
        </p:spPr>
        <p:txBody>
          <a:bodyPr/>
          <a:lstStyle>
            <a:lvl1pPr marL="0" indent="0" algn="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0C8CD575-36BD-8946-912B-2B5CC2BF95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070C4-EE86-AD4B-A9A3-072D119CC7A3}" type="datetimeFigureOut">
              <a:rPr lang="x-none" smtClean="0"/>
              <a:t>28.12.2025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0F605CC2-0950-D149-9EF1-156440C797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525AB649-8B72-7C49-950E-8B7B08C393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A0B98-3ADF-5F48-819A-4D1CED0208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6647133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9AD7889-DE4A-4B45-97EF-54D1DA2A0D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60EE6F36-3325-9D43-B7D4-E840250439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AFF11780-90BD-FD47-8F0B-90425A0305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070C4-EE86-AD4B-A9A3-072D119CC7A3}" type="datetimeFigureOut">
              <a:rPr lang="x-none" smtClean="0"/>
              <a:t>28.12.2025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502594F9-7279-C042-8AE0-825A8A5589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7C9560D3-7DE6-164C-A66F-E153D0D84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A0B98-3ADF-5F48-819A-4D1CED0208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752217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E299FCF5-B3BD-B34F-851A-16A410EF7F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C676878F-9139-BB43-8320-2654E84D92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7FE32388-9479-274B-8A86-010C35BEF4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070C4-EE86-AD4B-A9A3-072D119CC7A3}" type="datetimeFigureOut">
              <a:rPr lang="x-none" smtClean="0"/>
              <a:t>28.12.2025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53C1EEF7-D449-394C-902C-5E75845284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F5E74B10-256A-4649-A48A-B41E2733B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A0B98-3ADF-5F48-819A-4D1CED0208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6357590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04C7813-5ACF-7C4E-B759-B6B74EE31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A8CCA53-4607-0C46-98C4-13AEAA3C84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7056DCA-50A8-EC49-ABA2-AC52B7770E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070C4-EE86-AD4B-A9A3-072D119CC7A3}" type="datetimeFigureOut">
              <a:rPr lang="x-none" smtClean="0"/>
              <a:t>28.12.2025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21CC898A-3D2C-F74F-8A10-1EDA8900F9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4408FFA1-F59D-7941-BF3B-04DAD02C7B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A0B98-3ADF-5F48-819A-4D1CED0208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918154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F917B58-A6A0-A644-8FD8-3BC56C0248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A409AB8D-D2D8-7640-9012-6790E9DDDB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7020D62A-353A-D74A-A5E3-121763121A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070C4-EE86-AD4B-A9A3-072D119CC7A3}" type="datetimeFigureOut">
              <a:rPr lang="x-none" smtClean="0"/>
              <a:t>28.12.2025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A8DB6D46-155E-7B4C-837E-ABAA40D38A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2181A09-C129-1141-9031-7DA5CF8602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A0B98-3ADF-5F48-819A-4D1CED0208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4329980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EAAAF1F-4A4C-124A-97EE-7EFB5BBAC8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F518E55F-F9EA-BD46-9A22-E10EA3861E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7738A89A-7576-1141-A2BC-8FB8296955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145D5E6B-4B3B-5249-9898-901391634E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070C4-EE86-AD4B-A9A3-072D119CC7A3}" type="datetimeFigureOut">
              <a:rPr lang="x-none" smtClean="0"/>
              <a:t>28.12.2025</a:t>
            </a:fld>
            <a:endParaRPr lang="x-none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C6B858E9-578A-984A-8F8F-50E3B2A297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710D34A2-2D32-0247-9D6B-F0CBBF937C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A0B98-3ADF-5F48-819A-4D1CED0208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938669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DBFC0CF-1379-B945-B5D5-72AC6A8C2E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3F298271-3885-024D-B9BB-0C212C272D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6D2E2DA3-ED57-1C41-944D-D9E0F148BB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42C5CA74-7E6B-8442-8FEB-D261733CA6A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B32FBDFC-AEEE-B844-A05E-0B1216826BC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05AA9E76-B470-CE4E-87AC-ED34A37434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070C4-EE86-AD4B-A9A3-072D119CC7A3}" type="datetimeFigureOut">
              <a:rPr lang="x-none" smtClean="0"/>
              <a:t>28.12.2025</a:t>
            </a:fld>
            <a:endParaRPr lang="x-none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1618C261-8535-7042-9F1F-5E01AD256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ED0A5BF2-DFAB-AC40-BB77-87399BF78B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A0B98-3ADF-5F48-819A-4D1CED0208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606937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E422331-121E-AF44-A16F-45CCAAE239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01C99688-81D8-D849-8EFE-FBE9631BAF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070C4-EE86-AD4B-A9A3-072D119CC7A3}" type="datetimeFigureOut">
              <a:rPr lang="x-none" smtClean="0"/>
              <a:t>28.12.2025</a:t>
            </a:fld>
            <a:endParaRPr lang="x-none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0E46B5D9-BE08-5D47-9A98-1478B2593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BAFFD96D-44E7-F74D-8B77-4F11D9DA68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A0B98-3ADF-5F48-819A-4D1CED0208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6670652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67F0D108-D41A-834D-A2BE-94BC2CADD3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070C4-EE86-AD4B-A9A3-072D119CC7A3}" type="datetimeFigureOut">
              <a:rPr lang="x-none" smtClean="0"/>
              <a:t>28.12.2025</a:t>
            </a:fld>
            <a:endParaRPr lang="x-none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E37F93F7-D794-AA45-B932-C137E2609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D752DD1D-F016-3F4B-9E21-36381DD20F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A0B98-3ADF-5F48-819A-4D1CED0208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0990998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C5DC17F-4548-F045-820B-961E2662DE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53856FB-26EF-144E-B5BE-7D332A7CA0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AD523186-A8BF-AE49-89B4-4440BBC8CB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96470112-F0FD-704E-86DB-CBC010F560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070C4-EE86-AD4B-A9A3-072D119CC7A3}" type="datetimeFigureOut">
              <a:rPr lang="x-none" smtClean="0"/>
              <a:t>28.12.2025</a:t>
            </a:fld>
            <a:endParaRPr lang="x-none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BC375AE0-CDC8-5640-9498-BFD6AF9506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77072405-257A-6446-BFB0-3BD5DCF056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A0B98-3ADF-5F48-819A-4D1CED0208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3537541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C061419-F3BE-7E49-A224-DF6EDD86BA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DDDF583A-1714-8843-8D38-2FF5B7B5965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x-none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DD5CC3EC-7E18-3B47-A8C4-1DDC6D3D24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B7A7B6D2-ACCB-1C45-880B-3A426EE25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070C4-EE86-AD4B-A9A3-072D119CC7A3}" type="datetimeFigureOut">
              <a:rPr lang="x-none" smtClean="0"/>
              <a:t>28.12.2025</a:t>
            </a:fld>
            <a:endParaRPr lang="x-none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E0728CED-F62F-244A-A9DF-0CE06CC5A6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DC1A70F5-A3EE-C84E-980E-8A38A0AE08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A0B98-3ADF-5F48-819A-4D1CED0208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777924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CBB3326D-F6D7-9E43-81EA-ACADBC7D8F4F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5A14DAEA-1607-9541-9A70-98658558C4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30401"/>
            <a:ext cx="10515600" cy="6650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63B82250-5C23-474E-99A8-B04FBC85FB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F9CC8DD9-C8C3-9B4E-95E8-7B55321AA0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D070C4-EE86-AD4B-A9A3-072D119CC7A3}" type="datetimeFigureOut">
              <a:rPr lang="x-none" smtClean="0"/>
              <a:t>28.12.2025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C51562B6-5377-BD43-BF4E-E6F4BD489C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7109FFB-D875-5A43-835E-E572170F4A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EA0B98-3ADF-5F48-819A-4D1CED02086A}" type="slidenum">
              <a:rPr lang="x-none" smtClean="0"/>
              <a:t>‹#›</a:t>
            </a:fld>
            <a:endParaRPr lang="x-none"/>
          </a:p>
        </p:txBody>
      </p:sp>
      <p:cxnSp>
        <p:nvCxnSpPr>
          <p:cNvPr id="10" name="Straight Connector 9">
            <a:extLst>
              <a:ext uri="{FF2B5EF4-FFF2-40B4-BE49-F238E27FC236}">
                <a16:creationId xmlns="" xmlns:a16="http://schemas.microsoft.com/office/drawing/2014/main" id="{6B8AA8DE-B462-9549-A67A-1A259F6D160A}"/>
              </a:ext>
            </a:extLst>
          </p:cNvPr>
          <p:cNvCxnSpPr>
            <a:cxnSpLocks/>
          </p:cNvCxnSpPr>
          <p:nvPr userDrawn="1"/>
        </p:nvCxnSpPr>
        <p:spPr>
          <a:xfrm>
            <a:off x="838200" y="995423"/>
            <a:ext cx="10515600" cy="0"/>
          </a:xfrm>
          <a:prstGeom prst="line">
            <a:avLst/>
          </a:prstGeom>
          <a:ln w="28575">
            <a:gradFill flip="none" rotWithShape="1">
              <a:gsLst>
                <a:gs pos="0">
                  <a:srgbClr val="0070C0"/>
                </a:gs>
                <a:gs pos="100000">
                  <a:schemeClr val="accent1">
                    <a:lumMod val="30000"/>
                    <a:lumOff val="70000"/>
                    <a:alpha val="0"/>
                  </a:schemeClr>
                </a:gs>
              </a:gsLst>
              <a:lin ang="0" scaled="1"/>
              <a:tileRect/>
            </a:gra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3674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456391" y="1452175"/>
            <a:ext cx="686858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b="1" dirty="0"/>
              <a:t>КВАЛІФІКАЦІЙНА </a:t>
            </a:r>
            <a:r>
              <a:rPr lang="uk-UA" sz="2000" b="1" dirty="0" smtClean="0"/>
              <a:t>РОБОТА</a:t>
            </a:r>
          </a:p>
          <a:p>
            <a:pPr algn="ctr"/>
            <a:r>
              <a:rPr lang="uk-UA" sz="2000" dirty="0" smtClean="0"/>
              <a:t>на здобуття другого (магістерського) рівня вищої освіти</a:t>
            </a:r>
            <a:endParaRPr lang="uk-UA" sz="20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530348" y="2506121"/>
            <a:ext cx="8720667" cy="193899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sz="3000" b="1" dirty="0">
                <a:ln w="1905">
                  <a:solidFill>
                    <a:schemeClr val="tx1"/>
                  </a:solidFill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На тему: «Інтелектуальна </a:t>
            </a:r>
            <a:r>
              <a:rPr lang="uk-UA" sz="3000" b="1" dirty="0" err="1">
                <a:ln w="1905">
                  <a:solidFill>
                    <a:schemeClr val="tx1"/>
                  </a:solidFill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безсерверна</a:t>
            </a:r>
            <a:r>
              <a:rPr lang="uk-UA" sz="3000" b="1" dirty="0">
                <a:ln w="1905">
                  <a:solidFill>
                    <a:schemeClr val="tx1"/>
                  </a:solidFill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 система аналізу дин</a:t>
            </a:r>
            <a:r>
              <a:rPr lang="ru-RU" sz="3000" b="1" dirty="0" err="1">
                <a:ln w="1905">
                  <a:solidFill>
                    <a:schemeClr val="tx1"/>
                  </a:solidFill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амограм</a:t>
            </a:r>
            <a:r>
              <a:rPr lang="ru-RU" sz="3000" b="1" dirty="0">
                <a:ln w="1905">
                  <a:solidFill>
                    <a:schemeClr val="tx1"/>
                  </a:solidFill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 </a:t>
            </a:r>
            <a:r>
              <a:rPr lang="ru-RU" sz="3000" b="1" dirty="0" err="1">
                <a:ln w="1905">
                  <a:solidFill>
                    <a:schemeClr val="tx1"/>
                  </a:solidFill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штангових</a:t>
            </a:r>
            <a:r>
              <a:rPr lang="ru-RU" sz="3000" b="1" dirty="0">
                <a:ln w="1905">
                  <a:solidFill>
                    <a:schemeClr val="tx1"/>
                  </a:solidFill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 </a:t>
            </a:r>
            <a:r>
              <a:rPr lang="ru-RU" sz="3000" b="1" dirty="0" err="1">
                <a:ln w="1905">
                  <a:solidFill>
                    <a:schemeClr val="tx1"/>
                  </a:solidFill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глибинно</a:t>
            </a:r>
            <a:r>
              <a:rPr lang="uk-UA" sz="3000" b="1" dirty="0">
                <a:ln w="1905">
                  <a:solidFill>
                    <a:schemeClr val="tx1"/>
                  </a:solidFill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–</a:t>
            </a:r>
            <a:r>
              <a:rPr lang="ru-RU" sz="3000" b="1" dirty="0" err="1">
                <a:ln w="1905">
                  <a:solidFill>
                    <a:schemeClr val="tx1"/>
                  </a:solidFill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насосних</a:t>
            </a:r>
            <a:r>
              <a:rPr lang="ru-RU" sz="3000" b="1" dirty="0">
                <a:ln w="1905">
                  <a:solidFill>
                    <a:schemeClr val="tx1"/>
                  </a:solidFill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 установок з </a:t>
            </a:r>
            <a:r>
              <a:rPr lang="ru-RU" sz="3000" b="1" dirty="0" err="1">
                <a:ln w="1905">
                  <a:solidFill>
                    <a:schemeClr val="tx1"/>
                  </a:solidFill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використанням</a:t>
            </a:r>
            <a:r>
              <a:rPr lang="ru-RU" sz="3000" b="1" dirty="0">
                <a:ln w="1905">
                  <a:solidFill>
                    <a:schemeClr val="tx1"/>
                  </a:solidFill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 AWS </a:t>
            </a:r>
            <a:r>
              <a:rPr lang="ru-RU" sz="3000" b="1" dirty="0" err="1">
                <a:ln w="1905">
                  <a:solidFill>
                    <a:schemeClr val="tx1"/>
                  </a:solidFill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SageMaker</a:t>
            </a:r>
            <a:r>
              <a:rPr lang="uk-UA" sz="3000" b="1" dirty="0">
                <a:ln w="1905">
                  <a:solidFill>
                    <a:schemeClr val="tx1"/>
                  </a:solidFill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»</a:t>
            </a:r>
            <a:endParaRPr lang="uk-UA" sz="3000" b="1" dirty="0">
              <a:ln w="1905">
                <a:solidFill>
                  <a:schemeClr val="tx1"/>
                </a:solidFill>
              </a:ln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890683" y="5140834"/>
            <a:ext cx="6096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uk-UA" sz="2000" dirty="0"/>
              <a:t>Виконав: студент групи АКСм-24-1</a:t>
            </a:r>
          </a:p>
          <a:p>
            <a:pPr algn="r"/>
            <a:r>
              <a:rPr lang="uk-UA" sz="2000" b="1" dirty="0" smtClean="0"/>
              <a:t>Кисляк П.П.</a:t>
            </a:r>
            <a:endParaRPr lang="en-US" sz="2000" b="1" dirty="0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2118783" y="105022"/>
            <a:ext cx="75438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Мі</a:t>
            </a:r>
            <a:r>
              <a:rPr lang="uk-UA" sz="20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ністерство</a:t>
            </a:r>
            <a:r>
              <a:rPr lang="uk-UA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освіти і науки України</a:t>
            </a:r>
          </a:p>
          <a:p>
            <a:pPr algn="ctr"/>
            <a:r>
              <a:rPr lang="uk-UA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ІФНТУНГ</a:t>
            </a:r>
          </a:p>
          <a:p>
            <a:pPr algn="ctr"/>
            <a:r>
              <a:rPr lang="uk-UA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Кафедра Інформаційно-телекомунікаційних технологій та систем</a:t>
            </a:r>
            <a:endParaRPr lang="uk-UA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972175" y="5848720"/>
            <a:ext cx="6096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uk-UA" sz="2000" dirty="0"/>
              <a:t>Науковий керівник: </a:t>
            </a:r>
          </a:p>
          <a:p>
            <a:pPr algn="r"/>
            <a:r>
              <a:rPr lang="uk-UA" sz="2000" dirty="0" err="1"/>
              <a:t>доц</a:t>
            </a:r>
            <a:r>
              <a:rPr lang="uk-UA" sz="2000" dirty="0"/>
              <a:t>.,</a:t>
            </a:r>
            <a:r>
              <a:rPr lang="uk-UA" sz="2000" dirty="0" err="1"/>
              <a:t>канд.техн.наук</a:t>
            </a:r>
            <a:r>
              <a:rPr lang="uk-UA" sz="2000" dirty="0"/>
              <a:t>. </a:t>
            </a:r>
            <a:r>
              <a:rPr lang="uk-UA" sz="2000" b="1" dirty="0" err="1"/>
              <a:t>Штаєр</a:t>
            </a:r>
            <a:r>
              <a:rPr lang="uk-UA" sz="2000" b="1" dirty="0"/>
              <a:t> Л.О.</a:t>
            </a:r>
          </a:p>
        </p:txBody>
      </p:sp>
    </p:spTree>
    <p:extLst>
      <p:ext uri="{BB962C8B-B14F-4D97-AF65-F5344CB8AC3E}">
        <p14:creationId xmlns:p14="http://schemas.microsoft.com/office/powerpoint/2010/main" val="3200310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tretch>
            <a:fillRect/>
          </a:stretch>
        </p:blipFill>
        <p:spPr>
          <a:xfrm rot="5400000">
            <a:off x="1283492" y="1123159"/>
            <a:ext cx="4487865" cy="559435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724650" y="1796675"/>
            <a:ext cx="53340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На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базі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розробленої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моделі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класифікації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динамограм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сформовано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автоматизовану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безсерверну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систему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діагностування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фактичного стану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штангових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глибинно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–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насосних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установок,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побудовану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на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сервісах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Amazon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Web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Services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Основне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призначення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системи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–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забезпечити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наскрізний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цикл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обробки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динамограм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: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від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надходження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сирих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даних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з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промислових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об’єктів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до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формування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інженеру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діагнозу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рекомендацій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у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режимі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наближеному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до реального часу.</a:t>
            </a:r>
            <a:endParaRPr lang="uk-UA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14400" y="547301"/>
            <a:ext cx="9906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Структурна схема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безсерверної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архітектури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системи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діагностування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на AWS</a:t>
            </a:r>
            <a:endParaRPr lang="uk-UA" b="1" dirty="0"/>
          </a:p>
        </p:txBody>
      </p:sp>
    </p:spTree>
    <p:extLst>
      <p:ext uri="{BB962C8B-B14F-4D97-AF65-F5344CB8AC3E}">
        <p14:creationId xmlns:p14="http://schemas.microsoft.com/office/powerpoint/2010/main" val="12032149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tretch>
            <a:fillRect/>
          </a:stretch>
        </p:blipFill>
        <p:spPr>
          <a:xfrm>
            <a:off x="857250" y="1342513"/>
            <a:ext cx="3581400" cy="5220211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66700" y="608827"/>
            <a:ext cx="83439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>
              <a:spcAft>
                <a:spcPts val="0"/>
              </a:spcAft>
            </a:pP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Експериментальні дослідження: методика та набір даних </a:t>
            </a:r>
            <a:endParaRPr lang="uk-UA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886324" y="2067863"/>
            <a:ext cx="7096125" cy="3366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 імітаційної моделі 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динамограм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зумовлене обмеженою доступністю повністю розмічених промислових даних та складністю отримання репрезентативних вибірок для аварійних режимів роботи ШГНУ. Синтетичне формування 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динамограм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дозволяє керовано змінювати параметри сигналу та забезпечити наявність достатньої кількості прикладів для кожного класу технічного стану, що є надзвичайно важливим для коректного навчання 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згорткових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нейронних мереж.</a:t>
            </a:r>
          </a:p>
        </p:txBody>
      </p:sp>
    </p:spTree>
    <p:extLst>
      <p:ext uri="{BB962C8B-B14F-4D97-AF65-F5344CB8AC3E}">
        <p14:creationId xmlns:p14="http://schemas.microsoft.com/office/powerpoint/2010/main" val="34155636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tretch>
            <a:fillRect/>
          </a:stretch>
        </p:blipFill>
        <p:spPr>
          <a:xfrm>
            <a:off x="6696075" y="1466850"/>
            <a:ext cx="5190807" cy="479742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63322" y="624959"/>
            <a:ext cx="44669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Матриця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неточностей (</a:t>
            </a:r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Confusion </a:t>
            </a:r>
            <a:r>
              <a:rPr lang="en-US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Matrix</a:t>
            </a:r>
            <a:r>
              <a:rPr lang="uk-UA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  <a:endParaRPr lang="uk-UA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2006590"/>
            <a:ext cx="6096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Після завершення навчання моделі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ResNet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–18 було проведено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оцінювання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її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ефективності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на тестовому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наборі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динамограм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що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включає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дев’ять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характерних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режимів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роботи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штангових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глибинно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–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насосних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установок. Для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оцінювання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якості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класифікації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насамперед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було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визначено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загальну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точність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моделі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як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відношення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кількості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правильно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класифікованих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зразків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до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загальної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кількості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елементів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тестової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вибірки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uk-UA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70137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tretch>
            <a:fillRect/>
          </a:stretch>
        </p:blipFill>
        <p:spPr>
          <a:xfrm>
            <a:off x="276226" y="1571626"/>
            <a:ext cx="6057899" cy="410527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42255" y="498560"/>
            <a:ext cx="5878340" cy="4580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Зміна функції втрат під час навчання (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Train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/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Val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Loss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  <a:endParaRPr lang="uk-UA" sz="16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720595" y="2000250"/>
            <a:ext cx="526732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Оцінювання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моделі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ResNet-18 на тестовому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наборі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показало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високу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якість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класифікації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з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загальною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точністю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0.8444. Модель добре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розпізнає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більшість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станів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ШГНУ, особливо з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чіткими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ознаками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: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нормальний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режим (F1=0.9333), робота на мертвому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ході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(F1=0.9655),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пружні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удари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(F1=0.8889)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витік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у ходовому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клапані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(F1=0.8966).</a:t>
            </a:r>
            <a:endParaRPr lang="uk-UA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03547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65519" y="502192"/>
            <a:ext cx="169469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ВИСНОВКИ</a:t>
            </a:r>
            <a:endParaRPr lang="uk-UA" sz="20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85445" y="1152917"/>
            <a:ext cx="11054842" cy="54508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uk-UA" dirty="0"/>
              <a:t>Проведено комплексне дослідження теоретичних і практичних аспектів створення інтелектуальної </a:t>
            </a:r>
            <a:r>
              <a:rPr lang="uk-UA" dirty="0" err="1"/>
              <a:t>безсерверної</a:t>
            </a:r>
            <a:r>
              <a:rPr lang="uk-UA" dirty="0"/>
              <a:t> системи аналізу </a:t>
            </a:r>
            <a:r>
              <a:rPr lang="uk-UA" dirty="0" err="1"/>
              <a:t>динамограм</a:t>
            </a:r>
            <a:r>
              <a:rPr lang="uk-UA" dirty="0"/>
              <a:t> ШГНУ з використанням </a:t>
            </a:r>
            <a:r>
              <a:rPr lang="en-US" dirty="0"/>
              <a:t>AWS </a:t>
            </a:r>
            <a:r>
              <a:rPr lang="en-US" dirty="0" err="1"/>
              <a:t>SageMaker</a:t>
            </a:r>
            <a:r>
              <a:rPr lang="en-US" dirty="0" smtClean="0"/>
              <a:t>.</a:t>
            </a:r>
            <a:endParaRPr lang="en-US" dirty="0"/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uk-UA" dirty="0"/>
              <a:t>Проаналізовано предметну область діагностування ШГНУ та обґрунтовано переваги </a:t>
            </a:r>
            <a:r>
              <a:rPr lang="uk-UA" dirty="0" err="1"/>
              <a:t>динамограм</a:t>
            </a:r>
            <a:r>
              <a:rPr lang="uk-UA" dirty="0"/>
              <a:t> як найбільш інформативного джерела даних</a:t>
            </a:r>
            <a:r>
              <a:rPr lang="uk-UA" dirty="0" smtClean="0"/>
              <a:t>.</a:t>
            </a:r>
            <a:endParaRPr lang="uk-UA" dirty="0"/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uk-UA" dirty="0" smtClean="0"/>
              <a:t>Розроблено </a:t>
            </a:r>
            <a:r>
              <a:rPr lang="uk-UA" dirty="0"/>
              <a:t>фізично обґрунтований генератор синтетичних </a:t>
            </a:r>
            <a:r>
              <a:rPr lang="uk-UA" dirty="0" err="1"/>
              <a:t>динамограм</a:t>
            </a:r>
            <a:r>
              <a:rPr lang="uk-UA" dirty="0"/>
              <a:t> та сформовано </a:t>
            </a:r>
            <a:r>
              <a:rPr lang="uk-UA" dirty="0" err="1"/>
              <a:t>датасет</a:t>
            </a:r>
            <a:r>
              <a:rPr lang="uk-UA" dirty="0"/>
              <a:t> із 1170 зображень для дев’яти класів технічного стану</a:t>
            </a:r>
            <a:r>
              <a:rPr lang="uk-UA" dirty="0" smtClean="0"/>
              <a:t>.</a:t>
            </a:r>
            <a:endParaRPr lang="uk-UA" dirty="0"/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uk-UA" dirty="0"/>
              <a:t>Обґрунтовано вибір і виконано адаптацію моделі </a:t>
            </a:r>
            <a:r>
              <a:rPr lang="en-US" dirty="0"/>
              <a:t>ResNet-18 </a:t>
            </a:r>
            <a:r>
              <a:rPr lang="uk-UA" dirty="0"/>
              <a:t>із </a:t>
            </a:r>
            <a:r>
              <a:rPr lang="en-US" dirty="0"/>
              <a:t>transfer learning, </a:t>
            </a:r>
            <a:r>
              <a:rPr lang="uk-UA" dirty="0"/>
              <a:t>аргументацією та </a:t>
            </a:r>
            <a:r>
              <a:rPr lang="uk-UA" dirty="0" err="1"/>
              <a:t>регуляризацією</a:t>
            </a:r>
            <a:r>
              <a:rPr lang="uk-UA" dirty="0"/>
              <a:t> для задачі класифікації</a:t>
            </a:r>
            <a:r>
              <a:rPr lang="uk-UA" dirty="0" smtClean="0"/>
              <a:t>.</a:t>
            </a:r>
            <a:endParaRPr lang="uk-UA" dirty="0"/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uk-UA" dirty="0" err="1" smtClean="0"/>
              <a:t>Спроєктовано</a:t>
            </a:r>
            <a:r>
              <a:rPr lang="uk-UA" dirty="0" smtClean="0"/>
              <a:t> </a:t>
            </a:r>
            <a:r>
              <a:rPr lang="uk-UA" dirty="0"/>
              <a:t>багатошарову </a:t>
            </a:r>
            <a:r>
              <a:rPr lang="uk-UA" dirty="0" err="1"/>
              <a:t>безсерверну</a:t>
            </a:r>
            <a:r>
              <a:rPr lang="uk-UA" dirty="0"/>
              <a:t> архітектуру системи на основі хмарних сервісів </a:t>
            </a:r>
            <a:r>
              <a:rPr lang="en-US" dirty="0"/>
              <a:t>AWS</a:t>
            </a:r>
            <a:r>
              <a:rPr lang="en-US" dirty="0" smtClean="0"/>
              <a:t>.</a:t>
            </a:r>
            <a:endParaRPr lang="en-US" dirty="0"/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uk-UA" dirty="0"/>
              <a:t>Реалізовано інтеграцію моделі в інфраструктуру </a:t>
            </a:r>
            <a:r>
              <a:rPr lang="en-US" dirty="0" err="1"/>
              <a:t>SageMaker</a:t>
            </a:r>
            <a:r>
              <a:rPr lang="en-US" dirty="0"/>
              <a:t> </a:t>
            </a:r>
            <a:r>
              <a:rPr lang="uk-UA" dirty="0"/>
              <a:t>та виконано емуляцію </a:t>
            </a:r>
            <a:r>
              <a:rPr lang="uk-UA" dirty="0" err="1"/>
              <a:t>інференсу</a:t>
            </a:r>
            <a:r>
              <a:rPr lang="uk-UA" dirty="0"/>
              <a:t> з формуванням стандартизованої </a:t>
            </a:r>
            <a:r>
              <a:rPr lang="en-US" dirty="0"/>
              <a:t>JSON-</a:t>
            </a:r>
            <a:r>
              <a:rPr lang="uk-UA" dirty="0"/>
              <a:t>відповіді</a:t>
            </a:r>
            <a:r>
              <a:rPr lang="uk-UA" dirty="0" smtClean="0"/>
              <a:t>.</a:t>
            </a:r>
            <a:endParaRPr lang="uk-UA" dirty="0"/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uk-UA" dirty="0"/>
              <a:t>Експериментальні дослідження підтвердили ефективність системи (точність 84,44 %, </a:t>
            </a:r>
            <a:r>
              <a:rPr lang="en-US" dirty="0"/>
              <a:t>macro-average F1 — 84,85 %) </a:t>
            </a:r>
            <a:r>
              <a:rPr lang="uk-UA" dirty="0"/>
              <a:t>і доцільність її практичного застосування.</a:t>
            </a:r>
          </a:p>
        </p:txBody>
      </p:sp>
    </p:spTree>
    <p:extLst>
      <p:ext uri="{BB962C8B-B14F-4D97-AF65-F5344CB8AC3E}">
        <p14:creationId xmlns:p14="http://schemas.microsoft.com/office/powerpoint/2010/main" val="9422699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910167" y="1039292"/>
            <a:ext cx="10922000" cy="11621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uk-UA" sz="1600" b="1" dirty="0"/>
              <a:t>Актуальність дослідження теми полягає</a:t>
            </a:r>
            <a:r>
              <a:rPr lang="uk-UA" sz="1600" dirty="0"/>
              <a:t> у потребі автоматизованого та оперативного аналізу </a:t>
            </a:r>
            <a:r>
              <a:rPr lang="uk-UA" sz="1600" dirty="0" err="1"/>
              <a:t>динамограм</a:t>
            </a:r>
            <a:r>
              <a:rPr lang="uk-UA" sz="1600" dirty="0"/>
              <a:t> ШГНУ для підвищення надійності їх роботи. Використання методів машинного навчання та </a:t>
            </a:r>
            <a:r>
              <a:rPr lang="uk-UA" sz="1600" dirty="0" err="1"/>
              <a:t>безсерверних</a:t>
            </a:r>
            <a:r>
              <a:rPr lang="uk-UA" sz="1600" dirty="0"/>
              <a:t> хмарних технологій дозволяє зменшити вплив людського </a:t>
            </a:r>
            <a:r>
              <a:rPr lang="uk-UA" sz="1600" dirty="0" err="1"/>
              <a:t>фактора</a:t>
            </a:r>
            <a:r>
              <a:rPr lang="uk-UA" sz="1600" dirty="0"/>
              <a:t>, підвищити точність діагностики та знизити експлуатаційні витрати.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937933" y="2721838"/>
            <a:ext cx="903181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indent="-271463" algn="just">
              <a:lnSpc>
                <a:spcPct val="150000"/>
              </a:lnSpc>
            </a:pPr>
            <a:r>
              <a:rPr lang="uk-UA" b="1" dirty="0" smtClean="0">
                <a:ea typeface="Times New Roman" panose="02020603050405020304" pitchFamily="18" charset="0"/>
              </a:rPr>
              <a:t>Метою роботи </a:t>
            </a:r>
            <a:r>
              <a:rPr lang="uk-UA" dirty="0" smtClean="0">
                <a:ea typeface="Times New Roman" panose="02020603050405020304" pitchFamily="18" charset="0"/>
              </a:rPr>
              <a:t>є розробка </a:t>
            </a:r>
            <a:r>
              <a:rPr lang="uk-UA" dirty="0">
                <a:ea typeface="Times New Roman" panose="02020603050405020304" pitchFamily="18" charset="0"/>
              </a:rPr>
              <a:t>інтелектуальної </a:t>
            </a:r>
            <a:r>
              <a:rPr lang="uk-UA" dirty="0" err="1">
                <a:ea typeface="Times New Roman" panose="02020603050405020304" pitchFamily="18" charset="0"/>
              </a:rPr>
              <a:t>безсерверної</a:t>
            </a:r>
            <a:r>
              <a:rPr lang="uk-UA" dirty="0">
                <a:ea typeface="Times New Roman" panose="02020603050405020304" pitchFamily="18" charset="0"/>
              </a:rPr>
              <a:t> системи аналізу </a:t>
            </a:r>
            <a:r>
              <a:rPr lang="uk-UA" dirty="0" err="1" smtClean="0">
                <a:ea typeface="Times New Roman" panose="02020603050405020304" pitchFamily="18" charset="0"/>
              </a:rPr>
              <a:t>динамограм</a:t>
            </a:r>
            <a:r>
              <a:rPr lang="uk-UA" dirty="0" smtClean="0">
                <a:ea typeface="Times New Roman" panose="02020603050405020304" pitchFamily="18" charset="0"/>
              </a:rPr>
              <a:t> штангових </a:t>
            </a:r>
            <a:r>
              <a:rPr lang="uk-UA" dirty="0">
                <a:ea typeface="Times New Roman" panose="02020603050405020304" pitchFamily="18" charset="0"/>
              </a:rPr>
              <a:t>глибинно–насосних установок із використанням </a:t>
            </a:r>
            <a:r>
              <a:rPr lang="uk-UA" dirty="0" smtClean="0">
                <a:ea typeface="Times New Roman" panose="02020603050405020304" pitchFamily="18" charset="0"/>
              </a:rPr>
              <a:t>AWS </a:t>
            </a:r>
            <a:r>
              <a:rPr lang="uk-UA" dirty="0" err="1" smtClean="0">
                <a:ea typeface="Times New Roman" panose="02020603050405020304" pitchFamily="18" charset="0"/>
              </a:rPr>
              <a:t>SageMaker</a:t>
            </a:r>
            <a:r>
              <a:rPr lang="uk-UA" dirty="0">
                <a:ea typeface="Times New Roman" panose="02020603050405020304" pitchFamily="18" charset="0"/>
              </a:rPr>
              <a:t>.</a:t>
            </a:r>
            <a:endParaRPr lang="uk-UA" sz="1600" dirty="0">
              <a:ea typeface="Times New Roman" panose="02020603050405020304" pitchFamily="18" charset="0"/>
            </a:endParaRPr>
          </a:p>
        </p:txBody>
      </p:sp>
      <p:graphicFrame>
        <p:nvGraphicFramePr>
          <p:cNvPr id="11" name="Схема 10"/>
          <p:cNvGraphicFramePr/>
          <p:nvPr>
            <p:extLst>
              <p:ext uri="{D42A27DB-BD31-4B8C-83A1-F6EECF244321}">
                <p14:modId xmlns:p14="http://schemas.microsoft.com/office/powerpoint/2010/main" val="2988471810"/>
              </p:ext>
            </p:extLst>
          </p:nvPr>
        </p:nvGraphicFramePr>
        <p:xfrm>
          <a:off x="0" y="4165601"/>
          <a:ext cx="12192000" cy="40784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127000" y="4851960"/>
            <a:ext cx="7099300" cy="4321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50"/>
              </a:lnSpc>
            </a:pPr>
            <a:r>
              <a:rPr lang="en-US" dirty="0" err="1">
                <a:solidFill>
                  <a:srgbClr val="504C49"/>
                </a:solidFill>
                <a:ea typeface="Source Serif Pro" pitchFamily="34" charset="-122"/>
                <a:cs typeface="Source Serif Pro" pitchFamily="34" charset="-120"/>
              </a:rPr>
              <a:t>Відповідно</a:t>
            </a:r>
            <a:r>
              <a:rPr lang="en-US" dirty="0">
                <a:solidFill>
                  <a:srgbClr val="504C49"/>
                </a:solidFill>
                <a:ea typeface="Source Serif Pro" pitchFamily="34" charset="-122"/>
                <a:cs typeface="Source Serif Pro" pitchFamily="34" charset="-120"/>
              </a:rPr>
              <a:t> </a:t>
            </a:r>
            <a:r>
              <a:rPr lang="en-US" dirty="0" err="1">
                <a:solidFill>
                  <a:srgbClr val="504C49"/>
                </a:solidFill>
                <a:ea typeface="Source Serif Pro" pitchFamily="34" charset="-122"/>
                <a:cs typeface="Source Serif Pro" pitchFamily="34" charset="-120"/>
              </a:rPr>
              <a:t>до</a:t>
            </a:r>
            <a:r>
              <a:rPr lang="en-US" dirty="0">
                <a:solidFill>
                  <a:srgbClr val="504C49"/>
                </a:solidFill>
                <a:ea typeface="Source Serif Pro" pitchFamily="34" charset="-122"/>
                <a:cs typeface="Source Serif Pro" pitchFamily="34" charset="-120"/>
              </a:rPr>
              <a:t> </a:t>
            </a:r>
            <a:r>
              <a:rPr lang="en-US" dirty="0" err="1">
                <a:solidFill>
                  <a:srgbClr val="504C49"/>
                </a:solidFill>
                <a:ea typeface="Source Serif Pro" pitchFamily="34" charset="-122"/>
                <a:cs typeface="Source Serif Pro" pitchFamily="34" charset="-120"/>
              </a:rPr>
              <a:t>мети</a:t>
            </a:r>
            <a:r>
              <a:rPr lang="en-US" dirty="0">
                <a:solidFill>
                  <a:srgbClr val="504C49"/>
                </a:solidFill>
                <a:ea typeface="Source Serif Pro" pitchFamily="34" charset="-122"/>
                <a:cs typeface="Source Serif Pro" pitchFamily="34" charset="-120"/>
              </a:rPr>
              <a:t>, </a:t>
            </a:r>
            <a:r>
              <a:rPr lang="en-US" dirty="0" err="1">
                <a:solidFill>
                  <a:srgbClr val="504C49"/>
                </a:solidFill>
                <a:ea typeface="Source Serif Pro" pitchFamily="34" charset="-122"/>
                <a:cs typeface="Source Serif Pro" pitchFamily="34" charset="-120"/>
              </a:rPr>
              <a:t>потрібно</a:t>
            </a:r>
            <a:r>
              <a:rPr lang="en-US" dirty="0">
                <a:solidFill>
                  <a:srgbClr val="504C49"/>
                </a:solidFill>
                <a:ea typeface="Source Serif Pro" pitchFamily="34" charset="-122"/>
                <a:cs typeface="Source Serif Pro" pitchFamily="34" charset="-120"/>
              </a:rPr>
              <a:t> </a:t>
            </a:r>
            <a:r>
              <a:rPr lang="en-US" dirty="0" err="1">
                <a:solidFill>
                  <a:srgbClr val="504C49"/>
                </a:solidFill>
                <a:ea typeface="Source Serif Pro" pitchFamily="34" charset="-122"/>
                <a:cs typeface="Source Serif Pro" pitchFamily="34" charset="-120"/>
              </a:rPr>
              <a:t>вирішити</a:t>
            </a:r>
            <a:r>
              <a:rPr lang="en-US" dirty="0">
                <a:solidFill>
                  <a:srgbClr val="504C49"/>
                </a:solidFill>
                <a:ea typeface="Source Serif Pro" pitchFamily="34" charset="-122"/>
                <a:cs typeface="Source Serif Pro" pitchFamily="34" charset="-120"/>
              </a:rPr>
              <a:t> </a:t>
            </a:r>
            <a:r>
              <a:rPr lang="en-US" dirty="0" err="1" smtClean="0">
                <a:solidFill>
                  <a:srgbClr val="504C49"/>
                </a:solidFill>
                <a:ea typeface="Source Serif Pro" pitchFamily="34" charset="-122"/>
                <a:cs typeface="Source Serif Pro" pitchFamily="34" charset="-120"/>
              </a:rPr>
              <a:t>наступні</a:t>
            </a:r>
            <a:r>
              <a:rPr lang="uk-UA" dirty="0" smtClean="0">
                <a:solidFill>
                  <a:srgbClr val="504C49"/>
                </a:solidFill>
                <a:ea typeface="Source Serif Pro" pitchFamily="34" charset="-122"/>
                <a:cs typeface="Source Serif Pro" pitchFamily="34" charset="-120"/>
              </a:rPr>
              <a:t> </a:t>
            </a:r>
            <a:r>
              <a:rPr lang="en-US" dirty="0" err="1" smtClean="0">
                <a:solidFill>
                  <a:srgbClr val="504C49"/>
                </a:solidFill>
                <a:ea typeface="Source Serif Pro" pitchFamily="34" charset="-122"/>
                <a:cs typeface="Source Serif Pro" pitchFamily="34" charset="-120"/>
              </a:rPr>
              <a:t>завдання</a:t>
            </a:r>
            <a:r>
              <a:rPr lang="en-US" dirty="0">
                <a:solidFill>
                  <a:srgbClr val="504C49"/>
                </a:solidFill>
                <a:ea typeface="Source Serif Pro" pitchFamily="34" charset="-122"/>
                <a:cs typeface="Source Serif Pro" pitchFamily="34" charset="-120"/>
              </a:rPr>
              <a:t>:</a:t>
            </a:r>
            <a:endParaRPr lang="en-US" dirty="0"/>
          </a:p>
        </p:txBody>
      </p:sp>
      <p:pic>
        <p:nvPicPr>
          <p:cNvPr id="1032" name="Picture 8" descr="Sagemaker] 직접 알아보는 AWS Sagemaker, 우리팀은 잘 사용하고 있는가?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" y="2565959"/>
            <a:ext cx="3429000" cy="228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6193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/>
          <p:nvPr/>
        </p:nvSpPr>
        <p:spPr>
          <a:xfrm>
            <a:off x="661492" y="1961158"/>
            <a:ext cx="3496965" cy="1744762"/>
          </a:xfrm>
          <a:prstGeom prst="roundRect">
            <a:avLst>
              <a:gd name="adj" fmla="val 6988"/>
            </a:avLst>
          </a:prstGeom>
          <a:solidFill>
            <a:srgbClr val="F9F9FF"/>
          </a:solidFill>
          <a:ln w="30480">
            <a:solidFill>
              <a:srgbClr val="B8C3DF"/>
            </a:solidFill>
            <a:prstDash val="solid"/>
          </a:ln>
        </p:spPr>
      </p:sp>
      <p:sp>
        <p:nvSpPr>
          <p:cNvPr id="3" name="Shape 2"/>
          <p:cNvSpPr/>
          <p:nvPr/>
        </p:nvSpPr>
        <p:spPr>
          <a:xfrm>
            <a:off x="636092" y="1961158"/>
            <a:ext cx="101600" cy="1744762"/>
          </a:xfrm>
          <a:prstGeom prst="roundRect">
            <a:avLst>
              <a:gd name="adj" fmla="val 78139"/>
            </a:avLst>
          </a:prstGeom>
          <a:solidFill>
            <a:srgbClr val="1B54DA"/>
          </a:solidFill>
          <a:ln/>
        </p:spPr>
      </p:sp>
      <p:sp>
        <p:nvSpPr>
          <p:cNvPr id="4" name="Text 3"/>
          <p:cNvSpPr/>
          <p:nvPr/>
        </p:nvSpPr>
        <p:spPr>
          <a:xfrm>
            <a:off x="952104" y="2175570"/>
            <a:ext cx="2362696" cy="29527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2292"/>
              </a:lnSpc>
            </a:pPr>
            <a:endParaRPr lang="en-US" sz="1833" dirty="0"/>
          </a:p>
        </p:txBody>
      </p:sp>
      <p:sp>
        <p:nvSpPr>
          <p:cNvPr id="5" name="Text 4"/>
          <p:cNvSpPr/>
          <p:nvPr/>
        </p:nvSpPr>
        <p:spPr>
          <a:xfrm>
            <a:off x="952102" y="2171403"/>
            <a:ext cx="3124597" cy="99089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ct val="150000"/>
              </a:lnSpc>
            </a:pPr>
            <a:r>
              <a:rPr lang="en-US" sz="1458" dirty="0" err="1">
                <a:solidFill>
                  <a:srgbClr val="404155"/>
                </a:solidFill>
                <a:latin typeface="Times New Roman" panose="02020603050405020304" pitchFamily="18" charset="0"/>
                <a:ea typeface="Nobile" pitchFamily="34" charset="-122"/>
                <a:cs typeface="Times New Roman" panose="02020603050405020304" pitchFamily="18" charset="0"/>
              </a:rPr>
              <a:t>Методи</a:t>
            </a:r>
            <a:r>
              <a:rPr lang="en-US" sz="1458" dirty="0">
                <a:solidFill>
                  <a:srgbClr val="404155"/>
                </a:solidFill>
                <a:latin typeface="Times New Roman" panose="02020603050405020304" pitchFamily="18" charset="0"/>
                <a:ea typeface="Nobile" pitchFamily="34" charset="-122"/>
                <a:cs typeface="Times New Roman" panose="02020603050405020304" pitchFamily="18" charset="0"/>
              </a:rPr>
              <a:t> </a:t>
            </a:r>
            <a:r>
              <a:rPr lang="en-US" sz="1458" dirty="0" err="1">
                <a:solidFill>
                  <a:srgbClr val="404155"/>
                </a:solidFill>
                <a:latin typeface="Times New Roman" panose="02020603050405020304" pitchFamily="18" charset="0"/>
                <a:ea typeface="Nobile" pitchFamily="34" charset="-122"/>
                <a:cs typeface="Times New Roman" panose="02020603050405020304" pitchFamily="18" charset="0"/>
              </a:rPr>
              <a:t>аналізу</a:t>
            </a:r>
            <a:r>
              <a:rPr lang="en-US" sz="1458" dirty="0">
                <a:solidFill>
                  <a:srgbClr val="404155"/>
                </a:solidFill>
                <a:latin typeface="Times New Roman" panose="02020603050405020304" pitchFamily="18" charset="0"/>
                <a:ea typeface="Nobile" pitchFamily="34" charset="-122"/>
                <a:cs typeface="Times New Roman" panose="02020603050405020304" pitchFamily="18" charset="0"/>
              </a:rPr>
              <a:t> </a:t>
            </a:r>
            <a:r>
              <a:rPr lang="en-US" sz="1458" dirty="0" err="1">
                <a:solidFill>
                  <a:srgbClr val="404155"/>
                </a:solidFill>
                <a:latin typeface="Times New Roman" panose="02020603050405020304" pitchFamily="18" charset="0"/>
                <a:ea typeface="Nobile" pitchFamily="34" charset="-122"/>
                <a:cs typeface="Times New Roman" panose="02020603050405020304" pitchFamily="18" charset="0"/>
              </a:rPr>
              <a:t>та</a:t>
            </a:r>
            <a:r>
              <a:rPr lang="en-US" sz="1458" dirty="0">
                <a:solidFill>
                  <a:srgbClr val="404155"/>
                </a:solidFill>
                <a:latin typeface="Times New Roman" panose="02020603050405020304" pitchFamily="18" charset="0"/>
                <a:ea typeface="Nobile" pitchFamily="34" charset="-122"/>
                <a:cs typeface="Times New Roman" panose="02020603050405020304" pitchFamily="18" charset="0"/>
              </a:rPr>
              <a:t> </a:t>
            </a:r>
            <a:r>
              <a:rPr lang="en-US" sz="1458" dirty="0" err="1">
                <a:solidFill>
                  <a:srgbClr val="404155"/>
                </a:solidFill>
                <a:latin typeface="Times New Roman" panose="02020603050405020304" pitchFamily="18" charset="0"/>
                <a:ea typeface="Nobile" pitchFamily="34" charset="-122"/>
                <a:cs typeface="Times New Roman" panose="02020603050405020304" pitchFamily="18" charset="0"/>
              </a:rPr>
              <a:t>класифікації</a:t>
            </a:r>
            <a:r>
              <a:rPr lang="en-US" sz="1458" dirty="0">
                <a:solidFill>
                  <a:srgbClr val="404155"/>
                </a:solidFill>
                <a:latin typeface="Times New Roman" panose="02020603050405020304" pitchFamily="18" charset="0"/>
                <a:ea typeface="Nobile" pitchFamily="34" charset="-122"/>
                <a:cs typeface="Times New Roman" panose="02020603050405020304" pitchFamily="18" charset="0"/>
              </a:rPr>
              <a:t> </a:t>
            </a:r>
            <a:r>
              <a:rPr lang="en-US" sz="1458" dirty="0" err="1">
                <a:solidFill>
                  <a:srgbClr val="404155"/>
                </a:solidFill>
                <a:latin typeface="Times New Roman" panose="02020603050405020304" pitchFamily="18" charset="0"/>
                <a:ea typeface="Nobile" pitchFamily="34" charset="-122"/>
                <a:cs typeface="Times New Roman" panose="02020603050405020304" pitchFamily="18" charset="0"/>
              </a:rPr>
              <a:t>динамограм</a:t>
            </a:r>
            <a:r>
              <a:rPr lang="en-US" sz="1458" dirty="0">
                <a:solidFill>
                  <a:srgbClr val="404155"/>
                </a:solidFill>
                <a:latin typeface="Times New Roman" panose="02020603050405020304" pitchFamily="18" charset="0"/>
                <a:ea typeface="Nobile" pitchFamily="34" charset="-122"/>
                <a:cs typeface="Times New Roman" panose="02020603050405020304" pitchFamily="18" charset="0"/>
              </a:rPr>
              <a:t> </a:t>
            </a:r>
            <a:r>
              <a:rPr lang="en-US" sz="1458" dirty="0" err="1">
                <a:solidFill>
                  <a:srgbClr val="404155"/>
                </a:solidFill>
                <a:latin typeface="Times New Roman" panose="02020603050405020304" pitchFamily="18" charset="0"/>
                <a:ea typeface="Nobile" pitchFamily="34" charset="-122"/>
                <a:cs typeface="Times New Roman" panose="02020603050405020304" pitchFamily="18" charset="0"/>
              </a:rPr>
              <a:t>із</a:t>
            </a:r>
            <a:r>
              <a:rPr lang="en-US" sz="1458" dirty="0">
                <a:solidFill>
                  <a:srgbClr val="404155"/>
                </a:solidFill>
                <a:latin typeface="Times New Roman" panose="02020603050405020304" pitchFamily="18" charset="0"/>
                <a:ea typeface="Nobile" pitchFamily="34" charset="-122"/>
                <a:cs typeface="Times New Roman" panose="02020603050405020304" pitchFamily="18" charset="0"/>
              </a:rPr>
              <a:t> </a:t>
            </a:r>
            <a:r>
              <a:rPr lang="en-US" sz="1458" dirty="0" err="1">
                <a:solidFill>
                  <a:srgbClr val="404155"/>
                </a:solidFill>
                <a:latin typeface="Times New Roman" panose="02020603050405020304" pitchFamily="18" charset="0"/>
                <a:ea typeface="Nobile" pitchFamily="34" charset="-122"/>
                <a:cs typeface="Times New Roman" panose="02020603050405020304" pitchFamily="18" charset="0"/>
              </a:rPr>
              <a:t>використанням</a:t>
            </a:r>
            <a:r>
              <a:rPr lang="en-US" sz="1458" dirty="0">
                <a:solidFill>
                  <a:srgbClr val="404155"/>
                </a:solidFill>
                <a:latin typeface="Times New Roman" panose="02020603050405020304" pitchFamily="18" charset="0"/>
                <a:ea typeface="Nobile" pitchFamily="34" charset="-122"/>
                <a:cs typeface="Times New Roman" panose="02020603050405020304" pitchFamily="18" charset="0"/>
              </a:rPr>
              <a:t> </a:t>
            </a:r>
            <a:r>
              <a:rPr lang="en-US" sz="1458" dirty="0" err="1">
                <a:solidFill>
                  <a:srgbClr val="404155"/>
                </a:solidFill>
                <a:latin typeface="Times New Roman" panose="02020603050405020304" pitchFamily="18" charset="0"/>
                <a:ea typeface="Nobile" pitchFamily="34" charset="-122"/>
                <a:cs typeface="Times New Roman" panose="02020603050405020304" pitchFamily="18" charset="0"/>
              </a:rPr>
              <a:t>машинного</a:t>
            </a:r>
            <a:r>
              <a:rPr lang="en-US" sz="1458" dirty="0">
                <a:solidFill>
                  <a:srgbClr val="404155"/>
                </a:solidFill>
                <a:latin typeface="Times New Roman" panose="02020603050405020304" pitchFamily="18" charset="0"/>
                <a:ea typeface="Nobile" pitchFamily="34" charset="-122"/>
                <a:cs typeface="Times New Roman" panose="02020603050405020304" pitchFamily="18" charset="0"/>
              </a:rPr>
              <a:t> </a:t>
            </a:r>
            <a:r>
              <a:rPr lang="en-US" sz="1458" dirty="0" err="1">
                <a:solidFill>
                  <a:srgbClr val="404155"/>
                </a:solidFill>
                <a:latin typeface="Times New Roman" panose="02020603050405020304" pitchFamily="18" charset="0"/>
                <a:ea typeface="Nobile" pitchFamily="34" charset="-122"/>
                <a:cs typeface="Times New Roman" panose="02020603050405020304" pitchFamily="18" charset="0"/>
              </a:rPr>
              <a:t>навчання</a:t>
            </a:r>
            <a:r>
              <a:rPr lang="en-US" sz="1458" dirty="0">
                <a:solidFill>
                  <a:srgbClr val="404155"/>
                </a:solidFill>
                <a:latin typeface="Times New Roman" panose="02020603050405020304" pitchFamily="18" charset="0"/>
                <a:ea typeface="Nobile" pitchFamily="34" charset="-122"/>
                <a:cs typeface="Times New Roman" panose="02020603050405020304" pitchFamily="18" charset="0"/>
              </a:rPr>
              <a:t> </a:t>
            </a:r>
            <a:r>
              <a:rPr lang="en-US" sz="1458" dirty="0" err="1">
                <a:solidFill>
                  <a:srgbClr val="404155"/>
                </a:solidFill>
                <a:latin typeface="Times New Roman" panose="02020603050405020304" pitchFamily="18" charset="0"/>
                <a:ea typeface="Nobile" pitchFamily="34" charset="-122"/>
                <a:cs typeface="Times New Roman" panose="02020603050405020304" pitchFamily="18" charset="0"/>
              </a:rPr>
              <a:t>та</a:t>
            </a:r>
            <a:r>
              <a:rPr lang="en-US" sz="1458" dirty="0">
                <a:solidFill>
                  <a:srgbClr val="404155"/>
                </a:solidFill>
                <a:latin typeface="Times New Roman" panose="02020603050405020304" pitchFamily="18" charset="0"/>
                <a:ea typeface="Nobile" pitchFamily="34" charset="-122"/>
                <a:cs typeface="Times New Roman" panose="02020603050405020304" pitchFamily="18" charset="0"/>
              </a:rPr>
              <a:t> </a:t>
            </a:r>
            <a:r>
              <a:rPr lang="en-US" sz="1458" dirty="0" err="1">
                <a:solidFill>
                  <a:srgbClr val="404155"/>
                </a:solidFill>
                <a:latin typeface="Times New Roman" panose="02020603050405020304" pitchFamily="18" charset="0"/>
                <a:ea typeface="Nobile" pitchFamily="34" charset="-122"/>
                <a:cs typeface="Times New Roman" panose="02020603050405020304" pitchFamily="18" charset="0"/>
              </a:rPr>
              <a:t>безсерверних</a:t>
            </a:r>
            <a:r>
              <a:rPr lang="en-US" sz="1458" dirty="0">
                <a:solidFill>
                  <a:srgbClr val="404155"/>
                </a:solidFill>
                <a:latin typeface="Times New Roman" panose="02020603050405020304" pitchFamily="18" charset="0"/>
                <a:ea typeface="Nobile" pitchFamily="34" charset="-122"/>
                <a:cs typeface="Times New Roman" panose="02020603050405020304" pitchFamily="18" charset="0"/>
              </a:rPr>
              <a:t> </a:t>
            </a:r>
            <a:r>
              <a:rPr lang="en-US" sz="1458" dirty="0" err="1">
                <a:solidFill>
                  <a:srgbClr val="404155"/>
                </a:solidFill>
                <a:latin typeface="Times New Roman" panose="02020603050405020304" pitchFamily="18" charset="0"/>
                <a:ea typeface="Nobile" pitchFamily="34" charset="-122"/>
                <a:cs typeface="Times New Roman" panose="02020603050405020304" pitchFamily="18" charset="0"/>
              </a:rPr>
              <a:t>хмарних</a:t>
            </a:r>
            <a:r>
              <a:rPr lang="en-US" sz="1458" dirty="0">
                <a:solidFill>
                  <a:srgbClr val="404155"/>
                </a:solidFill>
                <a:latin typeface="Times New Roman" panose="02020603050405020304" pitchFamily="18" charset="0"/>
                <a:ea typeface="Nobile" pitchFamily="34" charset="-122"/>
                <a:cs typeface="Times New Roman" panose="02020603050405020304" pitchFamily="18" charset="0"/>
              </a:rPr>
              <a:t> </a:t>
            </a:r>
            <a:r>
              <a:rPr lang="en-US" sz="1458" dirty="0" err="1">
                <a:solidFill>
                  <a:srgbClr val="404155"/>
                </a:solidFill>
                <a:latin typeface="Times New Roman" panose="02020603050405020304" pitchFamily="18" charset="0"/>
                <a:ea typeface="Nobile" pitchFamily="34" charset="-122"/>
                <a:cs typeface="Times New Roman" panose="02020603050405020304" pitchFamily="18" charset="0"/>
              </a:rPr>
              <a:t>технологій</a:t>
            </a:r>
            <a:r>
              <a:rPr lang="en-US" sz="1458" dirty="0">
                <a:solidFill>
                  <a:srgbClr val="404155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.</a:t>
            </a:r>
            <a:endParaRPr lang="en-US" sz="1458" dirty="0"/>
          </a:p>
        </p:txBody>
      </p:sp>
      <p:sp>
        <p:nvSpPr>
          <p:cNvPr id="6" name="Shape 5"/>
          <p:cNvSpPr/>
          <p:nvPr/>
        </p:nvSpPr>
        <p:spPr>
          <a:xfrm>
            <a:off x="3556157" y="4474078"/>
            <a:ext cx="3496965" cy="1744762"/>
          </a:xfrm>
          <a:prstGeom prst="roundRect">
            <a:avLst>
              <a:gd name="adj" fmla="val 6988"/>
            </a:avLst>
          </a:prstGeom>
          <a:solidFill>
            <a:srgbClr val="F9F9FF"/>
          </a:solidFill>
          <a:ln w="30480">
            <a:solidFill>
              <a:srgbClr val="B8C3DF"/>
            </a:solidFill>
            <a:prstDash val="solid"/>
          </a:ln>
        </p:spPr>
      </p:sp>
      <p:sp>
        <p:nvSpPr>
          <p:cNvPr id="7" name="Shape 6"/>
          <p:cNvSpPr/>
          <p:nvPr/>
        </p:nvSpPr>
        <p:spPr>
          <a:xfrm>
            <a:off x="3530757" y="4474078"/>
            <a:ext cx="101600" cy="1744762"/>
          </a:xfrm>
          <a:prstGeom prst="roundRect">
            <a:avLst>
              <a:gd name="adj" fmla="val 78139"/>
            </a:avLst>
          </a:prstGeom>
          <a:solidFill>
            <a:srgbClr val="1B54DA"/>
          </a:solidFill>
          <a:ln/>
        </p:spPr>
      </p:sp>
      <p:sp>
        <p:nvSpPr>
          <p:cNvPr id="8" name="Text 7"/>
          <p:cNvSpPr/>
          <p:nvPr/>
        </p:nvSpPr>
        <p:spPr>
          <a:xfrm>
            <a:off x="3846769" y="4688490"/>
            <a:ext cx="2362696" cy="29527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2292"/>
              </a:lnSpc>
            </a:pPr>
            <a:endParaRPr lang="en-US" sz="1833" dirty="0"/>
          </a:p>
        </p:txBody>
      </p:sp>
      <p:sp>
        <p:nvSpPr>
          <p:cNvPr id="9" name="Text 8"/>
          <p:cNvSpPr/>
          <p:nvPr/>
        </p:nvSpPr>
        <p:spPr>
          <a:xfrm>
            <a:off x="3427507" y="4650992"/>
            <a:ext cx="2991942" cy="60483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vl="1">
              <a:lnSpc>
                <a:spcPct val="150000"/>
              </a:lnSpc>
            </a:pPr>
            <a:r>
              <a:rPr lang="en-US" sz="1600" dirty="0" err="1">
                <a:solidFill>
                  <a:srgbClr val="404155"/>
                </a:solidFill>
                <a:latin typeface="Times New Roman" panose="02020603050405020304" pitchFamily="18" charset="0"/>
                <a:ea typeface="Nobile" pitchFamily="34" charset="-122"/>
                <a:cs typeface="Times New Roman" panose="02020603050405020304" pitchFamily="18" charset="0"/>
              </a:rPr>
              <a:t>Процес</a:t>
            </a:r>
            <a:r>
              <a:rPr lang="en-US" sz="1600" dirty="0">
                <a:solidFill>
                  <a:srgbClr val="404155"/>
                </a:solidFill>
                <a:latin typeface="Times New Roman" panose="02020603050405020304" pitchFamily="18" charset="0"/>
                <a:ea typeface="Nobile" pitchFamily="34" charset="-122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rgbClr val="404155"/>
                </a:solidFill>
                <a:latin typeface="Times New Roman" panose="02020603050405020304" pitchFamily="18" charset="0"/>
                <a:ea typeface="Nobile" pitchFamily="34" charset="-122"/>
                <a:cs typeface="Times New Roman" panose="02020603050405020304" pitchFamily="18" charset="0"/>
              </a:rPr>
              <a:t>діагностики</a:t>
            </a:r>
            <a:r>
              <a:rPr lang="en-US" sz="1600" dirty="0">
                <a:solidFill>
                  <a:srgbClr val="404155"/>
                </a:solidFill>
                <a:latin typeface="Times New Roman" panose="02020603050405020304" pitchFamily="18" charset="0"/>
                <a:ea typeface="Nobile" pitchFamily="34" charset="-122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rgbClr val="404155"/>
                </a:solidFill>
                <a:latin typeface="Times New Roman" panose="02020603050405020304" pitchFamily="18" charset="0"/>
                <a:ea typeface="Nobile" pitchFamily="34" charset="-122"/>
                <a:cs typeface="Times New Roman" panose="02020603050405020304" pitchFamily="18" charset="0"/>
              </a:rPr>
              <a:t>технічного</a:t>
            </a:r>
            <a:r>
              <a:rPr lang="en-US" sz="1600" dirty="0">
                <a:solidFill>
                  <a:srgbClr val="404155"/>
                </a:solidFill>
                <a:latin typeface="Times New Roman" panose="02020603050405020304" pitchFamily="18" charset="0"/>
                <a:ea typeface="Nobile" pitchFamily="34" charset="-122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rgbClr val="404155"/>
                </a:solidFill>
                <a:latin typeface="Times New Roman" panose="02020603050405020304" pitchFamily="18" charset="0"/>
                <a:ea typeface="Nobile" pitchFamily="34" charset="-122"/>
                <a:cs typeface="Times New Roman" panose="02020603050405020304" pitchFamily="18" charset="0"/>
              </a:rPr>
              <a:t>стану</a:t>
            </a:r>
            <a:r>
              <a:rPr lang="en-US" sz="1600" dirty="0">
                <a:solidFill>
                  <a:srgbClr val="404155"/>
                </a:solidFill>
                <a:latin typeface="Times New Roman" panose="02020603050405020304" pitchFamily="18" charset="0"/>
                <a:ea typeface="Nobile" pitchFamily="34" charset="-122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rgbClr val="404155"/>
                </a:solidFill>
                <a:latin typeface="Times New Roman" panose="02020603050405020304" pitchFamily="18" charset="0"/>
                <a:ea typeface="Nobile" pitchFamily="34" charset="-122"/>
                <a:cs typeface="Times New Roman" panose="02020603050405020304" pitchFamily="18" charset="0"/>
              </a:rPr>
              <a:t>штангових</a:t>
            </a:r>
            <a:r>
              <a:rPr lang="en-US" sz="1600" dirty="0">
                <a:solidFill>
                  <a:srgbClr val="404155"/>
                </a:solidFill>
                <a:latin typeface="Times New Roman" panose="02020603050405020304" pitchFamily="18" charset="0"/>
                <a:ea typeface="Nobile" pitchFamily="34" charset="-122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rgbClr val="404155"/>
                </a:solidFill>
                <a:latin typeface="Times New Roman" panose="02020603050405020304" pitchFamily="18" charset="0"/>
                <a:ea typeface="Nobile" pitchFamily="34" charset="-122"/>
                <a:cs typeface="Times New Roman" panose="02020603050405020304" pitchFamily="18" charset="0"/>
              </a:rPr>
              <a:t>глибинно</a:t>
            </a:r>
            <a:r>
              <a:rPr lang="en-US" sz="1600" dirty="0">
                <a:solidFill>
                  <a:srgbClr val="404155"/>
                </a:solidFill>
                <a:latin typeface="Times New Roman" panose="02020603050405020304" pitchFamily="18" charset="0"/>
                <a:ea typeface="Nobile" pitchFamily="34" charset="-122"/>
                <a:cs typeface="Times New Roman" panose="02020603050405020304" pitchFamily="18" charset="0"/>
              </a:rPr>
              <a:t>–</a:t>
            </a:r>
            <a:r>
              <a:rPr lang="en-US" sz="1600" dirty="0" err="1">
                <a:solidFill>
                  <a:srgbClr val="404155"/>
                </a:solidFill>
                <a:latin typeface="Times New Roman" panose="02020603050405020304" pitchFamily="18" charset="0"/>
                <a:ea typeface="Nobile" pitchFamily="34" charset="-122"/>
                <a:cs typeface="Times New Roman" panose="02020603050405020304" pitchFamily="18" charset="0"/>
              </a:rPr>
              <a:t>насосних</a:t>
            </a:r>
            <a:r>
              <a:rPr lang="en-US" sz="1600" dirty="0">
                <a:solidFill>
                  <a:srgbClr val="404155"/>
                </a:solidFill>
                <a:latin typeface="Times New Roman" panose="02020603050405020304" pitchFamily="18" charset="0"/>
                <a:ea typeface="Nobile" pitchFamily="34" charset="-122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rgbClr val="404155"/>
                </a:solidFill>
                <a:latin typeface="Times New Roman" panose="02020603050405020304" pitchFamily="18" charset="0"/>
                <a:ea typeface="Nobile" pitchFamily="34" charset="-122"/>
                <a:cs typeface="Times New Roman" panose="02020603050405020304" pitchFamily="18" charset="0"/>
              </a:rPr>
              <a:t>установок</a:t>
            </a:r>
            <a:r>
              <a:rPr lang="en-US" sz="1458" dirty="0">
                <a:solidFill>
                  <a:srgbClr val="404155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.</a:t>
            </a:r>
            <a:endParaRPr lang="en-US" sz="1458" dirty="0"/>
          </a:p>
        </p:txBody>
      </p:sp>
      <p:sp>
        <p:nvSpPr>
          <p:cNvPr id="10" name="Text 1"/>
          <p:cNvSpPr/>
          <p:nvPr/>
        </p:nvSpPr>
        <p:spPr>
          <a:xfrm>
            <a:off x="1314558" y="1560760"/>
            <a:ext cx="2522538" cy="29527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2292"/>
              </a:lnSpc>
            </a:pPr>
            <a:r>
              <a:rPr lang="en-US" sz="1833" b="1" dirty="0" err="1" smtClean="0">
                <a:solidFill>
                  <a:srgbClr val="1B1B27"/>
                </a:solidFill>
                <a:latin typeface="Times New Roman" panose="02020603050405020304" pitchFamily="18" charset="0"/>
                <a:ea typeface="Alexandria" pitchFamily="34" charset="-122"/>
                <a:cs typeface="Times New Roman" panose="02020603050405020304" pitchFamily="18" charset="0"/>
              </a:rPr>
              <a:t>Предмет</a:t>
            </a:r>
            <a:r>
              <a:rPr lang="en-US" sz="1833" b="1" dirty="0" smtClean="0">
                <a:solidFill>
                  <a:srgbClr val="1B1B27"/>
                </a:solidFill>
                <a:latin typeface="Times New Roman" panose="02020603050405020304" pitchFamily="18" charset="0"/>
                <a:ea typeface="Alexandria" pitchFamily="34" charset="-122"/>
                <a:cs typeface="Times New Roman" panose="02020603050405020304" pitchFamily="18" charset="0"/>
              </a:rPr>
              <a:t> </a:t>
            </a:r>
            <a:r>
              <a:rPr lang="en-US" sz="1833" b="1" dirty="0" err="1" smtClean="0">
                <a:solidFill>
                  <a:srgbClr val="1B1B27"/>
                </a:solidFill>
                <a:latin typeface="Times New Roman" panose="02020603050405020304" pitchFamily="18" charset="0"/>
                <a:ea typeface="Alexandria" pitchFamily="34" charset="-122"/>
                <a:cs typeface="Times New Roman" panose="02020603050405020304" pitchFamily="18" charset="0"/>
              </a:rPr>
              <a:t>дослідження</a:t>
            </a:r>
            <a:endParaRPr lang="en-US" sz="1833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155496" y="4036736"/>
            <a:ext cx="2263953" cy="367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2292"/>
              </a:lnSpc>
            </a:pPr>
            <a:r>
              <a:rPr lang="en-US" b="1" dirty="0" err="1">
                <a:solidFill>
                  <a:srgbClr val="1B1B27"/>
                </a:solidFill>
                <a:latin typeface="Times New Roman" panose="02020603050405020304" pitchFamily="18" charset="0"/>
                <a:ea typeface="Alexandria" pitchFamily="34" charset="-122"/>
                <a:cs typeface="Times New Roman" panose="02020603050405020304" pitchFamily="18" charset="0"/>
              </a:rPr>
              <a:t>Об’єкт</a:t>
            </a:r>
            <a:r>
              <a:rPr lang="en-US" b="1" dirty="0">
                <a:solidFill>
                  <a:srgbClr val="1B1B27"/>
                </a:solidFill>
                <a:latin typeface="Times New Roman" panose="02020603050405020304" pitchFamily="18" charset="0"/>
                <a:ea typeface="Alexandria" pitchFamily="34" charset="-122"/>
                <a:cs typeface="Times New Roman" panose="02020603050405020304" pitchFamily="18" charset="0"/>
              </a:rPr>
              <a:t> </a:t>
            </a:r>
            <a:r>
              <a:rPr lang="en-US" b="1" dirty="0" err="1">
                <a:solidFill>
                  <a:srgbClr val="1B1B27"/>
                </a:solidFill>
                <a:latin typeface="Times New Roman" panose="02020603050405020304" pitchFamily="18" charset="0"/>
                <a:ea typeface="Alexandria" pitchFamily="34" charset="-122"/>
                <a:cs typeface="Times New Roman" panose="02020603050405020304" pitchFamily="18" charset="0"/>
              </a:rPr>
              <a:t>дослідження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0" y="0"/>
            <a:ext cx="457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816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01958" y="513858"/>
            <a:ext cx="4149085" cy="4580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 algn="just">
              <a:lnSpc>
                <a:spcPct val="150000"/>
              </a:lnSpc>
              <a:spcAft>
                <a:spcPts val="0"/>
              </a:spcAft>
            </a:pPr>
            <a:r>
              <a:rPr lang="uk-UA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ШГНУ 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як об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’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єкт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діагностування</a:t>
            </a:r>
            <a:endParaRPr lang="uk-UA" sz="11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8624" y="1066800"/>
            <a:ext cx="4019550" cy="570181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90499" y="1779751"/>
            <a:ext cx="7839075" cy="1530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uk-UA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Штангові глибинно–насосні установки (ШГНУ) є одним із найпоширеніших засобів механізованого видобутку нафти з фонтануючих і слабко фонтанних свердловин. Штангове відкачування, також відоме як «балкове відкачування», забезпечує механічну енергію для підйому нафти з </a:t>
            </a:r>
            <a:r>
              <a:rPr lang="uk-UA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вибоїв</a:t>
            </a:r>
            <a:r>
              <a:rPr lang="uk-UA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свердловин на поверхню</a:t>
            </a:r>
            <a:endParaRPr lang="uk-UA" sz="1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28598" y="3917707"/>
            <a:ext cx="7762876" cy="1899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uk-UA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ШГНУ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призначені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для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механізованого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видобутку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рідини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з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свердловин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що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втратили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природний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енергетичний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потенціал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Порційний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принцип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роботи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плунжерного насоса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дозволяє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ефективно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експлуатувати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свердловини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з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нерівномірним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припливом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причому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найкраща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ефективність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досягається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прямолінійних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стовбурах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з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мінімальним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тертям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штанг.</a:t>
            </a:r>
            <a:endParaRPr lang="uk-UA" sz="1600" dirty="0"/>
          </a:p>
        </p:txBody>
      </p:sp>
    </p:spTree>
    <p:extLst>
      <p:ext uri="{BB962C8B-B14F-4D97-AF65-F5344CB8AC3E}">
        <p14:creationId xmlns:p14="http://schemas.microsoft.com/office/powerpoint/2010/main" val="1168307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tretch>
            <a:fillRect/>
          </a:stretch>
        </p:blipFill>
        <p:spPr>
          <a:xfrm>
            <a:off x="150811" y="1295400"/>
            <a:ext cx="4983163" cy="521017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47724" y="590550"/>
            <a:ext cx="114395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ШГНУ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складається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з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підземної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стовбурної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) та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наземної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поверхневої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) </a:t>
            </a:r>
            <a:r>
              <a:rPr lang="ru-RU" b="1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частини</a:t>
            </a: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uk-UA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572125" y="2026414"/>
            <a:ext cx="6096000" cy="3371885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lvl="0" indent="-285750" algn="just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підземна (стовбурна)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частина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представлена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колоною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насосно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компресорних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труб,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формують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підіймальний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канал для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продукції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колоною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штанг,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передає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механічний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рух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до плунжера. </a:t>
            </a:r>
            <a:endParaRPr lang="ru-RU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uk-UA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наземна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(поверхнева)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частина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включає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привід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редуктор і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верстат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–качалку,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що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перетворює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обертальний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рух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двигуна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на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зворотно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–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поступальний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рух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полірованого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штока. 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30118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6387" y="1632108"/>
            <a:ext cx="8772525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Динамограми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представляють собою криві залежності навантаження на штанги від їхнього переміщення протягом циклу насоса, тому їх обробка включає попередню підготовку даних: нормалізацію, фільтрацію шумів та сегментацію на фази </a:t>
            </a:r>
            <a:endParaRPr lang="uk-UA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52450" y="585637"/>
            <a:ext cx="91821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uk-UA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Способи діагностування стану ШГНУ за даними динамографа</a:t>
            </a:r>
            <a:endParaRPr lang="uk-UA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" y="3648075"/>
            <a:ext cx="114681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Для отримання достовірної діагностичної інформації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динамограми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підлягають попередній обробці та аналізу. Основні методи </a:t>
            </a:r>
            <a:r>
              <a:rPr lang="uk-UA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включають:</a:t>
            </a:r>
            <a:endParaRPr lang="uk-UA" dirty="0"/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1546827295"/>
              </p:ext>
            </p:extLst>
          </p:nvPr>
        </p:nvGraphicFramePr>
        <p:xfrm>
          <a:off x="161925" y="3648075"/>
          <a:ext cx="11830050" cy="36821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71514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tretch>
            <a:fillRect/>
          </a:stretch>
        </p:blipFill>
        <p:spPr>
          <a:xfrm>
            <a:off x="1593532" y="1371600"/>
            <a:ext cx="2604135" cy="49149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334000" y="2235040"/>
            <a:ext cx="6096000" cy="26334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uk-UA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Сучасні системи моніторингу та діагностики штангових глибинно–насосних установок (ШГНУ) спрямовані на підвищення ефективності видобутку нафти, зменшення простоїв обладнання та оптимізацію витрат на технічне обслуговування. Такі системи дозволяють у реальному часі контролювати параметри роботи насосів, виявляти дефекти та здійснювати прогнозування їхнього технічного стану. </a:t>
            </a:r>
            <a:endParaRPr lang="uk-UA" sz="16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19099" y="604451"/>
            <a:ext cx="90201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b="1" dirty="0" err="1"/>
              <a:t>Огляд</a:t>
            </a:r>
            <a:r>
              <a:rPr lang="ru-RU" b="1" dirty="0"/>
              <a:t> </a:t>
            </a:r>
            <a:r>
              <a:rPr lang="ru-RU" b="1" dirty="0" err="1"/>
              <a:t>існуючих</a:t>
            </a:r>
            <a:r>
              <a:rPr lang="ru-RU" b="1" dirty="0"/>
              <a:t> систем </a:t>
            </a:r>
            <a:r>
              <a:rPr lang="ru-RU" b="1" dirty="0" err="1"/>
              <a:t>моніторингу</a:t>
            </a:r>
            <a:r>
              <a:rPr lang="ru-RU" b="1" dirty="0"/>
              <a:t> та </a:t>
            </a:r>
            <a:r>
              <a:rPr lang="ru-RU" b="1" dirty="0" err="1"/>
              <a:t>діагностики</a:t>
            </a:r>
            <a:r>
              <a:rPr lang="ru-RU" b="1" dirty="0"/>
              <a:t> ШГНУ</a:t>
            </a:r>
            <a:endParaRPr lang="uk-UA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73878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9100" y="556736"/>
            <a:ext cx="10591800" cy="4580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lnSpc>
                <a:spcPct val="150000"/>
              </a:lnSpc>
              <a:spcAft>
                <a:spcPts val="0"/>
              </a:spcAft>
            </a:pP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Збір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та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підготовка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динамограм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для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діагностування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стану Ш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ГН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</a:t>
            </a:r>
            <a:endParaRPr lang="uk-UA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6914674" y="1266826"/>
            <a:ext cx="4737894" cy="489754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95275" y="1363772"/>
            <a:ext cx="6096000" cy="4849404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uk-UA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Н</a:t>
            </a:r>
            <a:r>
              <a:rPr lang="ru-RU" sz="16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ормальний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режим </a:t>
            </a:r>
            <a:r>
              <a:rPr lang="uk-UA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–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класична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замкнута петля з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рівномірними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піками</a:t>
            </a:r>
            <a:r>
              <a:rPr lang="uk-UA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Газове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перешкодження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­</a:t>
            </a:r>
            <a:r>
              <a:rPr lang="uk-UA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–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коливання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та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зменшення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амплітуди</a:t>
            </a:r>
            <a:r>
              <a:rPr lang="uk-UA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Часткове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заповнення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насоса </a:t>
            </a:r>
            <a:r>
              <a:rPr lang="uk-UA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–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звуження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нижньої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частини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петлі</a:t>
            </a:r>
            <a:r>
              <a:rPr lang="uk-UA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uk-UA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тік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у ходовому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клапані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–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деформація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та провал у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верхній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частині</a:t>
            </a:r>
            <a:r>
              <a:rPr lang="uk-UA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uk-UA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тік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у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стоячому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клапані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–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зрив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лінії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нижній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частині</a:t>
            </a:r>
            <a:r>
              <a:rPr lang="uk-UA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Пружні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удари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–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імпульсні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піки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 точках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перемикання</a:t>
            </a:r>
            <a:r>
              <a:rPr lang="uk-UA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Обрив штанг </a:t>
            </a:r>
            <a:r>
              <a:rPr lang="uk-UA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–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втрата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циклічності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майже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вертикальна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лінія</a:t>
            </a:r>
            <a:r>
              <a:rPr lang="uk-UA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Перевантаження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приводу </a:t>
            </a:r>
            <a:r>
              <a:rPr lang="uk-UA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–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асиметричне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розширення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петлі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з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підвищеними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піками</a:t>
            </a:r>
            <a:r>
              <a:rPr lang="uk-UA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Робота на мертвому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ході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–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різке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падіння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навантаження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нижній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точці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fluid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pound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).</a:t>
            </a:r>
            <a:endParaRPr lang="uk-UA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90401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0197" y="510659"/>
            <a:ext cx="9153853" cy="4580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57200" algn="just">
              <a:lnSpc>
                <a:spcPct val="150000"/>
              </a:lnSpc>
              <a:spcAft>
                <a:spcPts val="0"/>
              </a:spcAft>
            </a:pP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Критерії вибору </a:t>
            </a:r>
            <a:r>
              <a:rPr lang="uk-UA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моделі </a:t>
            </a:r>
            <a:r>
              <a:rPr lang="en-US" b="1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ResNet</a:t>
            </a:r>
            <a:r>
              <a:rPr lang="en-US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– 18 </a:t>
            </a:r>
            <a:r>
              <a:rPr lang="uk-UA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 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межах задачі оперативного діагностування: </a:t>
            </a:r>
            <a:endParaRPr lang="uk-UA" sz="1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585" y="1838325"/>
            <a:ext cx="5844540" cy="3451543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7010400" y="1838325"/>
            <a:ext cx="5067300" cy="3371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spcAft>
                <a:spcPts val="0"/>
              </a:spcAft>
              <a:buSzPts val="1400"/>
              <a:buFont typeface="Wingdings" panose="05000000000000000000" pitchFamily="2" charset="2"/>
              <a:buChar char="§"/>
              <a:tabLst>
                <a:tab pos="270510" algn="l"/>
              </a:tabLst>
            </a:pPr>
            <a:r>
              <a:rPr lang="uk-UA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точність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і повнота виявлення критичних дефектів;</a:t>
            </a:r>
            <a:endParaRPr lang="uk-UA" sz="1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SzPts val="1400"/>
              <a:buFont typeface="Wingdings" panose="05000000000000000000" pitchFamily="2" charset="2"/>
              <a:buChar char="§"/>
              <a:tabLst>
                <a:tab pos="270510" algn="l"/>
              </a:tabLst>
            </a:pP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стабільність навчання на відносно невеликому наборі;</a:t>
            </a:r>
            <a:endParaRPr lang="uk-UA" sz="1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SzPts val="1400"/>
              <a:buFont typeface="Wingdings" panose="05000000000000000000" pitchFamily="2" charset="2"/>
              <a:buChar char="§"/>
              <a:tabLst>
                <a:tab pos="270510" algn="l"/>
              </a:tabLst>
            </a:pP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затримка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інференсу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та чутливість до «холодного старту»;</a:t>
            </a:r>
            <a:endParaRPr lang="uk-UA" sz="1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обсяг параметрів і вимоги до пам’яті, що впливають на вартість та масштабованість. 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3099199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370</TotalTime>
  <Words>1055</Words>
  <Application>Microsoft Office PowerPoint</Application>
  <PresentationFormat>Широкоэкранный</PresentationFormat>
  <Paragraphs>67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4" baseType="lpstr">
      <vt:lpstr>Alexandria</vt:lpstr>
      <vt:lpstr>Arial</vt:lpstr>
      <vt:lpstr>Calibri</vt:lpstr>
      <vt:lpstr>Calibri Light</vt:lpstr>
      <vt:lpstr>Nobile</vt:lpstr>
      <vt:lpstr>Patrick Hand</vt:lpstr>
      <vt:lpstr>Source Serif Pro</vt:lpstr>
      <vt:lpstr>Times New Roman</vt:lpstr>
      <vt:lpstr>Wingdings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Microsoft Office User</dc:creator>
  <cp:lastModifiedBy>kislyak.petro@gmail.com</cp:lastModifiedBy>
  <cp:revision>44</cp:revision>
  <dcterms:created xsi:type="dcterms:W3CDTF">2023-01-07T15:27:54Z</dcterms:created>
  <dcterms:modified xsi:type="dcterms:W3CDTF">2025-12-28T11:37:18Z</dcterms:modified>
</cp:coreProperties>
</file>