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0" r:id="rId9"/>
    <p:sldId id="269" r:id="rId10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6.4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3:00.3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3:00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3:01.3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3:04.53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10 24575,'0'-1'0,"0"-1"0,-1-1 0,-2 0 0,0 2 0,2 2 0,1-1 0,3 1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6.6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6.9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7.1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8.5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8.7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8.9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2:59.8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2-27T20:03:00.0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3319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49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1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07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58347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75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2436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70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58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90225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871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D5A1647-F61F-4993-AB71-3DA802B2E762}" type="datetimeFigureOut">
              <a:rPr lang="ru-RU" smtClean="0"/>
              <a:t>27.12.2025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16C1119-EC8A-44AD-8F1A-1CD0306EE5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064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9.xml"/><Relationship Id="rId18" Type="http://schemas.openxmlformats.org/officeDocument/2006/relationships/image" Target="../media/image7.png"/><Relationship Id="rId3" Type="http://schemas.openxmlformats.org/officeDocument/2006/relationships/image" Target="https://www.researchgate.net/profile/Marius-Cazacu/publication/329962314/figure/fig2/AS:721789877510144@1549099525747/Electrical-scheme-of-WEMOS-LOLIN-32.ppm" TargetMode="External"/><Relationship Id="rId7" Type="http://schemas.openxmlformats.org/officeDocument/2006/relationships/customXml" Target="../ink/ink3.xml"/><Relationship Id="rId12" Type="http://schemas.openxmlformats.org/officeDocument/2006/relationships/customXml" Target="../ink/ink8.xml"/><Relationship Id="rId17" Type="http://schemas.openxmlformats.org/officeDocument/2006/relationships/customXml" Target="../ink/ink13.xml"/><Relationship Id="rId2" Type="http://schemas.openxmlformats.org/officeDocument/2006/relationships/image" Target="../media/image5.png"/><Relationship Id="rId16" Type="http://schemas.openxmlformats.org/officeDocument/2006/relationships/customXml" Target="../ink/ink1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customXml" Target="../ink/ink7.xml"/><Relationship Id="rId5" Type="http://schemas.openxmlformats.org/officeDocument/2006/relationships/image" Target="../media/image6.png"/><Relationship Id="rId15" Type="http://schemas.openxmlformats.org/officeDocument/2006/relationships/customXml" Target="../ink/ink11.xml"/><Relationship Id="rId10" Type="http://schemas.openxmlformats.org/officeDocument/2006/relationships/customXml" Target="../ink/ink6.xml"/><Relationship Id="rId4" Type="http://schemas.openxmlformats.org/officeDocument/2006/relationships/customXml" Target="../ink/ink1.xml"/><Relationship Id="rId9" Type="http://schemas.openxmlformats.org/officeDocument/2006/relationships/customXml" Target="../ink/ink5.xml"/><Relationship Id="rId14" Type="http://schemas.openxmlformats.org/officeDocument/2006/relationships/customXml" Target="../ink/ink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F167F3-0320-B31F-C7F2-DFFEB806B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7" y="2524670"/>
            <a:ext cx="9144000" cy="904330"/>
          </a:xfrm>
        </p:spPr>
        <p:txBody>
          <a:bodyPr>
            <a:normAutofit/>
          </a:bodyPr>
          <a:lstStyle/>
          <a:p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 системи збору інформації з розподілених об'єктів з використанням ESPhome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6">
            <a:extLst>
              <a:ext uri="{FF2B5EF4-FFF2-40B4-BE49-F238E27FC236}">
                <a16:creationId xmlns:a16="http://schemas.microsoft.com/office/drawing/2014/main" id="{FD32B987-813B-0538-06BF-126E90D08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0079" y="6298535"/>
            <a:ext cx="249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uk-UA" altLang="uk-UA">
                <a:latin typeface="Times New Roman" pitchFamily="18" charset="0"/>
                <a:cs typeface="Times New Roman" pitchFamily="18" charset="0"/>
              </a:rPr>
              <a:t>Івано-Франківськ</a:t>
            </a:r>
            <a:r>
              <a:rPr lang="en-US" altLang="uk-UA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uk-UA">
                <a:latin typeface="Times New Roman" pitchFamily="18" charset="0"/>
                <a:cs typeface="Times New Roman" pitchFamily="18" charset="0"/>
              </a:rPr>
              <a:t> 20</a:t>
            </a:r>
            <a:r>
              <a:rPr lang="en-US" altLang="uk-UA">
                <a:latin typeface="Times New Roman" pitchFamily="18" charset="0"/>
                <a:cs typeface="Times New Roman" pitchFamily="18" charset="0"/>
              </a:rPr>
              <a:t>25</a:t>
            </a:r>
            <a:endParaRPr lang="ru-RU" altLang="uk-U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6">
            <a:extLst>
              <a:ext uri="{FF2B5EF4-FFF2-40B4-BE49-F238E27FC236}">
                <a16:creationId xmlns:a16="http://schemas.microsoft.com/office/drawing/2014/main" id="{1DA2CCEF-C61E-602C-59A5-A9EB1E263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5853" y="5151248"/>
            <a:ext cx="2212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eaLnBrk="1" hangingPunct="1"/>
            <a:r>
              <a:rPr lang="uk-UA" altLang="uk-UA">
                <a:latin typeface="Times New Roman" pitchFamily="18" charset="0"/>
                <a:cs typeface="Times New Roman" pitchFamily="18" charset="0"/>
              </a:rPr>
              <a:t>Виконав: Бардюк І.І.</a:t>
            </a:r>
          </a:p>
        </p:txBody>
      </p:sp>
    </p:spTree>
    <p:extLst>
      <p:ext uri="{BB962C8B-B14F-4D97-AF65-F5344CB8AC3E}">
        <p14:creationId xmlns:p14="http://schemas.microsoft.com/office/powerpoint/2010/main" val="1378968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0EC9A-DEF4-3C60-B890-3BE268987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0454"/>
            <a:ext cx="10515600" cy="679871"/>
          </a:xfrm>
        </p:spPr>
        <p:txBody>
          <a:bodyPr>
            <a:normAutofit/>
          </a:bodyPr>
          <a:lstStyle/>
          <a:p>
            <a:pPr algn="ctr"/>
            <a:r>
              <a:rPr lang="uk-UA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B044E1-BD8E-4636-6500-6FE979378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1589561"/>
            <a:ext cx="11791382" cy="367887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даного дослідження є розроблення ефективної системи збору та обробки інформації з розподілених об'єктів на базі платформи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ESPHome.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Об'єктом дослідження є система моніторингу віддалених об'єктів з використанням мікроконтролерів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та платформи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ESPHome.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дослідження є технології конфігурування та інтеграції пристроїв на базі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ESPHome.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09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FEF1F38A-6981-DEBF-2D10-E3CAE1B0D90F}"/>
              </a:ext>
            </a:extLst>
          </p:cNvPr>
          <p:cNvSpPr/>
          <p:nvPr/>
        </p:nvSpPr>
        <p:spPr>
          <a:xfrm>
            <a:off x="2547041" y="398353"/>
            <a:ext cx="7411771" cy="169299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DD254-5870-4C60-BA82-B24F36B11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834" y="782767"/>
            <a:ext cx="9048184" cy="74310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 </a:t>
            </a:r>
            <a:r>
              <a:rPr 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Assistant</a:t>
            </a:r>
            <a:r>
              <a:rPr lang="uk-UA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популярна система для автоматизації розумного дому</a:t>
            </a:r>
            <a:endParaRPr lang="ru-RU" sz="3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1AC9333-03BF-B40A-D21E-441298E7956E}"/>
              </a:ext>
            </a:extLst>
          </p:cNvPr>
          <p:cNvSpPr/>
          <p:nvPr/>
        </p:nvSpPr>
        <p:spPr>
          <a:xfrm>
            <a:off x="2734147" y="2634558"/>
            <a:ext cx="6817259" cy="143950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1B2C21C-4278-F692-5B8B-37C0EBEF2BF3}"/>
              </a:ext>
            </a:extLst>
          </p:cNvPr>
          <p:cNvSpPr txBox="1">
            <a:spLocks/>
          </p:cNvSpPr>
          <p:nvPr/>
        </p:nvSpPr>
        <p:spPr>
          <a:xfrm>
            <a:off x="1571908" y="2982758"/>
            <a:ext cx="9048184" cy="7431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ESPhome</a:t>
            </a:r>
            <a:r>
              <a:rPr lang="uk-UA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плагін для роботи</a:t>
            </a:r>
          </a:p>
          <a:p>
            <a:pPr algn="ctr"/>
            <a:r>
              <a:rPr lang="uk-UA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ESP8266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ESP32</a:t>
            </a:r>
            <a:endParaRPr lang="ru-RU" sz="3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6CF0B7E-2429-9EBC-1F23-25B92D4F176B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6142777" y="2091351"/>
            <a:ext cx="0" cy="54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50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51C1B6-E790-189E-9DA4-7AA6622EB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936" y="263320"/>
            <a:ext cx="9208128" cy="794583"/>
          </a:xfrm>
        </p:spPr>
        <p:txBody>
          <a:bodyPr>
            <a:normAutofit/>
          </a:bodyPr>
          <a:lstStyle/>
          <a:p>
            <a:pPr algn="ctr"/>
            <a:r>
              <a:rPr lang="uk-UA" sz="4000">
                <a:solidFill>
                  <a:schemeClr val="tx1"/>
                </a:solidFill>
              </a:rPr>
              <a:t>Установка </a:t>
            </a:r>
            <a:r>
              <a:rPr lang="en-US" sz="4000">
                <a:solidFill>
                  <a:schemeClr val="tx1"/>
                </a:solidFill>
              </a:rPr>
              <a:t>Home Assistant</a:t>
            </a:r>
            <a:endParaRPr lang="ru-RU" sz="400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BBBA4A-8C5D-E108-F8B0-42CDFBBDE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968" y="1244853"/>
            <a:ext cx="8401574" cy="21646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sz="2400"/>
              <a:t>Найпопулярніші мотеди: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uk-UA" sz="2400"/>
              <a:t>Мінікомп’ютер типу </a:t>
            </a:r>
            <a:r>
              <a:rPr lang="en-US" sz="2400"/>
              <a:t>Raspberry Pi –</a:t>
            </a:r>
            <a:r>
              <a:rPr lang="uk-UA" sz="2400"/>
              <a:t> рисунок 1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uk-UA" sz="2400"/>
              <a:t>Віртуальна машина </a:t>
            </a:r>
            <a:r>
              <a:rPr lang="en-US" sz="2400"/>
              <a:t>Virtualbox–</a:t>
            </a:r>
            <a:r>
              <a:rPr lang="uk-UA" sz="2400"/>
              <a:t> рисунок 2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uk-UA" sz="2400"/>
          </a:p>
        </p:txBody>
      </p:sp>
      <p:pic>
        <p:nvPicPr>
          <p:cNvPr id="1026" name="Picture 2" descr="Raspberry Pi - Multi-functional All-in-one Mini-Computer Kit Designed for Raspberry  Pi 5 (NOT included), Aluminum Alloy Case, Options for Inside PCIe adapter  board">
            <a:extLst>
              <a:ext uri="{FF2B5EF4-FFF2-40B4-BE49-F238E27FC236}">
                <a16:creationId xmlns:a16="http://schemas.microsoft.com/office/drawing/2014/main" id="{3A93AA4F-2CB1-DAED-0F20-6018CC93E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720" y="1602471"/>
            <a:ext cx="2164688" cy="216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636979E-D62D-8D1E-AD4D-A37009624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407" y="4272720"/>
            <a:ext cx="1962058" cy="19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FBCD36-FD86-BF3D-AB49-C077F3227034}"/>
              </a:ext>
            </a:extLst>
          </p:cNvPr>
          <p:cNvSpPr txBox="1"/>
          <p:nvPr/>
        </p:nvSpPr>
        <p:spPr>
          <a:xfrm>
            <a:off x="10092350" y="3952548"/>
            <a:ext cx="12154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/>
              <a:t>Рисунок 1</a:t>
            </a:r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650F8-D84B-0CAC-E4E7-1A925F65DBFD}"/>
              </a:ext>
            </a:extLst>
          </p:cNvPr>
          <p:cNvSpPr txBox="1"/>
          <p:nvPr/>
        </p:nvSpPr>
        <p:spPr>
          <a:xfrm>
            <a:off x="7276722" y="6234778"/>
            <a:ext cx="12154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/>
              <a:t>Рисунок 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8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>
            <a:extLst>
              <a:ext uri="{FF2B5EF4-FFF2-40B4-BE49-F238E27FC236}">
                <a16:creationId xmlns:a16="http://schemas.microsoft.com/office/drawing/2014/main" id="{56A88E95-4447-8CB0-8F4B-6BDE879B179D}"/>
              </a:ext>
            </a:extLst>
          </p:cNvPr>
          <p:cNvSpPr txBox="1">
            <a:spLocks/>
          </p:cNvSpPr>
          <p:nvPr/>
        </p:nvSpPr>
        <p:spPr>
          <a:xfrm>
            <a:off x="215491" y="3029118"/>
            <a:ext cx="5481119" cy="1623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A8093CB9-353C-2DBE-DC6A-39C71DBB68F8}"/>
              </a:ext>
            </a:extLst>
          </p:cNvPr>
          <p:cNvSpPr txBox="1">
            <a:spLocks/>
          </p:cNvSpPr>
          <p:nvPr/>
        </p:nvSpPr>
        <p:spPr>
          <a:xfrm>
            <a:off x="215489" y="2749930"/>
            <a:ext cx="5481119" cy="1623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4208FA-177E-FB73-B427-B2873179ED84}"/>
              </a:ext>
            </a:extLst>
          </p:cNvPr>
          <p:cNvSpPr txBox="1"/>
          <p:nvPr/>
        </p:nvSpPr>
        <p:spPr>
          <a:xfrm>
            <a:off x="543292" y="3331727"/>
            <a:ext cx="536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/>
              <a:t>Рисунок 3 - ESP32 LOLIN32</a:t>
            </a:r>
            <a:endParaRPr lang="ru-RU" sz="2400"/>
          </a:p>
        </p:txBody>
      </p:sp>
      <p:pic>
        <p:nvPicPr>
          <p:cNvPr id="2050" name="Picture 2" descr="LOLIN32 Download">
            <a:extLst>
              <a:ext uri="{FF2B5EF4-FFF2-40B4-BE49-F238E27FC236}">
                <a16:creationId xmlns:a16="http://schemas.microsoft.com/office/drawing/2014/main" id="{FB6B7733-4ED0-B447-AA20-6B18449C2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008" y="429521"/>
            <a:ext cx="33432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1">
            <a:extLst>
              <a:ext uri="{FF2B5EF4-FFF2-40B4-BE49-F238E27FC236}">
                <a16:creationId xmlns:a16="http://schemas.microsoft.com/office/drawing/2014/main" id="{20548F01-0643-B052-44DE-CEFA7293D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609" y="2618993"/>
            <a:ext cx="3781905" cy="28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529FC7-AB70-B853-1A5E-617A92E56C77}"/>
              </a:ext>
            </a:extLst>
          </p:cNvPr>
          <p:cNvSpPr txBox="1"/>
          <p:nvPr/>
        </p:nvSpPr>
        <p:spPr>
          <a:xfrm>
            <a:off x="6705208" y="5778147"/>
            <a:ext cx="536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/>
              <a:t>Рисунок 4 - Батарея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97820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286F46B-69A2-8C0C-B6C9-ECAEDA77DB2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662" y="-59671"/>
            <a:ext cx="121148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FAA42E4-6EF5-4980-1053-1D2B5563C16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24590" y="-698024"/>
            <a:ext cx="131781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 descr="Electrical scheme of WEMOS LOLIN 32.">
            <a:extLst>
              <a:ext uri="{FF2B5EF4-FFF2-40B4-BE49-F238E27FC236}">
                <a16:creationId xmlns:a16="http://schemas.microsoft.com/office/drawing/2014/main" id="{71EFA1AB-76DA-310F-3F7E-77B48A88D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36" y="106700"/>
            <a:ext cx="8907538" cy="664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43B2A7C-B12A-2FC1-D398-F9302FE6DD88}"/>
              </a:ext>
            </a:extLst>
          </p:cNvPr>
          <p:cNvCxnSpPr>
            <a:cxnSpLocks/>
          </p:cNvCxnSpPr>
          <p:nvPr/>
        </p:nvCxnSpPr>
        <p:spPr>
          <a:xfrm flipV="1">
            <a:off x="5133975" y="998220"/>
            <a:ext cx="984090" cy="271780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E54A94C-2191-6726-1123-9D479D7A5A34}"/>
              </a:ext>
            </a:extLst>
          </p:cNvPr>
          <p:cNvGrpSpPr/>
          <p:nvPr/>
        </p:nvGrpSpPr>
        <p:grpSpPr>
          <a:xfrm>
            <a:off x="6107074" y="992730"/>
            <a:ext cx="10440" cy="9720"/>
            <a:chOff x="6107074" y="992730"/>
            <a:chExt cx="10440" cy="9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D7E732C9-F683-1A86-3F21-CF6B1885F799}"/>
                    </a:ext>
                  </a:extLst>
                </p14:cNvPr>
                <p14:cNvContentPartPr/>
                <p14:nvPr/>
              </p14:nvContentPartPr>
              <p14:xfrm>
                <a:off x="6112474" y="995250"/>
                <a:ext cx="360" cy="360"/>
              </p14:xfrm>
            </p:contentPart>
          </mc:Choice>
          <mc:Fallback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D7E732C9-F683-1A86-3F21-CF6B1885F79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3474" y="9862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7AF67647-1278-A73B-22B3-B51C5F1A73C7}"/>
                    </a:ext>
                  </a:extLst>
                </p14:cNvPr>
                <p14:cNvContentPartPr/>
                <p14:nvPr/>
              </p14:nvContentPartPr>
              <p14:xfrm>
                <a:off x="6112474" y="995250"/>
                <a:ext cx="360" cy="360"/>
              </p14:xfrm>
            </p:contentPart>
          </mc:Choice>
          <mc:Fallback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7AF67647-1278-A73B-22B3-B51C5F1A73C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3474" y="9862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808C24C0-3EB4-0753-400C-4CAC97409EBB}"/>
                    </a:ext>
                  </a:extLst>
                </p14:cNvPr>
                <p14:cNvContentPartPr/>
                <p14:nvPr/>
              </p14:nvContentPartPr>
              <p14:xfrm>
                <a:off x="6112474" y="995250"/>
                <a:ext cx="360" cy="360"/>
              </p14:xfrm>
            </p:contentPart>
          </mc:Choice>
          <mc:Fallback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808C24C0-3EB4-0753-400C-4CAC97409EB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3474" y="9862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8ADD0D35-6AC6-4786-184F-2D9AAA6ED247}"/>
                    </a:ext>
                  </a:extLst>
                </p14:cNvPr>
                <p14:cNvContentPartPr/>
                <p14:nvPr/>
              </p14:nvContentPartPr>
              <p14:xfrm>
                <a:off x="6112474" y="995250"/>
                <a:ext cx="360" cy="360"/>
              </p14:xfrm>
            </p:contentPart>
          </mc:Choice>
          <mc:Fallback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8ADD0D35-6AC6-4786-184F-2D9AAA6ED24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3474" y="9862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0F25EAC8-E652-0267-0BE0-84516EAE5EE8}"/>
                    </a:ext>
                  </a:extLst>
                </p14:cNvPr>
                <p14:cNvContentPartPr/>
                <p14:nvPr/>
              </p14:nvContentPartPr>
              <p14:xfrm>
                <a:off x="6114994" y="997410"/>
                <a:ext cx="360" cy="360"/>
              </p14:xfrm>
            </p:contentPart>
          </mc:Choice>
          <mc:Fallback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0F25EAC8-E652-0267-0BE0-84516EAE5EE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5994" y="98877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43DDE6D9-7563-20B5-9C2D-A10C59F73158}"/>
                    </a:ext>
                  </a:extLst>
                </p14:cNvPr>
                <p14:cNvContentPartPr/>
                <p14:nvPr/>
              </p14:nvContentPartPr>
              <p14:xfrm>
                <a:off x="6114994" y="997410"/>
                <a:ext cx="360" cy="360"/>
              </p14:xfrm>
            </p:contentPart>
          </mc:Choice>
          <mc:Fallback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43DDE6D9-7563-20B5-9C2D-A10C59F7315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5994" y="98877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4EB64608-5C3B-F713-C0AF-891178B60097}"/>
                    </a:ext>
                  </a:extLst>
                </p14:cNvPr>
                <p14:cNvContentPartPr/>
                <p14:nvPr/>
              </p14:nvContentPartPr>
              <p14:xfrm>
                <a:off x="6114994" y="997410"/>
                <a:ext cx="360" cy="360"/>
              </p14:xfrm>
            </p:contentPart>
          </mc:Choice>
          <mc:Fallback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4EB64608-5C3B-F713-C0AF-891178B6009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5994" y="98877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C62A7F3D-7DD6-B6DB-EB81-280E52343AD9}"/>
                    </a:ext>
                  </a:extLst>
                </p14:cNvPr>
                <p14:cNvContentPartPr/>
                <p14:nvPr/>
              </p14:nvContentPartPr>
              <p14:xfrm>
                <a:off x="6114994" y="992730"/>
                <a:ext cx="360" cy="360"/>
              </p14:xfrm>
            </p:contentPart>
          </mc:Choice>
          <mc:Fallback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C62A7F3D-7DD6-B6DB-EB81-280E52343AD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5994" y="98409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00EB06C3-E1BA-C288-A6A0-A35EBDFC2AF6}"/>
                    </a:ext>
                  </a:extLst>
                </p14:cNvPr>
                <p14:cNvContentPartPr/>
                <p14:nvPr/>
              </p14:nvContentPartPr>
              <p14:xfrm>
                <a:off x="6114994" y="992730"/>
                <a:ext cx="360" cy="360"/>
              </p14:xfrm>
            </p:contentPart>
          </mc:Choice>
          <mc:Fallback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00EB06C3-E1BA-C288-A6A0-A35EBDFC2AF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5994" y="98409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661B3DE2-2863-C778-C3EF-492D1ACBD057}"/>
                    </a:ext>
                  </a:extLst>
                </p14:cNvPr>
                <p14:cNvContentPartPr/>
                <p14:nvPr/>
              </p14:nvContentPartPr>
              <p14:xfrm>
                <a:off x="6109954" y="992730"/>
                <a:ext cx="360" cy="360"/>
              </p14:xfrm>
            </p:contentPart>
          </mc:Choice>
          <mc:Fallback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661B3DE2-2863-C778-C3EF-492D1ACBD05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1314" y="98409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BBB0A077-D83F-3AF8-AF80-17448BFEE49E}"/>
                    </a:ext>
                  </a:extLst>
                </p14:cNvPr>
                <p14:cNvContentPartPr/>
                <p14:nvPr/>
              </p14:nvContentPartPr>
              <p14:xfrm>
                <a:off x="6117154" y="995250"/>
                <a:ext cx="360" cy="360"/>
              </p14:xfrm>
            </p:contentPart>
          </mc:Choice>
          <mc:Fallback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BBB0A077-D83F-3AF8-AF80-17448BFEE49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8514" y="9862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E8F02E6C-36AB-7612-D74C-DC0667CBA6EB}"/>
                    </a:ext>
                  </a:extLst>
                </p14:cNvPr>
                <p14:cNvContentPartPr/>
                <p14:nvPr/>
              </p14:nvContentPartPr>
              <p14:xfrm>
                <a:off x="6109954" y="1002090"/>
                <a:ext cx="360" cy="360"/>
              </p14:xfrm>
            </p:contentPart>
          </mc:Choice>
          <mc:Fallback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E8F02E6C-36AB-7612-D74C-DC0667CBA6E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01314" y="99345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12B69D67-13E6-50FA-6135-5F06B019EB51}"/>
                    </a:ext>
                  </a:extLst>
                </p14:cNvPr>
                <p14:cNvContentPartPr/>
                <p14:nvPr/>
              </p14:nvContentPartPr>
              <p14:xfrm>
                <a:off x="6107074" y="996330"/>
                <a:ext cx="3240" cy="3960"/>
              </p14:xfrm>
            </p:contentPart>
          </mc:Choice>
          <mc:Fallback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12B69D67-13E6-50FA-6135-5F06B019EB5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098434" y="987330"/>
                  <a:ext cx="20880" cy="21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89909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>
            <a:extLst>
              <a:ext uri="{FF2B5EF4-FFF2-40B4-BE49-F238E27FC236}">
                <a16:creationId xmlns:a16="http://schemas.microsoft.com/office/drawing/2014/main" id="{81F4560B-4F6E-65E2-A169-BFE85FF6A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1716516"/>
            <a:ext cx="3043237" cy="342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1">
            <a:extLst>
              <a:ext uri="{FF2B5EF4-FFF2-40B4-BE49-F238E27FC236}">
                <a16:creationId xmlns:a16="http://schemas.microsoft.com/office/drawing/2014/main" id="{2F2CBBA2-C45C-AA1B-6AA6-A6E6F6B7A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25" y="1716516"/>
            <a:ext cx="2911475" cy="34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A336B2-EC85-F11F-4A87-00654B87A1FD}"/>
              </a:ext>
            </a:extLst>
          </p:cNvPr>
          <p:cNvSpPr txBox="1"/>
          <p:nvPr/>
        </p:nvSpPr>
        <p:spPr>
          <a:xfrm>
            <a:off x="823570" y="5314943"/>
            <a:ext cx="458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/>
              <a:t>Рисунок 5 – Живлення ввімкнено</a:t>
            </a:r>
            <a:endParaRPr lang="ru-RU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19E14-6BA5-FAD6-10C0-74365E11AC91}"/>
              </a:ext>
            </a:extLst>
          </p:cNvPr>
          <p:cNvSpPr txBox="1"/>
          <p:nvPr/>
        </p:nvSpPr>
        <p:spPr>
          <a:xfrm>
            <a:off x="8021692" y="5314943"/>
            <a:ext cx="398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/>
              <a:t>Рисунок 6 – Живлення вимкнено</a:t>
            </a:r>
            <a:endParaRPr lang="ru-RU" sz="240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6ED3D07-6EFE-FD6C-737D-B5A2B0DA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068" y="291895"/>
            <a:ext cx="6813864" cy="794583"/>
          </a:xfrm>
        </p:spPr>
        <p:txBody>
          <a:bodyPr>
            <a:normAutofit/>
          </a:bodyPr>
          <a:lstStyle/>
          <a:p>
            <a:pPr algn="ctr"/>
            <a:r>
              <a:rPr lang="uk-UA" sz="4000">
                <a:solidFill>
                  <a:schemeClr val="tx1"/>
                </a:solidFill>
              </a:rPr>
              <a:t>Перевірка контроллера</a:t>
            </a:r>
            <a:endParaRPr lang="ru-RU" sz="4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7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3A4D88-14BE-6403-79C3-939257153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309" y="418680"/>
            <a:ext cx="8821381" cy="60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661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8A043E-B989-5BF9-0677-2006F25435A4}"/>
              </a:ext>
            </a:extLst>
          </p:cNvPr>
          <p:cNvSpPr txBox="1"/>
          <p:nvPr/>
        </p:nvSpPr>
        <p:spPr>
          <a:xfrm>
            <a:off x="2351584" y="149754"/>
            <a:ext cx="7488832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ВИСНОВКИ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id="{05647E73-ECD8-7B26-86A0-F182ADFD8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1208561"/>
            <a:ext cx="10990245" cy="367887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 даній роботі на основі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ESPhome </a:t>
            </a:r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та контроллера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ESP32</a:t>
            </a:r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була побудована система збору інформації з розподілених об'єктів у вигляді перевірки наявності електроенегрії у мережі.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7022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858</TotalTime>
  <Words>157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Franklin Gothic Book</vt:lpstr>
      <vt:lpstr>Times New Roman</vt:lpstr>
      <vt:lpstr>Wingdings</vt:lpstr>
      <vt:lpstr>Уголки</vt:lpstr>
      <vt:lpstr>Презентация PowerPoint</vt:lpstr>
      <vt:lpstr>МЕТА ДОСЛІДЖЕННЯ</vt:lpstr>
      <vt:lpstr>ОС Home Assistant - популярна система для автоматизації розумного дому</vt:lpstr>
      <vt:lpstr>Установка Home Assistant</vt:lpstr>
      <vt:lpstr>Презентация PowerPoint</vt:lpstr>
      <vt:lpstr>Презентация PowerPoint</vt:lpstr>
      <vt:lpstr>Перевірка контроллера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igor.bardiuk@gmail.com</dc:creator>
  <cp:lastModifiedBy>igor.bardiuk@gmail.com</cp:lastModifiedBy>
  <cp:revision>5</cp:revision>
  <cp:lastPrinted>2024-12-25T21:24:26Z</cp:lastPrinted>
  <dcterms:created xsi:type="dcterms:W3CDTF">2024-12-25T11:46:51Z</dcterms:created>
  <dcterms:modified xsi:type="dcterms:W3CDTF">2025-12-27T20:39:57Z</dcterms:modified>
</cp:coreProperties>
</file>