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2" r:id="rId1"/>
  </p:sldMasterIdLst>
  <p:notesMasterIdLst>
    <p:notesMasterId r:id="rId15"/>
  </p:notesMasterIdLst>
  <p:handoutMasterIdLst>
    <p:handoutMasterId r:id="rId16"/>
  </p:handoutMasterIdLst>
  <p:sldIdLst>
    <p:sldId id="256" r:id="rId2"/>
    <p:sldId id="257" r:id="rId3"/>
    <p:sldId id="277" r:id="rId4"/>
    <p:sldId id="278" r:id="rId5"/>
    <p:sldId id="284" r:id="rId6"/>
    <p:sldId id="281" r:id="rId7"/>
    <p:sldId id="282" r:id="rId8"/>
    <p:sldId id="297" r:id="rId9"/>
    <p:sldId id="295" r:id="rId10"/>
    <p:sldId id="283" r:id="rId11"/>
    <p:sldId id="296" r:id="rId12"/>
    <p:sldId id="293" r:id="rId13"/>
    <p:sldId id="262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 horzBarState="maximized">
    <p:restoredLeft sz="15620"/>
    <p:restoredTop sz="42899" autoAdjust="0"/>
  </p:normalViewPr>
  <p:slideViewPr>
    <p:cSldViewPr>
      <p:cViewPr varScale="1">
        <p:scale>
          <a:sx n="91" d="100"/>
          <a:sy n="91" d="100"/>
        </p:scale>
        <p:origin x="-774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E77B92-D4F6-4C7C-ACCD-E821D59C57B0}" type="datetimeFigureOut">
              <a:rPr lang="uk-UA" smtClean="0"/>
              <a:pPr/>
              <a:t>20.06.2023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FAF982-5467-4928-AA57-9FC217F67A96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0210661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620F46-24B6-4810-9DF9-ABDF3BD3186A}" type="datetimeFigureOut">
              <a:rPr lang="uk-UA" smtClean="0"/>
              <a:pPr/>
              <a:t>20.06.2023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7F8086-A761-4D71-822A-DBC4C0BFCBDB}" type="slidenum">
              <a:rPr lang="uk-UA" smtClean="0"/>
              <a:pPr/>
              <a:t>‹№›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7F8086-A761-4D71-822A-DBC4C0BFCBDB}" type="slidenum">
              <a:rPr lang="uk-UA" smtClean="0"/>
              <a:pPr/>
              <a:t>2</a:t>
            </a:fld>
            <a:endParaRPr lang="uk-U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7F8086-A761-4D71-822A-DBC4C0BFCBDB}" type="slidenum">
              <a:rPr lang="uk-UA" smtClean="0"/>
              <a:pPr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18077711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7F8086-A761-4D71-822A-DBC4C0BFCBDB}" type="slidenum">
              <a:rPr lang="uk-UA" smtClean="0"/>
              <a:pPr/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17384959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7F8086-A761-4D71-822A-DBC4C0BFCBDB}" type="slidenum">
              <a:rPr lang="uk-UA" smtClean="0"/>
              <a:pPr/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20812439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7F8086-A761-4D71-822A-DBC4C0BFCBDB}" type="slidenum">
              <a:rPr lang="uk-UA" smtClean="0"/>
              <a:pPr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9998938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7F8086-A761-4D71-822A-DBC4C0BFCBDB}" type="slidenum">
              <a:rPr lang="uk-UA" smtClean="0"/>
              <a:pPr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8635314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7F8086-A761-4D71-822A-DBC4C0BFCBDB}" type="slidenum">
              <a:rPr lang="uk-UA" smtClean="0"/>
              <a:pPr/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42076118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7F8086-A761-4D71-822A-DBC4C0BFCBDB}" type="slidenum">
              <a:rPr lang="uk-UA" smtClean="0"/>
              <a:pPr/>
              <a:t>12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7287614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Зразок підзаголовка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1C907-896F-430A-B905-B9419CCB661D}" type="datetimeFigureOut">
              <a:rPr lang="uk-UA" smtClean="0"/>
              <a:pPr/>
              <a:t>20.06.2023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BB475-FF7C-444A-9971-64BFD3C728B5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1C907-896F-430A-B905-B9419CCB661D}" type="datetimeFigureOut">
              <a:rPr lang="uk-UA" smtClean="0"/>
              <a:pPr/>
              <a:t>20.06.2023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BB475-FF7C-444A-9971-64BFD3C728B5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1C907-896F-430A-B905-B9419CCB661D}" type="datetimeFigureOut">
              <a:rPr lang="uk-UA" smtClean="0"/>
              <a:pPr/>
              <a:t>20.06.2023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BB475-FF7C-444A-9971-64BFD3C728B5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Зразок підзаголовка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xmlns="" val="25776695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Зразок підзаголовка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xmlns="" val="24450041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1C907-896F-430A-B905-B9419CCB661D}" type="datetimeFigureOut">
              <a:rPr lang="uk-UA" smtClean="0"/>
              <a:pPr/>
              <a:t>20.06.2023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BB475-FF7C-444A-9971-64BFD3C728B5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1C907-896F-430A-B905-B9419CCB661D}" type="datetimeFigureOut">
              <a:rPr lang="uk-UA" smtClean="0"/>
              <a:pPr/>
              <a:t>20.06.2023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BB475-FF7C-444A-9971-64BFD3C728B5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1C907-896F-430A-B905-B9419CCB661D}" type="datetimeFigureOut">
              <a:rPr lang="uk-UA" smtClean="0"/>
              <a:pPr/>
              <a:t>20.06.2023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BB475-FF7C-444A-9971-64BFD3C728B5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1C907-896F-430A-B905-B9419CCB661D}" type="datetimeFigureOut">
              <a:rPr lang="uk-UA" smtClean="0"/>
              <a:pPr/>
              <a:t>20.06.2023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BB475-FF7C-444A-9971-64BFD3C728B5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1C907-896F-430A-B905-B9419CCB661D}" type="datetimeFigureOut">
              <a:rPr lang="uk-UA" smtClean="0"/>
              <a:pPr/>
              <a:t>20.06.2023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BB475-FF7C-444A-9971-64BFD3C728B5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1C907-896F-430A-B905-B9419CCB661D}" type="datetimeFigureOut">
              <a:rPr lang="uk-UA" smtClean="0"/>
              <a:pPr/>
              <a:t>20.06.2023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BB475-FF7C-444A-9971-64BFD3C728B5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1C907-896F-430A-B905-B9419CCB661D}" type="datetimeFigureOut">
              <a:rPr lang="uk-UA" smtClean="0"/>
              <a:pPr/>
              <a:t>20.06.2023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BB475-FF7C-444A-9971-64BFD3C728B5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1C907-896F-430A-B905-B9419CCB661D}" type="datetimeFigureOut">
              <a:rPr lang="uk-UA" smtClean="0"/>
              <a:pPr/>
              <a:t>20.06.2023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BB475-FF7C-444A-9971-64BFD3C728B5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31C907-896F-430A-B905-B9419CCB661D}" type="datetimeFigureOut">
              <a:rPr lang="uk-UA" smtClean="0"/>
              <a:pPr/>
              <a:t>20.06.2023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EBB475-FF7C-444A-9971-64BFD3C728B5}" type="slidenum">
              <a:rPr lang="uk-UA" smtClean="0"/>
              <a:pPr/>
              <a:t>‹№›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  <p:sldLayoutId id="2147483734" r:id="rId12"/>
    <p:sldLayoutId id="2147483663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nung.edu.ua/event/%D0%BC%D1%96%D0%B6%D0%BD%D0%B0%D1%80%D0%BE%D0%B4%D0%BD%D0%B0-%D0%BD%D0%B0%D1%83%D0%BA%D0%BE%D0%B2%D0%BE-%D1%82%D0%B5%D1%85%D0%BD%D1%96%D1%87%D0%BD%D0%B0-%D0%BA%D0%BE%D0%BD%D1%84%D0%B5%D1%80%D0%B5%D0%BD%D1%86%D1%96%D1%8F-%C2%AB%D0%BD%D0%B0%D1%84%D1%82%D0%BE%D0%B3%D0%B0%D0%B7%D0%BE%D0%B2%D0%B0-%D0%B3%D0%B0%D0%BB%D1%83%D0%B7%D1%8C-%D0%BF%D0%B5%D1%80%D1%81%D0%BF%D0%B5%D0%BA%D1%82%D0%B8%D0%B2%D0%B8-%D0%BD%D0%B0%D1%80%D0%BE%D1%89%D1%83%D0%B2%D0%B0%D0%BD%D0%BD%D1%8F-%D1%80%D0%B5%D1%81%D1%83%D1%80%D1%81%D0%BD%D0%BE%D1%97" TargetMode="Externa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785786" y="508142"/>
            <a:ext cx="7715304" cy="1264674"/>
          </a:xfrm>
        </p:spPr>
        <p:txBody>
          <a:bodyPr>
            <a:noAutofit/>
          </a:bodyPr>
          <a:lstStyle/>
          <a:p>
            <a:r>
              <a:rPr lang="uk-UA" sz="1800" b="1" dirty="0">
                <a:solidFill>
                  <a:schemeClr val="tx1"/>
                </a:solidFill>
                <a:latin typeface="Times New Roman Cyr" pitchFamily="18" charset="-52"/>
              </a:rPr>
              <a:t>Івано-Франківський національний технічний університет нафти і газу</a:t>
            </a:r>
          </a:p>
          <a:p>
            <a:endParaRPr lang="uk-UA" sz="1800" b="1" dirty="0">
              <a:solidFill>
                <a:schemeClr val="tx1"/>
              </a:solidFill>
            </a:endParaRPr>
          </a:p>
          <a:p>
            <a:r>
              <a:rPr lang="uk-UA" sz="3200" b="1" i="1" dirty="0">
                <a:solidFill>
                  <a:srgbClr val="0070C0"/>
                </a:solidFill>
                <a:latin typeface="Times New Roman Cyr" pitchFamily="18" charset="-52"/>
              </a:rPr>
              <a:t>Кафедра нафтогазової геофізики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9551" y="2046327"/>
            <a:ext cx="8136905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err="1">
                <a:latin typeface="Times New Roman Cyr" pitchFamily="18" charset="-52"/>
                <a:hlinkClick r:id="rId2"/>
              </a:rPr>
              <a:t>Бакалаврська</a:t>
            </a:r>
            <a:r>
              <a:rPr lang="ru-RU" sz="2800" b="1" dirty="0">
                <a:latin typeface="Times New Roman Cyr" pitchFamily="18" charset="-52"/>
                <a:hlinkClick r:id="rId2"/>
              </a:rPr>
              <a:t> робота на тему:</a:t>
            </a:r>
          </a:p>
          <a:p>
            <a:pPr algn="ctr"/>
            <a:endParaRPr lang="ru-RU" sz="2800" dirty="0">
              <a:latin typeface="Times New Roman Cyr" pitchFamily="18" charset="-52"/>
              <a:hlinkClick r:id="rId2"/>
            </a:endParaRPr>
          </a:p>
          <a:p>
            <a:pPr algn="ctr"/>
            <a:r>
              <a:rPr lang="uk-UA" sz="3200" b="1" i="1" dirty="0" err="1"/>
              <a:t>Обгрунтування</a:t>
            </a:r>
            <a:r>
              <a:rPr lang="uk-UA" sz="3200" b="1" i="1" dirty="0"/>
              <a:t> комплексу геофізичних методів для оцінки технічного стану обсадних колон та цементного каменю свердловин </a:t>
            </a:r>
            <a:r>
              <a:rPr lang="uk-UA" sz="3200" b="1" i="1" dirty="0" err="1"/>
              <a:t>Плішивецької</a:t>
            </a:r>
            <a:r>
              <a:rPr lang="uk-UA" sz="3200" b="1" i="1" dirty="0"/>
              <a:t> площі</a:t>
            </a:r>
            <a:endParaRPr lang="ru-RU" sz="3200" b="1" i="1" dirty="0">
              <a:latin typeface="Times New Roman Cyr" pitchFamily="18" charset="-5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15074" y="5143512"/>
            <a:ext cx="25202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Виконав:</a:t>
            </a:r>
          </a:p>
          <a:p>
            <a:r>
              <a:rPr lang="uk-UA" dirty="0" err="1"/>
              <a:t>ст.гр</a:t>
            </a:r>
            <a:r>
              <a:rPr lang="uk-UA" dirty="0"/>
              <a:t>. НЗФ-19-1</a:t>
            </a:r>
          </a:p>
          <a:p>
            <a:r>
              <a:rPr lang="uk-UA" dirty="0" err="1"/>
              <a:t>Олеськів</a:t>
            </a:r>
            <a:r>
              <a:rPr lang="uk-UA" dirty="0"/>
              <a:t> Р.В.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214810" y="6286520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/>
              <a:t>2023 р</a:t>
            </a:r>
          </a:p>
        </p:txBody>
      </p:sp>
    </p:spTree>
    <p:extLst>
      <p:ext uri="{BB962C8B-B14F-4D97-AF65-F5344CB8AC3E}">
        <p14:creationId xmlns:p14="http://schemas.microsoft.com/office/powerpoint/2010/main" xmlns="" val="34453406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3" name="Picture 1"/>
          <p:cNvPicPr>
            <a:picLocks noChangeAspect="1" noChangeArrowheads="1"/>
          </p:cNvPicPr>
          <p:nvPr/>
        </p:nvPicPr>
        <p:blipFill>
          <a:blip r:embed="rId3" cstate="print"/>
          <a:srcRect t="11644" b="4328"/>
          <a:stretch>
            <a:fillRect/>
          </a:stretch>
        </p:blipFill>
        <p:spPr bwMode="auto">
          <a:xfrm>
            <a:off x="425503" y="71414"/>
            <a:ext cx="3503555" cy="6715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4357686" y="500042"/>
            <a:ext cx="44291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/>
              <a:t>Оцінка  технічного стану  обсадних колон методом </a:t>
            </a:r>
            <a:r>
              <a:rPr lang="uk-UA" sz="2400" b="1" dirty="0" err="1"/>
              <a:t>мігніто-імпульсної</a:t>
            </a:r>
            <a:r>
              <a:rPr lang="uk-UA" sz="2400" b="1" dirty="0"/>
              <a:t>  дефектоскопії</a:t>
            </a:r>
          </a:p>
        </p:txBody>
      </p:sp>
    </p:spTree>
    <p:extLst>
      <p:ext uri="{BB962C8B-B14F-4D97-AF65-F5344CB8AC3E}">
        <p14:creationId xmlns:p14="http://schemas.microsoft.com/office/powerpoint/2010/main" xmlns="" val="6281651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219F4839-E708-4F09-88C9-B71417255D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0798" y="620688"/>
            <a:ext cx="5232671" cy="6120680"/>
          </a:xfrm>
          <a:prstGeom prst="rect">
            <a:avLst/>
          </a:prstGeom>
        </p:spPr>
      </p:pic>
      <p:sp>
        <p:nvSpPr>
          <p:cNvPr id="2" name="Подзаголовок 1">
            <a:extLst>
              <a:ext uri="{FF2B5EF4-FFF2-40B4-BE49-F238E27FC236}">
                <a16:creationId xmlns:a16="http://schemas.microsoft.com/office/drawing/2014/main" xmlns="" id="{1766C842-BDCA-40FD-848F-F8FE48A4D3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504" y="116632"/>
            <a:ext cx="8784976" cy="504056"/>
          </a:xfrm>
        </p:spPr>
        <p:txBody>
          <a:bodyPr>
            <a:normAutofit/>
          </a:bodyPr>
          <a:lstStyle/>
          <a:p>
            <a:r>
              <a:rPr lang="uk-UA" sz="2000" b="1" dirty="0">
                <a:solidFill>
                  <a:schemeClr val="tx1"/>
                </a:solidFill>
                <a:latin typeface="Times New Roman Cyr" panose="02020603050405020304" pitchFamily="18" charset="0"/>
                <a:cs typeface="Times New Roman Cyr" panose="02020603050405020304" pitchFamily="18" charset="0"/>
              </a:rPr>
              <a:t>Результати розрахунку товщини стінки експлуатаційної колони</a:t>
            </a:r>
          </a:p>
        </p:txBody>
      </p:sp>
    </p:spTree>
    <p:extLst>
      <p:ext uri="{BB962C8B-B14F-4D97-AF65-F5344CB8AC3E}">
        <p14:creationId xmlns:p14="http://schemas.microsoft.com/office/powerpoint/2010/main" xmlns="" val="17553069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ідзаголовок 1"/>
          <p:cNvSpPr>
            <a:spLocks noGrp="1"/>
          </p:cNvSpPr>
          <p:nvPr>
            <p:ph type="subTitle" idx="1"/>
          </p:nvPr>
        </p:nvSpPr>
        <p:spPr>
          <a:xfrm>
            <a:off x="214282" y="548680"/>
            <a:ext cx="8715436" cy="6166468"/>
          </a:xfrm>
        </p:spPr>
        <p:txBody>
          <a:bodyPr>
            <a:noAutofit/>
          </a:bodyPr>
          <a:lstStyle/>
          <a:p>
            <a:r>
              <a:rPr lang="uk-UA" sz="1800" b="1" dirty="0">
                <a:solidFill>
                  <a:schemeClr val="tx1"/>
                </a:solidFill>
                <a:latin typeface="Times New Roman Cyr" pitchFamily="18" charset="-52"/>
              </a:rPr>
              <a:t>ВИСНОВКИ</a:t>
            </a:r>
            <a:endParaRPr lang="uk-UA" sz="1800" dirty="0">
              <a:solidFill>
                <a:schemeClr val="tx1"/>
              </a:solidFill>
              <a:latin typeface="Times New Roman Cyr" pitchFamily="18" charset="-52"/>
            </a:endParaRPr>
          </a:p>
          <a:p>
            <a:pPr algn="just"/>
            <a:r>
              <a:rPr lang="uk-UA" sz="1800" b="1" dirty="0">
                <a:solidFill>
                  <a:schemeClr val="tx1"/>
                </a:solidFill>
                <a:latin typeface="Times New Roman Cyr" pitchFamily="18" charset="-52"/>
              </a:rPr>
              <a:t> </a:t>
            </a:r>
            <a:r>
              <a:rPr lang="uk-UA" sz="1800" dirty="0">
                <a:solidFill>
                  <a:schemeClr val="tx1"/>
                </a:solidFill>
                <a:latin typeface="Times New Roman Cyr" pitchFamily="18" charset="-52"/>
              </a:rPr>
              <a:t>Моніторинг технічного стану обсадних, технічних та експлуатаційних колон свердловин, а також дослідження стану якості цементного каменю є актуальною на сьогодні задачею, що вирішується за допомогою промислово-геофізичних методів дослідження свердловин.</a:t>
            </a:r>
          </a:p>
          <a:p>
            <a:pPr algn="just"/>
            <a:r>
              <a:rPr lang="uk-UA" sz="1800" dirty="0">
                <a:solidFill>
                  <a:schemeClr val="tx1"/>
                </a:solidFill>
                <a:latin typeface="Times New Roman Cyr" pitchFamily="18" charset="-52"/>
              </a:rPr>
              <a:t>В результаті написання </a:t>
            </a:r>
            <a:r>
              <a:rPr lang="uk-UA" sz="1800" dirty="0" err="1">
                <a:solidFill>
                  <a:schemeClr val="tx1"/>
                </a:solidFill>
                <a:latin typeface="Times New Roman Cyr" pitchFamily="18" charset="-52"/>
              </a:rPr>
              <a:t>бакалврської</a:t>
            </a:r>
            <a:r>
              <a:rPr lang="uk-UA" sz="1800" dirty="0">
                <a:solidFill>
                  <a:schemeClr val="tx1"/>
                </a:solidFill>
                <a:latin typeface="Times New Roman Cyr" pitchFamily="18" charset="-52"/>
              </a:rPr>
              <a:t> роботи мною було вирішено наступні задачі:</a:t>
            </a:r>
          </a:p>
          <a:p>
            <a:pPr algn="just"/>
            <a:r>
              <a:rPr lang="uk-UA" sz="1800" dirty="0">
                <a:solidFill>
                  <a:schemeClr val="tx1"/>
                </a:solidFill>
                <a:latin typeface="Times New Roman Cyr" pitchFamily="18" charset="-52"/>
              </a:rPr>
              <a:t>– проаналізовано геологічну будову </a:t>
            </a:r>
            <a:r>
              <a:rPr lang="uk-UA" sz="1800" dirty="0" err="1">
                <a:solidFill>
                  <a:schemeClr val="tx1"/>
                </a:solidFill>
                <a:latin typeface="Times New Roman Cyr" pitchFamily="18" charset="-52"/>
              </a:rPr>
              <a:t>Плішивецької</a:t>
            </a:r>
            <a:r>
              <a:rPr lang="uk-UA" sz="1800" dirty="0">
                <a:solidFill>
                  <a:schemeClr val="tx1"/>
                </a:solidFill>
                <a:latin typeface="Times New Roman Cyr" pitchFamily="18" charset="-52"/>
              </a:rPr>
              <a:t> площі;</a:t>
            </a:r>
          </a:p>
          <a:p>
            <a:pPr algn="just"/>
            <a:r>
              <a:rPr lang="uk-UA" sz="1800" dirty="0">
                <a:solidFill>
                  <a:schemeClr val="tx1"/>
                </a:solidFill>
                <a:latin typeface="Times New Roman Cyr" pitchFamily="18" charset="-52"/>
              </a:rPr>
              <a:t>– проаналізовано повний комплекс промислово-геофізичних методів, що використовувавсь з метою вивчення технічного стану обсадних, технічних та експлуатаційних колон нафтогазових свердловин;</a:t>
            </a:r>
          </a:p>
          <a:p>
            <a:pPr algn="just"/>
            <a:r>
              <a:rPr lang="uk-UA" sz="1800" dirty="0">
                <a:solidFill>
                  <a:schemeClr val="tx1"/>
                </a:solidFill>
                <a:latin typeface="Times New Roman Cyr" pitchFamily="18" charset="-52"/>
              </a:rPr>
              <a:t>– проаналізовано повний комплекс промислово-геофізичних методів, що використовувавсь з метою оцінки якості цементування обсадних, технічних та експлуатаційних колон  нафтогазових свердловин;</a:t>
            </a:r>
          </a:p>
          <a:p>
            <a:pPr algn="just"/>
            <a:r>
              <a:rPr lang="uk-UA" sz="1800" dirty="0">
                <a:solidFill>
                  <a:schemeClr val="tx1"/>
                </a:solidFill>
                <a:latin typeface="Times New Roman Cyr" pitchFamily="18" charset="-52"/>
              </a:rPr>
              <a:t>– </a:t>
            </a:r>
            <a:r>
              <a:rPr lang="uk-UA" sz="1800" dirty="0" err="1">
                <a:solidFill>
                  <a:schemeClr val="tx1"/>
                </a:solidFill>
                <a:latin typeface="Times New Roman Cyr" pitchFamily="18" charset="-52"/>
              </a:rPr>
              <a:t>обгрунтовано</a:t>
            </a:r>
            <a:r>
              <a:rPr lang="uk-UA" sz="1800" dirty="0">
                <a:solidFill>
                  <a:schemeClr val="tx1"/>
                </a:solidFill>
                <a:latin typeface="Times New Roman Cyr" pitchFamily="18" charset="-52"/>
              </a:rPr>
              <a:t> оптимальний комплекс промислово-геофізичних методів для вирішення задачі по дослідженню технічного стану колон нафтогазових свердловини та оцінки їх якості </a:t>
            </a:r>
            <a:r>
              <a:rPr lang="uk-UA" sz="1800" dirty="0" err="1">
                <a:solidFill>
                  <a:schemeClr val="tx1"/>
                </a:solidFill>
                <a:latin typeface="Times New Roman Cyr" pitchFamily="18" charset="-52"/>
              </a:rPr>
              <a:t>цементажу</a:t>
            </a:r>
            <a:r>
              <a:rPr lang="uk-UA" sz="1800" dirty="0">
                <a:solidFill>
                  <a:schemeClr val="tx1"/>
                </a:solidFill>
                <a:latin typeface="Times New Roman Cyr" pitchFamily="18" charset="-52"/>
              </a:rPr>
              <a:t>;</a:t>
            </a:r>
          </a:p>
          <a:p>
            <a:pPr algn="just"/>
            <a:r>
              <a:rPr lang="uk-UA" sz="1800" dirty="0">
                <a:solidFill>
                  <a:schemeClr val="tx1"/>
                </a:solidFill>
                <a:latin typeface="Times New Roman Cyr" pitchFamily="18" charset="-52"/>
              </a:rPr>
              <a:t>– наглядно, на прикладі </a:t>
            </a:r>
            <a:r>
              <a:rPr lang="uk-UA" sz="1800" dirty="0" err="1">
                <a:solidFill>
                  <a:schemeClr val="tx1"/>
                </a:solidFill>
                <a:latin typeface="Times New Roman Cyr" pitchFamily="18" charset="-52"/>
              </a:rPr>
              <a:t>Плішивецької</a:t>
            </a:r>
            <a:r>
              <a:rPr lang="uk-UA" sz="1800" dirty="0">
                <a:solidFill>
                  <a:schemeClr val="tx1"/>
                </a:solidFill>
                <a:latin typeface="Times New Roman Cyr" pitchFamily="18" charset="-52"/>
              </a:rPr>
              <a:t> площі, показано ефективність запропонованого оптимального комплексу промислово-геофізичних методів при вирішенні задачі по дослідженню технічного стану колон нафтогазових свердловини  та оцінки їх якості </a:t>
            </a:r>
            <a:r>
              <a:rPr lang="uk-UA" sz="1800" dirty="0" err="1">
                <a:solidFill>
                  <a:schemeClr val="tx1"/>
                </a:solidFill>
                <a:latin typeface="Times New Roman Cyr" pitchFamily="18" charset="-52"/>
              </a:rPr>
              <a:t>цементажу</a:t>
            </a:r>
            <a:r>
              <a:rPr lang="uk-UA" sz="1800" dirty="0">
                <a:solidFill>
                  <a:schemeClr val="tx1"/>
                </a:solidFill>
                <a:latin typeface="Times New Roman Cyr" pitchFamily="18" charset="-52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7683075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ідзаголовок 1"/>
          <p:cNvSpPr>
            <a:spLocks noGrp="1"/>
          </p:cNvSpPr>
          <p:nvPr>
            <p:ph type="subTitle" idx="1"/>
          </p:nvPr>
        </p:nvSpPr>
        <p:spPr>
          <a:xfrm>
            <a:off x="1475656" y="1988840"/>
            <a:ext cx="6400800" cy="936104"/>
          </a:xfrm>
        </p:spPr>
        <p:txBody>
          <a:bodyPr>
            <a:normAutofit/>
          </a:bodyPr>
          <a:lstStyle/>
          <a:p>
            <a:r>
              <a:rPr lang="uk-UA" sz="4800" dirty="0">
                <a:solidFill>
                  <a:schemeClr val="tx1"/>
                </a:solidFill>
              </a:rPr>
              <a:t>Дякую за увагу!</a:t>
            </a:r>
          </a:p>
        </p:txBody>
      </p:sp>
    </p:spTree>
    <p:extLst>
      <p:ext uri="{BB962C8B-B14F-4D97-AF65-F5344CB8AC3E}">
        <p14:creationId xmlns:p14="http://schemas.microsoft.com/office/powerpoint/2010/main" xmlns="" val="29582479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ідзаголовок 1"/>
          <p:cNvSpPr>
            <a:spLocks noGrp="1"/>
          </p:cNvSpPr>
          <p:nvPr>
            <p:ph type="subTitle" idx="1"/>
          </p:nvPr>
        </p:nvSpPr>
        <p:spPr>
          <a:xfrm>
            <a:off x="755576" y="692696"/>
            <a:ext cx="7848872" cy="5544616"/>
          </a:xfrm>
        </p:spPr>
        <p:txBody>
          <a:bodyPr>
            <a:noAutofit/>
          </a:bodyPr>
          <a:lstStyle/>
          <a:p>
            <a:pPr algn="just"/>
            <a:r>
              <a:rPr lang="uk-UA" sz="1800" b="1" dirty="0">
                <a:solidFill>
                  <a:schemeClr val="tx1"/>
                </a:solidFill>
                <a:latin typeface="Times New Roman Cyr" pitchFamily="18" charset="-52"/>
              </a:rPr>
              <a:t>Мета і задачі дослідження. </a:t>
            </a:r>
            <a:r>
              <a:rPr lang="uk-UA" sz="1800" dirty="0">
                <a:solidFill>
                  <a:schemeClr val="tx1"/>
                </a:solidFill>
                <a:latin typeface="Times New Roman Cyr" pitchFamily="18" charset="-52"/>
              </a:rPr>
              <a:t>Головною метою бакалаврської роботи є </a:t>
            </a:r>
            <a:r>
              <a:rPr lang="uk-UA" sz="1800" dirty="0" err="1">
                <a:solidFill>
                  <a:schemeClr val="tx1"/>
                </a:solidFill>
                <a:latin typeface="Times New Roman Cyr" pitchFamily="18" charset="-52"/>
              </a:rPr>
              <a:t>обгрунтувати</a:t>
            </a:r>
            <a:r>
              <a:rPr lang="uk-UA" sz="1800" dirty="0">
                <a:solidFill>
                  <a:schemeClr val="tx1"/>
                </a:solidFill>
                <a:latin typeface="Times New Roman Cyr" pitchFamily="18" charset="-52"/>
              </a:rPr>
              <a:t> оптимальний комплекс промислово-геофізичних методів для дослідження технічного стану колони свердловини та оцінити якість її цементування (на прикладі свердловин </a:t>
            </a:r>
            <a:r>
              <a:rPr lang="uk-UA" sz="1800" dirty="0" err="1">
                <a:solidFill>
                  <a:schemeClr val="tx1"/>
                </a:solidFill>
                <a:latin typeface="Times New Roman Cyr" pitchFamily="18" charset="-52"/>
              </a:rPr>
              <a:t>Плішивецької</a:t>
            </a:r>
            <a:r>
              <a:rPr lang="uk-UA" sz="1800" dirty="0">
                <a:solidFill>
                  <a:schemeClr val="tx1"/>
                </a:solidFill>
                <a:latin typeface="Times New Roman Cyr" pitchFamily="18" charset="-52"/>
              </a:rPr>
              <a:t> площі). </a:t>
            </a:r>
          </a:p>
          <a:p>
            <a:pPr algn="just"/>
            <a:r>
              <a:rPr lang="uk-UA" sz="1800" b="1" dirty="0">
                <a:solidFill>
                  <a:schemeClr val="tx1"/>
                </a:solidFill>
                <a:latin typeface="Times New Roman Cyr" pitchFamily="18" charset="-52"/>
              </a:rPr>
              <a:t>Для досягнення мети потрібно </a:t>
            </a:r>
            <a:r>
              <a:rPr lang="uk-UA" sz="1800" b="1" dirty="0" err="1">
                <a:solidFill>
                  <a:schemeClr val="tx1"/>
                </a:solidFill>
                <a:latin typeface="Times New Roman Cyr" pitchFamily="18" charset="-52"/>
              </a:rPr>
              <a:t>розв</a:t>
            </a:r>
            <a:r>
              <a:rPr lang="ru-RU" sz="1800" b="1" dirty="0">
                <a:solidFill>
                  <a:schemeClr val="tx1"/>
                </a:solidFill>
                <a:latin typeface="Times New Roman Cyr" pitchFamily="18" charset="-52"/>
              </a:rPr>
              <a:t>’</a:t>
            </a:r>
            <a:r>
              <a:rPr lang="uk-UA" sz="1800" b="1" dirty="0" err="1">
                <a:solidFill>
                  <a:schemeClr val="tx1"/>
                </a:solidFill>
                <a:latin typeface="Times New Roman Cyr" pitchFamily="18" charset="-52"/>
              </a:rPr>
              <a:t>язати</a:t>
            </a:r>
            <a:r>
              <a:rPr lang="uk-UA" sz="1800" b="1" dirty="0">
                <a:solidFill>
                  <a:schemeClr val="tx1"/>
                </a:solidFill>
                <a:latin typeface="Times New Roman Cyr" pitchFamily="18" charset="-52"/>
              </a:rPr>
              <a:t> наступні задач</a:t>
            </a:r>
            <a:r>
              <a:rPr lang="uk-UA" sz="1800" dirty="0">
                <a:solidFill>
                  <a:schemeClr val="tx1"/>
                </a:solidFill>
                <a:latin typeface="Times New Roman Cyr" pitchFamily="18" charset="-52"/>
              </a:rPr>
              <a:t>і:</a:t>
            </a:r>
          </a:p>
          <a:p>
            <a:pPr algn="just"/>
            <a:r>
              <a:rPr lang="uk-UA" sz="1800" dirty="0">
                <a:solidFill>
                  <a:schemeClr val="tx1"/>
                </a:solidFill>
                <a:latin typeface="Times New Roman Cyr" pitchFamily="18" charset="-52"/>
              </a:rPr>
              <a:t>– проаналізувати геологічну будову </a:t>
            </a:r>
            <a:r>
              <a:rPr lang="uk-UA" sz="1800" dirty="0" err="1">
                <a:solidFill>
                  <a:schemeClr val="tx1"/>
                </a:solidFill>
                <a:latin typeface="Times New Roman Cyr" pitchFamily="18" charset="-52"/>
              </a:rPr>
              <a:t>Плішивецької</a:t>
            </a:r>
            <a:r>
              <a:rPr lang="uk-UA" sz="1800" dirty="0">
                <a:solidFill>
                  <a:schemeClr val="tx1"/>
                </a:solidFill>
                <a:latin typeface="Times New Roman Cyr" pitchFamily="18" charset="-52"/>
              </a:rPr>
              <a:t> площі;</a:t>
            </a:r>
          </a:p>
          <a:p>
            <a:pPr algn="just"/>
            <a:r>
              <a:rPr lang="uk-UA" sz="1800" dirty="0">
                <a:solidFill>
                  <a:schemeClr val="tx1"/>
                </a:solidFill>
                <a:latin typeface="Times New Roman Cyr" pitchFamily="18" charset="-52"/>
              </a:rPr>
              <a:t>– проаналізувати повний комплекс промислово-геофізичних методів, що використовується з метою вивчення технічного стану обсадних, технічних та експлуатаційних колон нафтогазових свердловин;</a:t>
            </a:r>
          </a:p>
          <a:p>
            <a:pPr algn="just"/>
            <a:r>
              <a:rPr lang="uk-UA" sz="1800" dirty="0">
                <a:solidFill>
                  <a:schemeClr val="tx1"/>
                </a:solidFill>
                <a:latin typeface="Times New Roman Cyr" pitchFamily="18" charset="-52"/>
              </a:rPr>
              <a:t>– проаналізувати повний комплекс промислово-геофізичних методів, що використовується з метою оцінки якості цементування обсадних, технічних та експлуатаційних колон  нафтогазових свердловин;</a:t>
            </a:r>
          </a:p>
          <a:p>
            <a:pPr algn="just"/>
            <a:r>
              <a:rPr lang="uk-UA" sz="1800" dirty="0">
                <a:solidFill>
                  <a:schemeClr val="tx1"/>
                </a:solidFill>
                <a:latin typeface="Times New Roman Cyr" pitchFamily="18" charset="-52"/>
              </a:rPr>
              <a:t>– </a:t>
            </a:r>
            <a:r>
              <a:rPr lang="uk-UA" sz="1800" dirty="0" err="1">
                <a:solidFill>
                  <a:schemeClr val="tx1"/>
                </a:solidFill>
                <a:latin typeface="Times New Roman Cyr" pitchFamily="18" charset="-52"/>
              </a:rPr>
              <a:t>обгрунтувати</a:t>
            </a:r>
            <a:r>
              <a:rPr lang="uk-UA" sz="1800" dirty="0">
                <a:solidFill>
                  <a:schemeClr val="tx1"/>
                </a:solidFill>
                <a:latin typeface="Times New Roman Cyr" pitchFamily="18" charset="-52"/>
              </a:rPr>
              <a:t> оптимальний комплекс промислово-геофізичних методів для вирішення задачі по дослідженню технічного стану колон нафтогазових свердловини та оцінки їх якості </a:t>
            </a:r>
            <a:r>
              <a:rPr lang="uk-UA" sz="1800" dirty="0" err="1">
                <a:solidFill>
                  <a:schemeClr val="tx1"/>
                </a:solidFill>
                <a:latin typeface="Times New Roman Cyr" pitchFamily="18" charset="-52"/>
              </a:rPr>
              <a:t>цементажу</a:t>
            </a:r>
            <a:r>
              <a:rPr lang="uk-UA" sz="1800" dirty="0">
                <a:solidFill>
                  <a:schemeClr val="tx1"/>
                </a:solidFill>
                <a:latin typeface="Times New Roman Cyr" pitchFamily="18" charset="-52"/>
              </a:rPr>
              <a:t>;</a:t>
            </a:r>
          </a:p>
          <a:p>
            <a:pPr algn="just"/>
            <a:r>
              <a:rPr lang="uk-UA" sz="1800" dirty="0">
                <a:solidFill>
                  <a:schemeClr val="tx1"/>
                </a:solidFill>
                <a:latin typeface="Times New Roman Cyr" pitchFamily="18" charset="-52"/>
              </a:rPr>
              <a:t>– наглядно, на прикладі </a:t>
            </a:r>
            <a:r>
              <a:rPr lang="uk-UA" sz="1800" dirty="0" err="1">
                <a:solidFill>
                  <a:schemeClr val="tx1"/>
                </a:solidFill>
                <a:latin typeface="Times New Roman Cyr" pitchFamily="18" charset="-52"/>
              </a:rPr>
              <a:t>Плішивецької</a:t>
            </a:r>
            <a:r>
              <a:rPr lang="uk-UA" sz="1800" dirty="0">
                <a:solidFill>
                  <a:schemeClr val="tx1"/>
                </a:solidFill>
                <a:latin typeface="Times New Roman Cyr" pitchFamily="18" charset="-52"/>
              </a:rPr>
              <a:t> площі, показати ефективність запропонованого оптимального комплексу промислово-геофізичних методів при вирішенні поставленої задачі.</a:t>
            </a:r>
            <a:endParaRPr lang="uk-UA" sz="2000" dirty="0">
              <a:solidFill>
                <a:schemeClr val="tx1"/>
              </a:solidFill>
              <a:latin typeface="Times New Roman Cyr" pitchFamily="18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193937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40963" name="Rectangle 3"/>
          <p:cNvSpPr>
            <a:spLocks noChangeArrowheads="1"/>
          </p:cNvSpPr>
          <p:nvPr/>
        </p:nvSpPr>
        <p:spPr bwMode="auto">
          <a:xfrm>
            <a:off x="642910" y="214290"/>
            <a:ext cx="800105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uk-UA" sz="2400" b="1" dirty="0">
                <a:latin typeface="Times New Roman Cyr" pitchFamily="18" charset="-52"/>
              </a:rPr>
              <a:t>Структурна карта покрівлі пласта В-16б</a:t>
            </a:r>
            <a:endParaRPr kumimoji="0" lang="uk-UA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 Cyr" pitchFamily="18" charset="-52"/>
              <a:cs typeface="Arial" pitchFamily="34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1636" y="714380"/>
            <a:ext cx="6726380" cy="6215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67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24434" y="3857628"/>
            <a:ext cx="2319566" cy="2547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2019939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ідзаголовок 1"/>
          <p:cNvSpPr>
            <a:spLocks noGrp="1"/>
          </p:cNvSpPr>
          <p:nvPr>
            <p:ph type="subTitle" idx="1"/>
          </p:nvPr>
        </p:nvSpPr>
        <p:spPr>
          <a:xfrm>
            <a:off x="642910" y="357166"/>
            <a:ext cx="7920880" cy="451998"/>
          </a:xfrm>
        </p:spPr>
        <p:txBody>
          <a:bodyPr>
            <a:noAutofit/>
          </a:bodyPr>
          <a:lstStyle/>
          <a:p>
            <a:r>
              <a:rPr lang="uk-UA" sz="2400" b="1" dirty="0">
                <a:solidFill>
                  <a:schemeClr val="tx1"/>
                </a:solidFill>
                <a:latin typeface="Times New Roman Cyr" pitchFamily="18" charset="-52"/>
              </a:rPr>
              <a:t>Геологічний розріз по лінії І-І</a:t>
            </a:r>
          </a:p>
        </p:txBody>
      </p:sp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5852" y="928670"/>
            <a:ext cx="5000660" cy="5545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14774" y="3571876"/>
            <a:ext cx="2529226" cy="22637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4031698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59E5AA7-95C9-4556-BCAA-3FFB84174C5E}"/>
              </a:ext>
            </a:extLst>
          </p:cNvPr>
          <p:cNvSpPr txBox="1"/>
          <p:nvPr/>
        </p:nvSpPr>
        <p:spPr>
          <a:xfrm>
            <a:off x="395536" y="260648"/>
            <a:ext cx="8424936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dirty="0">
                <a:latin typeface="Times New Roman Cyr" panose="02020603050405020304" pitchFamily="18" charset="0"/>
                <a:cs typeface="Times New Roman Cyr" panose="02020603050405020304" pitchFamily="18" charset="0"/>
              </a:rPr>
              <a:t>При контролі за технічним станом свердловини вирішуються наступні завдання:</a:t>
            </a:r>
          </a:p>
          <a:p>
            <a:pPr algn="just"/>
            <a:r>
              <a:rPr lang="uk-UA" dirty="0">
                <a:latin typeface="Times New Roman Cyr" panose="02020603050405020304" pitchFamily="18" charset="0"/>
                <a:cs typeface="Times New Roman Cyr" panose="02020603050405020304" pitchFamily="18" charset="0"/>
              </a:rPr>
              <a:t>– визначення якості цементування та стану цементного каменю в часі;</a:t>
            </a:r>
          </a:p>
          <a:p>
            <a:pPr algn="just"/>
            <a:r>
              <a:rPr lang="uk-UA" dirty="0">
                <a:latin typeface="Times New Roman Cyr" panose="02020603050405020304" pitchFamily="18" charset="0"/>
                <a:cs typeface="Times New Roman Cyr" panose="02020603050405020304" pitchFamily="18" charset="0"/>
              </a:rPr>
              <a:t>– встановлення розташування муфтових з'єднань колони, ділянок перфорації, товщини та внутрішнього діаметра;</a:t>
            </a:r>
          </a:p>
          <a:p>
            <a:pPr algn="just"/>
            <a:r>
              <a:rPr lang="uk-UA" dirty="0">
                <a:latin typeface="Times New Roman Cyr" panose="02020603050405020304" pitchFamily="18" charset="0"/>
                <a:cs typeface="Times New Roman Cyr" panose="02020603050405020304" pitchFamily="18" charset="0"/>
              </a:rPr>
              <a:t>– виявлення дефектів в обсадних та насосно-компресорних трубах (отвори, тріщини, вм'ятини);</a:t>
            </a:r>
          </a:p>
          <a:p>
            <a:pPr algn="just"/>
            <a:r>
              <a:rPr lang="uk-UA" dirty="0">
                <a:latin typeface="Times New Roman Cyr" panose="02020603050405020304" pitchFamily="18" charset="0"/>
                <a:cs typeface="Times New Roman Cyr" panose="02020603050405020304" pitchFamily="18" charset="0"/>
              </a:rPr>
              <a:t>– визначення місць притоку або поглинання та інтервалів </a:t>
            </a:r>
            <a:r>
              <a:rPr lang="uk-UA" dirty="0" err="1">
                <a:latin typeface="Times New Roman Cyr" panose="02020603050405020304" pitchFamily="18" charset="0"/>
                <a:cs typeface="Times New Roman Cyr" panose="02020603050405020304" pitchFamily="18" charset="0"/>
              </a:rPr>
              <a:t>затрубної</a:t>
            </a:r>
            <a:r>
              <a:rPr lang="uk-UA" dirty="0">
                <a:latin typeface="Times New Roman Cyr" panose="02020603050405020304" pitchFamily="18" charset="0"/>
                <a:cs typeface="Times New Roman Cyr" panose="02020603050405020304" pitchFamily="18" charset="0"/>
              </a:rPr>
              <a:t> циркуляції рідини;</a:t>
            </a:r>
          </a:p>
          <a:p>
            <a:pPr algn="just"/>
            <a:r>
              <a:rPr lang="uk-UA" dirty="0">
                <a:latin typeface="Times New Roman Cyr" panose="02020603050405020304" pitchFamily="18" charset="0"/>
                <a:cs typeface="Times New Roman Cyr" panose="02020603050405020304" pitchFamily="18" charset="0"/>
              </a:rPr>
              <a:t>– контроль за встановленням глибинного обладнання;</a:t>
            </a:r>
          </a:p>
          <a:p>
            <a:pPr algn="just"/>
            <a:r>
              <a:rPr lang="uk-UA" dirty="0">
                <a:latin typeface="Times New Roman Cyr" panose="02020603050405020304" pitchFamily="18" charset="0"/>
                <a:cs typeface="Times New Roman Cyr" panose="02020603050405020304" pitchFamily="18" charset="0"/>
              </a:rPr>
              <a:t>– оцінка товщини парафінових </a:t>
            </a:r>
            <a:r>
              <a:rPr lang="uk-UA" dirty="0" err="1">
                <a:latin typeface="Times New Roman Cyr" panose="02020603050405020304" pitchFamily="18" charset="0"/>
                <a:cs typeface="Times New Roman Cyr" panose="02020603050405020304" pitchFamily="18" charset="0"/>
              </a:rPr>
              <a:t>відкладень</a:t>
            </a:r>
            <a:r>
              <a:rPr lang="uk-UA" dirty="0">
                <a:latin typeface="Times New Roman Cyr" panose="02020603050405020304" pitchFamily="18" charset="0"/>
                <a:cs typeface="Times New Roman Cyr" panose="02020603050405020304" pitchFamily="18" charset="0"/>
              </a:rPr>
              <a:t> у </a:t>
            </a:r>
            <a:r>
              <a:rPr lang="uk-UA" dirty="0" err="1">
                <a:latin typeface="Times New Roman Cyr" panose="02020603050405020304" pitchFamily="18" charset="0"/>
                <a:cs typeface="Times New Roman Cyr" panose="02020603050405020304" pitchFamily="18" charset="0"/>
              </a:rPr>
              <a:t>міжтрубному</a:t>
            </a:r>
            <a:r>
              <a:rPr lang="uk-UA" dirty="0">
                <a:latin typeface="Times New Roman Cyr" panose="02020603050405020304" pitchFamily="18" charset="0"/>
                <a:cs typeface="Times New Roman Cyr" panose="02020603050405020304" pitchFamily="18" charset="0"/>
              </a:rPr>
              <a:t> просторі.</a:t>
            </a:r>
          </a:p>
          <a:p>
            <a:pPr algn="just"/>
            <a:r>
              <a:rPr lang="uk-UA" dirty="0">
                <a:latin typeface="Times New Roman Cyr" panose="02020603050405020304" pitchFamily="18" charset="0"/>
                <a:cs typeface="Times New Roman Cyr" panose="02020603050405020304" pitchFamily="18" charset="0"/>
              </a:rPr>
              <a:t>Вивчення технічного стану здійснюється методами радіометрії, термометрії, акустичної </a:t>
            </a:r>
            <a:r>
              <a:rPr lang="uk-UA" dirty="0" err="1">
                <a:latin typeface="Times New Roman Cyr" panose="02020603050405020304" pitchFamily="18" charset="0"/>
                <a:cs typeface="Times New Roman Cyr" panose="02020603050405020304" pitchFamily="18" charset="0"/>
              </a:rPr>
              <a:t>цементометрії</a:t>
            </a:r>
            <a:r>
              <a:rPr lang="uk-UA" dirty="0">
                <a:latin typeface="Times New Roman Cyr" panose="02020603050405020304" pitchFamily="18" charset="0"/>
                <a:cs typeface="Times New Roman Cyr" panose="02020603050405020304" pitchFamily="18" charset="0"/>
              </a:rPr>
              <a:t>.</a:t>
            </a:r>
          </a:p>
          <a:p>
            <a:pPr algn="just"/>
            <a:r>
              <a:rPr lang="uk-UA" dirty="0">
                <a:latin typeface="Times New Roman Cyr" panose="02020603050405020304" pitchFamily="18" charset="0"/>
                <a:cs typeface="Times New Roman Cyr" panose="02020603050405020304" pitchFamily="18" charset="0"/>
              </a:rPr>
              <a:t>Методами контролю технічного стану свердловин охоплено практично весь спектр фізичних полів. Ці методи поділяються на такі групи:</a:t>
            </a:r>
          </a:p>
          <a:p>
            <a:pPr algn="just"/>
            <a:r>
              <a:rPr lang="uk-UA" dirty="0">
                <a:latin typeface="Times New Roman Cyr" panose="02020603050405020304" pitchFamily="18" charset="0"/>
                <a:cs typeface="Times New Roman Cyr" panose="02020603050405020304" pitchFamily="18" charset="0"/>
              </a:rPr>
              <a:t>– методи визначення геометрії ствола (</a:t>
            </a:r>
            <a:r>
              <a:rPr lang="uk-UA" dirty="0" err="1">
                <a:latin typeface="Times New Roman Cyr" panose="02020603050405020304" pitchFamily="18" charset="0"/>
                <a:cs typeface="Times New Roman Cyr" panose="02020603050405020304" pitchFamily="18" charset="0"/>
              </a:rPr>
              <a:t>інклінометрія</a:t>
            </a:r>
            <a:r>
              <a:rPr lang="uk-UA" dirty="0">
                <a:latin typeface="Times New Roman Cyr" panose="02020603050405020304" pitchFamily="18" charset="0"/>
                <a:cs typeface="Times New Roman Cyr" panose="02020603050405020304" pitchFamily="18" charset="0"/>
              </a:rPr>
              <a:t>, </a:t>
            </a:r>
            <a:r>
              <a:rPr lang="uk-UA" dirty="0" err="1">
                <a:latin typeface="Times New Roman Cyr" panose="02020603050405020304" pitchFamily="18" charset="0"/>
                <a:cs typeface="Times New Roman Cyr" panose="02020603050405020304" pitchFamily="18" charset="0"/>
              </a:rPr>
              <a:t>профілеметрія</a:t>
            </a:r>
            <a:r>
              <a:rPr lang="uk-UA" dirty="0">
                <a:latin typeface="Times New Roman Cyr" panose="02020603050405020304" pitchFamily="18" charset="0"/>
                <a:cs typeface="Times New Roman Cyr" panose="02020603050405020304" pitchFamily="18" charset="0"/>
              </a:rPr>
              <a:t>);</a:t>
            </a:r>
          </a:p>
          <a:p>
            <a:pPr algn="just"/>
            <a:r>
              <a:rPr lang="uk-UA" dirty="0">
                <a:latin typeface="Times New Roman Cyr" panose="02020603050405020304" pitchFamily="18" charset="0"/>
                <a:cs typeface="Times New Roman Cyr" panose="02020603050405020304" pitchFamily="18" charset="0"/>
              </a:rPr>
              <a:t>– акустичні методи вивчення заломлених (АКЦ, ХАК) або відбитих (САТ) ультразвукових хвиль;</a:t>
            </a:r>
          </a:p>
          <a:p>
            <a:pPr algn="just"/>
            <a:r>
              <a:rPr lang="uk-UA" dirty="0">
                <a:latin typeface="Times New Roman Cyr" panose="02020603050405020304" pitchFamily="18" charset="0"/>
                <a:cs typeface="Times New Roman Cyr" panose="02020603050405020304" pitchFamily="18" charset="0"/>
              </a:rPr>
              <a:t>– пасивна акустика (</a:t>
            </a:r>
            <a:r>
              <a:rPr lang="uk-UA" dirty="0" err="1">
                <a:latin typeface="Times New Roman Cyr" panose="02020603050405020304" pitchFamily="18" charset="0"/>
                <a:cs typeface="Times New Roman Cyr" panose="02020603050405020304" pitchFamily="18" charset="0"/>
              </a:rPr>
              <a:t>шумометрія</a:t>
            </a:r>
            <a:r>
              <a:rPr lang="uk-UA" dirty="0">
                <a:latin typeface="Times New Roman Cyr" panose="02020603050405020304" pitchFamily="18" charset="0"/>
                <a:cs typeface="Times New Roman Cyr" panose="02020603050405020304" pitchFamily="18" charset="0"/>
              </a:rPr>
              <a:t>);</a:t>
            </a:r>
          </a:p>
          <a:p>
            <a:pPr algn="just"/>
            <a:r>
              <a:rPr lang="uk-UA" dirty="0">
                <a:latin typeface="Times New Roman Cyr" panose="02020603050405020304" pitchFamily="18" charset="0"/>
                <a:cs typeface="Times New Roman Cyr" panose="02020603050405020304" pitchFamily="18" charset="0"/>
              </a:rPr>
              <a:t>– електромагнітні методи (ЛМ, ЕМРС);</a:t>
            </a:r>
          </a:p>
          <a:p>
            <a:pPr algn="just"/>
            <a:r>
              <a:rPr lang="uk-UA" dirty="0">
                <a:latin typeface="Times New Roman Cyr" panose="02020603050405020304" pitchFamily="18" charset="0"/>
                <a:cs typeface="Times New Roman Cyr" panose="02020603050405020304" pitchFamily="18" charset="0"/>
              </a:rPr>
              <a:t>– радіоактивні методи (гамма-гамма </a:t>
            </a:r>
            <a:r>
              <a:rPr lang="uk-UA" dirty="0" err="1">
                <a:latin typeface="Times New Roman Cyr" panose="02020603050405020304" pitchFamily="18" charset="0"/>
                <a:cs typeface="Times New Roman Cyr" panose="02020603050405020304" pitchFamily="18" charset="0"/>
              </a:rPr>
              <a:t>товщинометрія</a:t>
            </a:r>
            <a:r>
              <a:rPr lang="uk-UA" dirty="0">
                <a:latin typeface="Times New Roman Cyr" panose="02020603050405020304" pitchFamily="18" charset="0"/>
                <a:cs typeface="Times New Roman Cyr" panose="02020603050405020304" pitchFamily="18" charset="0"/>
              </a:rPr>
              <a:t>, гамма-гамма </a:t>
            </a:r>
            <a:r>
              <a:rPr lang="uk-UA" dirty="0" err="1">
                <a:latin typeface="Times New Roman Cyr" panose="02020603050405020304" pitchFamily="18" charset="0"/>
                <a:cs typeface="Times New Roman Cyr" panose="02020603050405020304" pitchFamily="18" charset="0"/>
              </a:rPr>
              <a:t>цементометрія</a:t>
            </a:r>
            <a:r>
              <a:rPr lang="uk-UA" dirty="0">
                <a:latin typeface="Times New Roman Cyr" panose="02020603050405020304" pitchFamily="18" charset="0"/>
                <a:cs typeface="Times New Roman Cyr" panose="02020603050405020304" pitchFamily="18" charset="0"/>
              </a:rPr>
              <a:t>);</a:t>
            </a:r>
          </a:p>
          <a:p>
            <a:pPr algn="just"/>
            <a:r>
              <a:rPr lang="uk-UA" dirty="0">
                <a:latin typeface="Times New Roman Cyr" panose="02020603050405020304" pitchFamily="18" charset="0"/>
                <a:cs typeface="Times New Roman Cyr" panose="02020603050405020304" pitchFamily="18" charset="0"/>
              </a:rPr>
              <a:t>– інші методи.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xmlns="" val="11477373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ідзаголовок 1"/>
          <p:cNvSpPr>
            <a:spLocks noGrp="1"/>
          </p:cNvSpPr>
          <p:nvPr>
            <p:ph type="subTitle" idx="1"/>
          </p:nvPr>
        </p:nvSpPr>
        <p:spPr>
          <a:xfrm>
            <a:off x="611560" y="548680"/>
            <a:ext cx="7992888" cy="451428"/>
          </a:xfrm>
        </p:spPr>
        <p:txBody>
          <a:bodyPr>
            <a:noAutofit/>
          </a:bodyPr>
          <a:lstStyle/>
          <a:p>
            <a:r>
              <a:rPr lang="uk-UA" sz="2000" b="1" dirty="0">
                <a:solidFill>
                  <a:schemeClr val="tx1"/>
                </a:solidFill>
                <a:latin typeface="Times New Roman Cyr" pitchFamily="18" charset="-52"/>
              </a:rPr>
              <a:t>Комплекс досліджень та умови виконання вимірів </a:t>
            </a:r>
          </a:p>
        </p:txBody>
      </p:sp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5" name="Таблиця 4"/>
          <p:cNvGraphicFramePr>
            <a:graphicFrameLocks noGrp="1"/>
          </p:cNvGraphicFramePr>
          <p:nvPr/>
        </p:nvGraphicFramePr>
        <p:xfrm>
          <a:off x="928662" y="1928801"/>
          <a:ext cx="7500989" cy="4243399"/>
        </p:xfrm>
        <a:graphic>
          <a:graphicData uri="http://schemas.openxmlformats.org/drawingml/2006/table">
            <a:tbl>
              <a:tblPr/>
              <a:tblGrid>
                <a:gridCol w="48438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5189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4806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94914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167501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9093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dirty="0">
                          <a:latin typeface="Times New Roman Cyr" pitchFamily="18" charset="-52"/>
                          <a:ea typeface="Calibri"/>
                          <a:cs typeface="Times New Roman Cyr"/>
                        </a:rPr>
                        <a:t>№ п/</a:t>
                      </a:r>
                      <a:r>
                        <a:rPr lang="uk-UA" sz="1800" dirty="0" err="1">
                          <a:latin typeface="Times New Roman Cyr" pitchFamily="18" charset="-52"/>
                          <a:ea typeface="Calibri"/>
                          <a:cs typeface="Times New Roman Cyr"/>
                        </a:rPr>
                        <a:t>п</a:t>
                      </a:r>
                      <a:endParaRPr lang="uk-UA" sz="1800" dirty="0">
                        <a:latin typeface="Times New Roman Cyr" pitchFamily="18" charset="-52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dirty="0">
                          <a:latin typeface="Times New Roman Cyr" pitchFamily="18" charset="-52"/>
                          <a:ea typeface="Calibri"/>
                          <a:cs typeface="Times New Roman Cyr"/>
                        </a:rPr>
                        <a:t>Інтервал/глибина точки, м</a:t>
                      </a:r>
                      <a:endParaRPr lang="uk-UA" sz="1800" dirty="0">
                        <a:latin typeface="Times New Roman Cyr" pitchFamily="18" charset="-52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>
                          <a:latin typeface="Times New Roman Cyr" pitchFamily="18" charset="-52"/>
                          <a:ea typeface="Calibri"/>
                          <a:cs typeface="Times New Roman Cyr"/>
                        </a:rPr>
                        <a:t>Вид досліджень</a:t>
                      </a:r>
                      <a:endParaRPr lang="uk-UA" sz="1800">
                        <a:latin typeface="Times New Roman Cyr" pitchFamily="18" charset="-52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>
                          <a:latin typeface="Times New Roman Cyr" pitchFamily="18" charset="-52"/>
                          <a:ea typeface="Calibri"/>
                          <a:cs typeface="Times New Roman Cyr"/>
                        </a:rPr>
                        <a:t>Номер додатку</a:t>
                      </a:r>
                      <a:endParaRPr lang="uk-UA" sz="1800">
                        <a:latin typeface="Times New Roman Cyr" pitchFamily="18" charset="-52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>
                          <a:latin typeface="Times New Roman Cyr" pitchFamily="18" charset="-52"/>
                          <a:ea typeface="Calibri"/>
                          <a:cs typeface="Times New Roman Cyr"/>
                        </a:rPr>
                        <a:t>Мета досліджень</a:t>
                      </a:r>
                      <a:endParaRPr lang="uk-UA" sz="1800">
                        <a:latin typeface="Times New Roman Cyr" pitchFamily="18" charset="-52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>
                          <a:latin typeface="Times New Roman Cyr" pitchFamily="18" charset="-52"/>
                          <a:ea typeface="Calibri"/>
                          <a:cs typeface="Times New Roman Cyr"/>
                        </a:rPr>
                        <a:t>Умови виміру</a:t>
                      </a:r>
                      <a:endParaRPr lang="uk-UA" sz="1800">
                        <a:latin typeface="Times New Roman Cyr" pitchFamily="18" charset="-52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1549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>
                          <a:latin typeface="Times New Roman Cyr" pitchFamily="18" charset="-52"/>
                          <a:ea typeface="Calibri"/>
                          <a:cs typeface="Times New Roman Cyr"/>
                        </a:rPr>
                        <a:t>1</a:t>
                      </a:r>
                      <a:endParaRPr lang="uk-UA" sz="1800">
                        <a:latin typeface="Times New Roman Cyr" pitchFamily="18" charset="-52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dirty="0">
                          <a:latin typeface="Times New Roman Cyr" pitchFamily="18" charset="-52"/>
                          <a:ea typeface="Calibri"/>
                          <a:cs typeface="Times New Roman Cyr"/>
                        </a:rPr>
                        <a:t>3450-3800</a:t>
                      </a:r>
                      <a:endParaRPr lang="uk-UA" sz="1800" dirty="0">
                        <a:latin typeface="Times New Roman Cyr" pitchFamily="18" charset="-52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dirty="0">
                          <a:latin typeface="Times New Roman Cyr" pitchFamily="18" charset="-52"/>
                          <a:ea typeface="Calibri"/>
                          <a:cs typeface="Times New Roman Cyr"/>
                        </a:rPr>
                        <a:t>АКЦ</a:t>
                      </a:r>
                      <a:endParaRPr lang="uk-UA" sz="1800" dirty="0">
                        <a:latin typeface="Times New Roman Cyr" pitchFamily="18" charset="-52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dirty="0">
                          <a:latin typeface="Times New Roman Cyr" pitchFamily="18" charset="-52"/>
                          <a:ea typeface="Calibri"/>
                          <a:cs typeface="Times New Roman Cyr"/>
                        </a:rPr>
                        <a:t>Оцінка якості зчеплення цементного каменю з колоною </a:t>
                      </a:r>
                      <a:endParaRPr lang="uk-UA" sz="1800" dirty="0">
                        <a:latin typeface="Times New Roman Cyr" pitchFamily="18" charset="-52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>
                          <a:latin typeface="Times New Roman Cyr" pitchFamily="18" charset="-52"/>
                          <a:ea typeface="Calibri"/>
                          <a:cs typeface="Times New Roman Cyr"/>
                        </a:rPr>
                        <a:t>підйом</a:t>
                      </a:r>
                      <a:endParaRPr lang="uk-UA" sz="1800">
                        <a:latin typeface="Times New Roman Cyr" pitchFamily="18" charset="-52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093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>
                          <a:latin typeface="Times New Roman Cyr" pitchFamily="18" charset="-52"/>
                          <a:ea typeface="Calibri"/>
                          <a:cs typeface="Times New Roman Cyr"/>
                        </a:rPr>
                        <a:t>2</a:t>
                      </a:r>
                      <a:endParaRPr lang="uk-UA" sz="1800">
                        <a:latin typeface="Times New Roman Cyr" pitchFamily="18" charset="-52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>
                          <a:latin typeface="Times New Roman Cyr" pitchFamily="18" charset="-52"/>
                          <a:ea typeface="Calibri"/>
                          <a:cs typeface="Times New Roman Cyr"/>
                        </a:rPr>
                        <a:t>3450-3760</a:t>
                      </a:r>
                      <a:endParaRPr lang="uk-UA" sz="1800">
                        <a:latin typeface="Times New Roman Cyr" pitchFamily="18" charset="-52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dirty="0">
                          <a:latin typeface="Times New Roman Cyr" pitchFamily="18" charset="-52"/>
                          <a:ea typeface="Calibri"/>
                          <a:cs typeface="Times New Roman Cyr"/>
                        </a:rPr>
                        <a:t>Трубна </a:t>
                      </a:r>
                      <a:r>
                        <a:rPr lang="uk-UA" sz="1800" dirty="0" err="1">
                          <a:latin typeface="Times New Roman Cyr" pitchFamily="18" charset="-52"/>
                          <a:ea typeface="Calibri"/>
                          <a:cs typeface="Times New Roman Cyr"/>
                        </a:rPr>
                        <a:t>мікропрофілеметрія</a:t>
                      </a:r>
                      <a:endParaRPr lang="uk-UA" sz="1800" dirty="0">
                        <a:latin typeface="Times New Roman Cyr" pitchFamily="18" charset="-52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dirty="0">
                          <a:latin typeface="Times New Roman Cyr" pitchFamily="18" charset="-52"/>
                          <a:ea typeface="Calibri"/>
                          <a:cs typeface="Times New Roman Cyr"/>
                        </a:rPr>
                        <a:t>Оцінка технічного стану колони</a:t>
                      </a:r>
                      <a:endParaRPr lang="uk-UA" sz="1800" dirty="0">
                        <a:latin typeface="Times New Roman Cyr" pitchFamily="18" charset="-52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dirty="0">
                          <a:latin typeface="Times New Roman Cyr" pitchFamily="18" charset="-52"/>
                          <a:ea typeface="Calibri"/>
                          <a:cs typeface="Times New Roman Cyr"/>
                        </a:rPr>
                        <a:t>підйом</a:t>
                      </a:r>
                      <a:endParaRPr lang="uk-UA" sz="1800" dirty="0">
                        <a:latin typeface="Times New Roman Cyr" pitchFamily="18" charset="-52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9093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>
                          <a:latin typeface="Times New Roman Cyr" pitchFamily="18" charset="-52"/>
                          <a:ea typeface="Calibri"/>
                          <a:cs typeface="Times New Roman Cyr"/>
                        </a:rPr>
                        <a:t>3</a:t>
                      </a:r>
                      <a:endParaRPr lang="uk-UA" sz="1800">
                        <a:latin typeface="Times New Roman Cyr" pitchFamily="18" charset="-52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>
                          <a:latin typeface="Times New Roman Cyr" pitchFamily="18" charset="-52"/>
                          <a:ea typeface="Calibri"/>
                          <a:cs typeface="Times New Roman Cyr"/>
                        </a:rPr>
                        <a:t>3450-3760</a:t>
                      </a:r>
                      <a:endParaRPr lang="uk-UA" sz="1800">
                        <a:latin typeface="Times New Roman Cyr" pitchFamily="18" charset="-52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dirty="0" err="1">
                          <a:latin typeface="Times New Roman Cyr" pitchFamily="18" charset="-52"/>
                          <a:ea typeface="Calibri"/>
                          <a:cs typeface="Times New Roman Cyr"/>
                        </a:rPr>
                        <a:t>Магніто-імпульсна</a:t>
                      </a:r>
                      <a:r>
                        <a:rPr lang="uk-UA" sz="1800" dirty="0">
                          <a:latin typeface="Times New Roman Cyr" pitchFamily="18" charset="-52"/>
                          <a:ea typeface="Calibri"/>
                          <a:cs typeface="Times New Roman Cyr"/>
                        </a:rPr>
                        <a:t> дефектоскопія</a:t>
                      </a:r>
                      <a:endParaRPr lang="uk-UA" sz="1800" dirty="0">
                        <a:latin typeface="Times New Roman Cyr" pitchFamily="18" charset="-52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>
                          <a:latin typeface="Times New Roman Cyr" pitchFamily="18" charset="-52"/>
                          <a:ea typeface="Calibri"/>
                          <a:cs typeface="Times New Roman Cyr"/>
                        </a:rPr>
                        <a:t>Оцінка технічного стану колони</a:t>
                      </a:r>
                      <a:endParaRPr lang="uk-UA" sz="1800">
                        <a:latin typeface="Times New Roman Cyr" pitchFamily="18" charset="-52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dirty="0">
                          <a:latin typeface="Times New Roman Cyr" pitchFamily="18" charset="-52"/>
                          <a:ea typeface="Calibri"/>
                          <a:cs typeface="Times New Roman Cyr"/>
                        </a:rPr>
                        <a:t>підйом</a:t>
                      </a:r>
                      <a:endParaRPr lang="uk-UA" sz="1800" dirty="0">
                        <a:latin typeface="Times New Roman Cyr" pitchFamily="18" charset="-52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9260389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45364"/>
            <a:ext cx="2428892" cy="6812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4071934" y="571480"/>
            <a:ext cx="47149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>
                <a:latin typeface="Times New Roman Cyr" pitchFamily="18" charset="-52"/>
              </a:rPr>
              <a:t>Оцінка якості зчеплення цементного каменя із колоною методом АКЦ</a:t>
            </a:r>
          </a:p>
        </p:txBody>
      </p:sp>
    </p:spTree>
    <p:extLst>
      <p:ext uri="{BB962C8B-B14F-4D97-AF65-F5344CB8AC3E}">
        <p14:creationId xmlns:p14="http://schemas.microsoft.com/office/powerpoint/2010/main" xmlns="" val="24602803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173DAD89-1F47-4D40-81A1-60DB0FD42C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7744" y="548680"/>
            <a:ext cx="5268189" cy="633670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32414FF4-9A92-44A4-9801-AF96EB9C3FC2}"/>
              </a:ext>
            </a:extLst>
          </p:cNvPr>
          <p:cNvSpPr txBox="1"/>
          <p:nvPr/>
        </p:nvSpPr>
        <p:spPr>
          <a:xfrm>
            <a:off x="2571736" y="69709"/>
            <a:ext cx="47280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>
                <a:latin typeface="Times New Roman Cyr" panose="02020603050405020304" pitchFamily="18" charset="0"/>
                <a:cs typeface="Times New Roman Cyr" panose="02020603050405020304" pitchFamily="18" charset="0"/>
              </a:rPr>
              <a:t>Результати обробки даних АКЦ</a:t>
            </a:r>
          </a:p>
        </p:txBody>
      </p:sp>
    </p:spTree>
    <p:extLst>
      <p:ext uri="{BB962C8B-B14F-4D97-AF65-F5344CB8AC3E}">
        <p14:creationId xmlns:p14="http://schemas.microsoft.com/office/powerpoint/2010/main" xmlns="" val="6987053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71413"/>
            <a:ext cx="2428892" cy="6712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4286248" y="428604"/>
            <a:ext cx="39290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>
                <a:latin typeface="Times New Roman Cyr" pitchFamily="18" charset="-52"/>
              </a:rPr>
              <a:t>Оцінка технічного стану обсадної колони методом </a:t>
            </a:r>
            <a:r>
              <a:rPr lang="uk-UA" sz="2400" b="1" dirty="0" err="1">
                <a:latin typeface="Times New Roman Cyr" pitchFamily="18" charset="-52"/>
              </a:rPr>
              <a:t>мікропрофілеметрії</a:t>
            </a:r>
            <a:endParaRPr lang="uk-UA" sz="2400" b="1" dirty="0">
              <a:latin typeface="Times New Roman Cyr" pitchFamily="18" charset="-52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906</TotalTime>
  <Words>451</Words>
  <Application>Microsoft Office PowerPoint</Application>
  <PresentationFormat>Екран (4:3)</PresentationFormat>
  <Paragraphs>78</Paragraphs>
  <Slides>13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Admin</dc:creator>
  <cp:lastModifiedBy>ПК</cp:lastModifiedBy>
  <cp:revision>68</cp:revision>
  <dcterms:created xsi:type="dcterms:W3CDTF">2020-12-08T06:20:03Z</dcterms:created>
  <dcterms:modified xsi:type="dcterms:W3CDTF">2023-06-20T11:20:18Z</dcterms:modified>
</cp:coreProperties>
</file>