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7" r:id="rId4"/>
    <p:sldId id="278" r:id="rId5"/>
    <p:sldId id="284" r:id="rId6"/>
    <p:sldId id="281" r:id="rId7"/>
    <p:sldId id="282" r:id="rId8"/>
    <p:sldId id="297" r:id="rId9"/>
    <p:sldId id="295" r:id="rId10"/>
    <p:sldId id="283" r:id="rId11"/>
    <p:sldId id="296" r:id="rId12"/>
    <p:sldId id="293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5620"/>
    <p:restoredTop sz="42899" autoAdjust="0"/>
  </p:normalViewPr>
  <p:slideViewPr>
    <p:cSldViewPr>
      <p:cViewPr varScale="1">
        <p:scale>
          <a:sx n="91" d="100"/>
          <a:sy n="91" d="100"/>
        </p:scale>
        <p:origin x="-77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77B92-D4F6-4C7C-ACCD-E821D59C57B0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AF982-5467-4928-AA57-9FC217F67A96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21066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20F46-24B6-4810-9DF9-ABDF3BD3186A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F8086-A761-4D71-822A-DBC4C0BFCBD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F8086-A761-4D71-822A-DBC4C0BFCBDB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F8086-A761-4D71-822A-DBC4C0BFCBDB}" type="slidenum">
              <a:rPr lang="uk-UA" smtClean="0"/>
              <a:pPr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807771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F8086-A761-4D71-822A-DBC4C0BFCBDB}" type="slidenum">
              <a:rPr lang="uk-UA" smtClean="0"/>
              <a:pPr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738495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F8086-A761-4D71-822A-DBC4C0BFCBDB}" type="slidenum">
              <a:rPr lang="uk-UA" smtClean="0"/>
              <a:pPr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081243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F8086-A761-4D71-822A-DBC4C0BFCBDB}" type="slidenum">
              <a:rPr lang="uk-UA" smtClean="0"/>
              <a:pPr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99893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F8086-A761-4D71-822A-DBC4C0BFCBDB}" type="slidenum">
              <a:rPr lang="uk-UA" smtClean="0"/>
              <a:pPr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863531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F8086-A761-4D71-822A-DBC4C0BFCBDB}" type="slidenum">
              <a:rPr lang="uk-UA" smtClean="0"/>
              <a:pPr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207611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F8086-A761-4D71-822A-DBC4C0BFCBDB}" type="slidenum">
              <a:rPr lang="uk-UA" smtClean="0"/>
              <a:pPr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728761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Зразок підзаголовка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Зразок підзаголовка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577669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Зразок підзаголовка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445004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1C907-896F-430A-B905-B9419CCB661D}" type="datetimeFigureOut">
              <a:rPr lang="uk-UA" smtClean="0"/>
              <a:pPr/>
              <a:t>20.06.2023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BB475-FF7C-444A-9971-64BFD3C728B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66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nung.edu.ua/event/%D0%BC%D1%96%D0%B6%D0%BD%D0%B0%D1%80%D0%BE%D0%B4%D0%BD%D0%B0-%D0%BD%D0%B0%D1%83%D0%BA%D0%BE%D0%B2%D0%BE-%D1%82%D0%B5%D1%85%D0%BD%D1%96%D1%87%D0%BD%D0%B0-%D0%BA%D0%BE%D0%BD%D1%84%D0%B5%D1%80%D0%B5%D0%BD%D1%86%D1%96%D1%8F-%C2%AB%D0%BD%D0%B0%D1%84%D1%82%D0%BE%D0%B3%D0%B0%D0%B7%D0%BE%D0%B2%D0%B0-%D0%B3%D0%B0%D0%BB%D1%83%D0%B7%D1%8C-%D0%BF%D0%B5%D1%80%D1%81%D0%BF%D0%B5%D0%BA%D1%82%D0%B8%D0%B2%D0%B8-%D0%BD%D0%B0%D1%80%D0%BE%D1%89%D1%83%D0%B2%D0%B0%D0%BD%D0%BD%D1%8F-%D1%80%D0%B5%D1%81%D1%83%D1%80%D1%81%D0%BD%D0%BE%D1%97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785786" y="508142"/>
            <a:ext cx="7715304" cy="1264674"/>
          </a:xfrm>
        </p:spPr>
        <p:txBody>
          <a:bodyPr>
            <a:noAutofit/>
          </a:bodyPr>
          <a:lstStyle/>
          <a:p>
            <a:r>
              <a:rPr lang="uk-UA" sz="1800" b="1" dirty="0">
                <a:solidFill>
                  <a:schemeClr val="tx1"/>
                </a:solidFill>
                <a:latin typeface="Times New Roman Cyr" pitchFamily="18" charset="-52"/>
              </a:rPr>
              <a:t>Івано-Франківський національний технічний університет нафти і газу</a:t>
            </a:r>
          </a:p>
          <a:p>
            <a:endParaRPr lang="uk-UA" sz="1800" b="1" dirty="0">
              <a:solidFill>
                <a:schemeClr val="tx1"/>
              </a:solidFill>
            </a:endParaRPr>
          </a:p>
          <a:p>
            <a:r>
              <a:rPr lang="uk-UA" sz="3200" b="1" i="1" dirty="0">
                <a:solidFill>
                  <a:srgbClr val="0070C0"/>
                </a:solidFill>
                <a:latin typeface="Times New Roman Cyr" pitchFamily="18" charset="-52"/>
              </a:rPr>
              <a:t>Кафедра нафтогазової геофізики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1" y="2046327"/>
            <a:ext cx="813690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latin typeface="Times New Roman Cyr" pitchFamily="18" charset="-52"/>
                <a:hlinkClick r:id="rId2"/>
              </a:rPr>
              <a:t>Бакалаврська</a:t>
            </a:r>
            <a:r>
              <a:rPr lang="ru-RU" sz="2800" b="1" dirty="0">
                <a:latin typeface="Times New Roman Cyr" pitchFamily="18" charset="-52"/>
                <a:hlinkClick r:id="rId2"/>
              </a:rPr>
              <a:t> робота на тему:</a:t>
            </a:r>
          </a:p>
          <a:p>
            <a:pPr algn="ctr"/>
            <a:endParaRPr lang="ru-RU" sz="2800" dirty="0">
              <a:latin typeface="Times New Roman Cyr" pitchFamily="18" charset="-52"/>
              <a:hlinkClick r:id="rId2"/>
            </a:endParaRPr>
          </a:p>
          <a:p>
            <a:pPr algn="ctr"/>
            <a:r>
              <a:rPr lang="uk-UA" sz="3200" b="1" i="1" dirty="0" err="1"/>
              <a:t>Обгрунтування</a:t>
            </a:r>
            <a:r>
              <a:rPr lang="uk-UA" sz="3200" b="1" i="1" dirty="0"/>
              <a:t> комплексу геофізичних методів для оцінки технічного стану обсадних колон та цементного каменю свердловин </a:t>
            </a:r>
            <a:r>
              <a:rPr lang="uk-UA" sz="3200" b="1" i="1" dirty="0" err="1"/>
              <a:t>Плішивецької</a:t>
            </a:r>
            <a:r>
              <a:rPr lang="uk-UA" sz="3200" b="1" i="1" dirty="0"/>
              <a:t> площі</a:t>
            </a:r>
            <a:endParaRPr lang="ru-RU" sz="3200" b="1" i="1" dirty="0">
              <a:latin typeface="Times New Roman Cyr" pitchFamily="18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5074" y="5143512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Виконав:</a:t>
            </a:r>
          </a:p>
          <a:p>
            <a:r>
              <a:rPr lang="uk-UA" dirty="0" err="1"/>
              <a:t>ст.гр</a:t>
            </a:r>
            <a:r>
              <a:rPr lang="uk-UA" dirty="0"/>
              <a:t>. НЗФ-19-1</a:t>
            </a:r>
          </a:p>
          <a:p>
            <a:r>
              <a:rPr lang="uk-UA" dirty="0" err="1"/>
              <a:t>Олеськів</a:t>
            </a:r>
            <a:r>
              <a:rPr lang="uk-UA" dirty="0"/>
              <a:t> Р.В.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14810" y="62865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2023 р</a:t>
            </a:r>
          </a:p>
        </p:txBody>
      </p:sp>
    </p:spTree>
    <p:extLst>
      <p:ext uri="{BB962C8B-B14F-4D97-AF65-F5344CB8AC3E}">
        <p14:creationId xmlns:p14="http://schemas.microsoft.com/office/powerpoint/2010/main" xmlns="" val="3445340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3" cstate="print"/>
          <a:srcRect t="11644" b="4328"/>
          <a:stretch>
            <a:fillRect/>
          </a:stretch>
        </p:blipFill>
        <p:spPr bwMode="auto">
          <a:xfrm>
            <a:off x="425503" y="71414"/>
            <a:ext cx="3503555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357686" y="500042"/>
            <a:ext cx="4429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/>
              <a:t>Оцінка  технічного стану  обсадних колон методом </a:t>
            </a:r>
            <a:r>
              <a:rPr lang="uk-UA" sz="2400" b="1" dirty="0" err="1"/>
              <a:t>мігніто-імпульсної</a:t>
            </a:r>
            <a:r>
              <a:rPr lang="uk-UA" sz="2400" b="1" dirty="0"/>
              <a:t>  дефектоскопії</a:t>
            </a:r>
          </a:p>
        </p:txBody>
      </p:sp>
    </p:spTree>
    <p:extLst>
      <p:ext uri="{BB962C8B-B14F-4D97-AF65-F5344CB8AC3E}">
        <p14:creationId xmlns:p14="http://schemas.microsoft.com/office/powerpoint/2010/main" xmlns="" val="628165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19F4839-E708-4F09-88C9-B71417255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798" y="620688"/>
            <a:ext cx="5232671" cy="6120680"/>
          </a:xfrm>
          <a:prstGeom prst="rect">
            <a:avLst/>
          </a:prstGeom>
        </p:spPr>
      </p:pic>
      <p:sp>
        <p:nvSpPr>
          <p:cNvPr id="2" name="Подзаголовок 1">
            <a:extLst>
              <a:ext uri="{FF2B5EF4-FFF2-40B4-BE49-F238E27FC236}">
                <a16:creationId xmlns:a16="http://schemas.microsoft.com/office/drawing/2014/main" xmlns="" id="{1766C842-BDCA-40FD-848F-F8FE48A4D3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8784976" cy="504056"/>
          </a:xfrm>
        </p:spPr>
        <p:txBody>
          <a:bodyPr>
            <a:normAutofit/>
          </a:bodyPr>
          <a:lstStyle/>
          <a:p>
            <a:r>
              <a:rPr lang="uk-UA" sz="2000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Результати розрахунку товщини стінки експлуатаційної колони</a:t>
            </a:r>
          </a:p>
        </p:txBody>
      </p:sp>
    </p:spTree>
    <p:extLst>
      <p:ext uri="{BB962C8B-B14F-4D97-AF65-F5344CB8AC3E}">
        <p14:creationId xmlns:p14="http://schemas.microsoft.com/office/powerpoint/2010/main" xmlns="" val="1755306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1"/>
          <p:cNvSpPr>
            <a:spLocks noGrp="1"/>
          </p:cNvSpPr>
          <p:nvPr>
            <p:ph type="subTitle" idx="1"/>
          </p:nvPr>
        </p:nvSpPr>
        <p:spPr>
          <a:xfrm>
            <a:off x="214282" y="548680"/>
            <a:ext cx="8715436" cy="6166468"/>
          </a:xfrm>
        </p:spPr>
        <p:txBody>
          <a:bodyPr>
            <a:noAutofit/>
          </a:bodyPr>
          <a:lstStyle/>
          <a:p>
            <a:r>
              <a:rPr lang="uk-UA" sz="1800" b="1" dirty="0">
                <a:solidFill>
                  <a:schemeClr val="tx1"/>
                </a:solidFill>
                <a:latin typeface="Times New Roman Cyr" pitchFamily="18" charset="-52"/>
              </a:rPr>
              <a:t>ВИСНОВКИ</a:t>
            </a:r>
            <a:endParaRPr lang="uk-UA" sz="1800" dirty="0">
              <a:solidFill>
                <a:schemeClr val="tx1"/>
              </a:solidFill>
              <a:latin typeface="Times New Roman Cyr" pitchFamily="18" charset="-52"/>
            </a:endParaRPr>
          </a:p>
          <a:p>
            <a:pPr algn="just"/>
            <a:r>
              <a:rPr lang="uk-UA" sz="1800" b="1" dirty="0">
                <a:solidFill>
                  <a:schemeClr val="tx1"/>
                </a:solidFill>
                <a:latin typeface="Times New Roman Cyr" pitchFamily="18" charset="-52"/>
              </a:rPr>
              <a:t> 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Моніторинг технічного стану обсадних, технічних та експлуатаційних колон свердловин, а також дослідження стану якості цементного каменю є актуальною на сьогодні задачею, що вирішується за допомогою промислово-геофізичних методів дослідження свердловин.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В результаті написання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бакалврської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 роботи мною було вирішено наступні задачі: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– проаналізовано геологічну будову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Плішивецької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 площі;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– проаналізовано повний комплекс промислово-геофізичних методів, що використовувавсь з метою вивчення технічного стану обсадних, технічних та експлуатаційних колон нафтогазових свердловин;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– проаналізовано повний комплекс промислово-геофізичних методів, що використовувавсь з метою оцінки якості цементування обсадних, технічних та експлуатаційних колон  нафтогазових свердловин;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–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обгрунтовано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 оптимальний комплекс промислово-геофізичних методів для вирішення задачі по дослідженню технічного стану колон нафтогазових свердловини та оцінки їх якості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цементажу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;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– наглядно, на прикладі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Плішивецької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 площі, показано ефективність запропонованого оптимального комплексу промислово-геофізичних методів при вирішенні задачі по дослідженню технічного стану колон нафтогазових свердловини  та оцінки їх якості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цементажу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768307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1"/>
          <p:cNvSpPr>
            <a:spLocks noGrp="1"/>
          </p:cNvSpPr>
          <p:nvPr>
            <p:ph type="subTitle" idx="1"/>
          </p:nvPr>
        </p:nvSpPr>
        <p:spPr>
          <a:xfrm>
            <a:off x="1475656" y="1988840"/>
            <a:ext cx="6400800" cy="936104"/>
          </a:xfrm>
        </p:spPr>
        <p:txBody>
          <a:bodyPr>
            <a:normAutofit/>
          </a:bodyPr>
          <a:lstStyle/>
          <a:p>
            <a:r>
              <a:rPr lang="uk-UA" sz="4800" dirty="0">
                <a:solidFill>
                  <a:schemeClr val="tx1"/>
                </a:solidFill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xmlns="" val="2958247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1"/>
          <p:cNvSpPr>
            <a:spLocks noGrp="1"/>
          </p:cNvSpPr>
          <p:nvPr>
            <p:ph type="subTitle" idx="1"/>
          </p:nvPr>
        </p:nvSpPr>
        <p:spPr>
          <a:xfrm>
            <a:off x="755576" y="692696"/>
            <a:ext cx="7848872" cy="5544616"/>
          </a:xfrm>
        </p:spPr>
        <p:txBody>
          <a:bodyPr>
            <a:noAutofit/>
          </a:bodyPr>
          <a:lstStyle/>
          <a:p>
            <a:pPr algn="just"/>
            <a:r>
              <a:rPr lang="uk-UA" sz="1800" b="1" dirty="0">
                <a:solidFill>
                  <a:schemeClr val="tx1"/>
                </a:solidFill>
                <a:latin typeface="Times New Roman Cyr" pitchFamily="18" charset="-52"/>
              </a:rPr>
              <a:t>Мета і задачі дослідження. 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Головною метою бакалаврської роботи є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обгрунтувати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 оптимальний комплекс промислово-геофізичних методів для дослідження технічного стану колони свердловини та оцінити якість її цементування (на прикладі свердловин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Плішивецької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 площі). </a:t>
            </a:r>
          </a:p>
          <a:p>
            <a:pPr algn="just"/>
            <a:r>
              <a:rPr lang="uk-UA" sz="1800" b="1" dirty="0">
                <a:solidFill>
                  <a:schemeClr val="tx1"/>
                </a:solidFill>
                <a:latin typeface="Times New Roman Cyr" pitchFamily="18" charset="-52"/>
              </a:rPr>
              <a:t>Для досягнення мети потрібно </a:t>
            </a:r>
            <a:r>
              <a:rPr lang="uk-UA" sz="1800" b="1" dirty="0" err="1">
                <a:solidFill>
                  <a:schemeClr val="tx1"/>
                </a:solidFill>
                <a:latin typeface="Times New Roman Cyr" pitchFamily="18" charset="-52"/>
              </a:rPr>
              <a:t>розв</a:t>
            </a:r>
            <a:r>
              <a:rPr lang="ru-RU" sz="1800" b="1" dirty="0">
                <a:solidFill>
                  <a:schemeClr val="tx1"/>
                </a:solidFill>
                <a:latin typeface="Times New Roman Cyr" pitchFamily="18" charset="-52"/>
              </a:rPr>
              <a:t>’</a:t>
            </a:r>
            <a:r>
              <a:rPr lang="uk-UA" sz="1800" b="1" dirty="0" err="1">
                <a:solidFill>
                  <a:schemeClr val="tx1"/>
                </a:solidFill>
                <a:latin typeface="Times New Roman Cyr" pitchFamily="18" charset="-52"/>
              </a:rPr>
              <a:t>язати</a:t>
            </a:r>
            <a:r>
              <a:rPr lang="uk-UA" sz="1800" b="1" dirty="0">
                <a:solidFill>
                  <a:schemeClr val="tx1"/>
                </a:solidFill>
                <a:latin typeface="Times New Roman Cyr" pitchFamily="18" charset="-52"/>
              </a:rPr>
              <a:t> наступні задач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і: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– проаналізувати геологічну будову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Плішивецької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 площі;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– проаналізувати повний комплекс промислово-геофізичних методів, що використовується з метою вивчення технічного стану обсадних, технічних та експлуатаційних колон нафтогазових свердловин;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– проаналізувати повний комплекс промислово-геофізичних методів, що використовується з метою оцінки якості цементування обсадних, технічних та експлуатаційних колон  нафтогазових свердловин;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–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обгрунтувати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 оптимальний комплекс промислово-геофізичних методів для вирішення задачі по дослідженню технічного стану колон нафтогазових свердловини та оцінки їх якості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цементажу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;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– наглядно, на прикладі </a:t>
            </a:r>
            <a:r>
              <a:rPr lang="uk-UA" sz="1800" dirty="0" err="1">
                <a:solidFill>
                  <a:schemeClr val="tx1"/>
                </a:solidFill>
                <a:latin typeface="Times New Roman Cyr" pitchFamily="18" charset="-52"/>
              </a:rPr>
              <a:t>Плішивецької</a:t>
            </a:r>
            <a:r>
              <a:rPr lang="uk-UA" sz="1800" dirty="0">
                <a:solidFill>
                  <a:schemeClr val="tx1"/>
                </a:solidFill>
                <a:latin typeface="Times New Roman Cyr" pitchFamily="18" charset="-52"/>
              </a:rPr>
              <a:t> площі, показати ефективність запропонованого оптимального комплексу промислово-геофізичних методів при вирішенні поставленої задачі.</a:t>
            </a:r>
            <a:endParaRPr lang="uk-UA" sz="2000" dirty="0">
              <a:solidFill>
                <a:schemeClr val="tx1"/>
              </a:solidFill>
              <a:latin typeface="Times New Roman Cyr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9393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642910" y="214290"/>
            <a:ext cx="8001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dirty="0">
                <a:latin typeface="Times New Roman Cyr" pitchFamily="18" charset="-52"/>
              </a:rPr>
              <a:t>Структурна карта покрівлі пласта В-16б</a:t>
            </a:r>
            <a:endParaRPr kumimoji="0" lang="uk-UA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 Cyr" pitchFamily="18" charset="-52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636" y="714380"/>
            <a:ext cx="6726380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24434" y="3857628"/>
            <a:ext cx="2319566" cy="2547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201993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1"/>
          <p:cNvSpPr>
            <a:spLocks noGrp="1"/>
          </p:cNvSpPr>
          <p:nvPr>
            <p:ph type="subTitle" idx="1"/>
          </p:nvPr>
        </p:nvSpPr>
        <p:spPr>
          <a:xfrm>
            <a:off x="642910" y="357166"/>
            <a:ext cx="7920880" cy="451998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chemeClr val="tx1"/>
                </a:solidFill>
                <a:latin typeface="Times New Roman Cyr" pitchFamily="18" charset="-52"/>
              </a:rPr>
              <a:t>Геологічний розріз по лінії І-І</a:t>
            </a: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928670"/>
            <a:ext cx="5000660" cy="554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4774" y="3571876"/>
            <a:ext cx="2529226" cy="2263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03169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59E5AA7-95C9-4556-BCAA-3FFB84174C5E}"/>
              </a:ext>
            </a:extLst>
          </p:cNvPr>
          <p:cNvSpPr txBox="1"/>
          <p:nvPr/>
        </p:nvSpPr>
        <p:spPr>
          <a:xfrm>
            <a:off x="395536" y="260648"/>
            <a:ext cx="842493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При контролі за технічним станом свердловини вирішуються наступні завдання: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визначення якості цементування та стану цементного каменю в часі;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встановлення розташування муфтових з'єднань колони, ділянок перфорації, товщини та внутрішнього діаметра;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виявлення дефектів в обсадних та насосно-компресорних трубах (отвори, тріщини, вм'ятини);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визначення місць притоку або поглинання та інтервалів </a:t>
            </a:r>
            <a:r>
              <a:rPr lang="uk-UA" dirty="0" err="1">
                <a:latin typeface="Times New Roman Cyr" panose="02020603050405020304" pitchFamily="18" charset="0"/>
                <a:cs typeface="Times New Roman Cyr" panose="02020603050405020304" pitchFamily="18" charset="0"/>
              </a:rPr>
              <a:t>затрубної</a:t>
            </a:r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 циркуляції рідини;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контроль за встановленням глибинного обладнання;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оцінка товщини парафінових </a:t>
            </a:r>
            <a:r>
              <a:rPr lang="uk-UA" dirty="0" err="1">
                <a:latin typeface="Times New Roman Cyr" panose="02020603050405020304" pitchFamily="18" charset="0"/>
                <a:cs typeface="Times New Roman Cyr" panose="02020603050405020304" pitchFamily="18" charset="0"/>
              </a:rPr>
              <a:t>відкладень</a:t>
            </a:r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 у </a:t>
            </a:r>
            <a:r>
              <a:rPr lang="uk-UA" dirty="0" err="1">
                <a:latin typeface="Times New Roman Cyr" panose="02020603050405020304" pitchFamily="18" charset="0"/>
                <a:cs typeface="Times New Roman Cyr" panose="02020603050405020304" pitchFamily="18" charset="0"/>
              </a:rPr>
              <a:t>міжтрубному</a:t>
            </a:r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 просторі.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Вивчення технічного стану здійснюється методами радіометрії, термометрії, акустичної </a:t>
            </a:r>
            <a:r>
              <a:rPr lang="uk-UA" dirty="0" err="1">
                <a:latin typeface="Times New Roman Cyr" panose="02020603050405020304" pitchFamily="18" charset="0"/>
                <a:cs typeface="Times New Roman Cyr" panose="02020603050405020304" pitchFamily="18" charset="0"/>
              </a:rPr>
              <a:t>цементометрії</a:t>
            </a:r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.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Методами контролю технічного стану свердловин охоплено практично весь спектр фізичних полів. Ці методи поділяються на такі групи: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методи визначення геометрії ствола (</a:t>
            </a:r>
            <a:r>
              <a:rPr lang="uk-UA" dirty="0" err="1">
                <a:latin typeface="Times New Roman Cyr" panose="02020603050405020304" pitchFamily="18" charset="0"/>
                <a:cs typeface="Times New Roman Cyr" panose="02020603050405020304" pitchFamily="18" charset="0"/>
              </a:rPr>
              <a:t>інклінометрія</a:t>
            </a:r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, </a:t>
            </a:r>
            <a:r>
              <a:rPr lang="uk-UA" dirty="0" err="1">
                <a:latin typeface="Times New Roman Cyr" panose="02020603050405020304" pitchFamily="18" charset="0"/>
                <a:cs typeface="Times New Roman Cyr" panose="02020603050405020304" pitchFamily="18" charset="0"/>
              </a:rPr>
              <a:t>профілеметрія</a:t>
            </a:r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);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акустичні методи вивчення заломлених (АКЦ, ХАК) або відбитих (САТ) ультразвукових хвиль;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пасивна акустика (</a:t>
            </a:r>
            <a:r>
              <a:rPr lang="uk-UA" dirty="0" err="1">
                <a:latin typeface="Times New Roman Cyr" panose="02020603050405020304" pitchFamily="18" charset="0"/>
                <a:cs typeface="Times New Roman Cyr" panose="02020603050405020304" pitchFamily="18" charset="0"/>
              </a:rPr>
              <a:t>шумометрія</a:t>
            </a:r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);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електромагнітні методи (ЛМ, ЕМРС);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радіоактивні методи (гамма-гамма </a:t>
            </a:r>
            <a:r>
              <a:rPr lang="uk-UA" dirty="0" err="1">
                <a:latin typeface="Times New Roman Cyr" panose="02020603050405020304" pitchFamily="18" charset="0"/>
                <a:cs typeface="Times New Roman Cyr" panose="02020603050405020304" pitchFamily="18" charset="0"/>
              </a:rPr>
              <a:t>товщинометрія</a:t>
            </a:r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, гамма-гамма </a:t>
            </a:r>
            <a:r>
              <a:rPr lang="uk-UA" dirty="0" err="1">
                <a:latin typeface="Times New Roman Cyr" panose="02020603050405020304" pitchFamily="18" charset="0"/>
                <a:cs typeface="Times New Roman Cyr" panose="02020603050405020304" pitchFamily="18" charset="0"/>
              </a:rPr>
              <a:t>цементометрія</a:t>
            </a:r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);</a:t>
            </a:r>
          </a:p>
          <a:p>
            <a:pPr algn="just"/>
            <a:r>
              <a:rPr lang="uk-UA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– інші методи.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147737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1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7992888" cy="451428"/>
          </a:xfrm>
        </p:spPr>
        <p:txBody>
          <a:bodyPr>
            <a:noAutofit/>
          </a:bodyPr>
          <a:lstStyle/>
          <a:p>
            <a:r>
              <a:rPr lang="uk-UA" sz="2000" b="1" dirty="0">
                <a:solidFill>
                  <a:schemeClr val="tx1"/>
                </a:solidFill>
                <a:latin typeface="Times New Roman Cyr" pitchFamily="18" charset="-52"/>
              </a:rPr>
              <a:t>Комплекс досліджень та умови виконання вимірів </a:t>
            </a: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/>
        </p:nvGraphicFramePr>
        <p:xfrm>
          <a:off x="928662" y="1928801"/>
          <a:ext cx="7500989" cy="4243399"/>
        </p:xfrm>
        <a:graphic>
          <a:graphicData uri="http://schemas.openxmlformats.org/drawingml/2006/table">
            <a:tbl>
              <a:tblPr/>
              <a:tblGrid>
                <a:gridCol w="4843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18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480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491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675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093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№ п/</a:t>
                      </a:r>
                      <a:r>
                        <a:rPr lang="uk-UA" sz="1800" dirty="0" err="1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п</a:t>
                      </a:r>
                      <a:endParaRPr lang="uk-UA" sz="1800" dirty="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Інтервал/глибина точки, м</a:t>
                      </a:r>
                      <a:endParaRPr lang="uk-UA" sz="1800" dirty="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Вид досліджень</a:t>
                      </a:r>
                      <a:endParaRPr lang="uk-UA" sz="180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Номер додатку</a:t>
                      </a:r>
                      <a:endParaRPr lang="uk-UA" sz="180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Мета досліджень</a:t>
                      </a:r>
                      <a:endParaRPr lang="uk-UA" sz="180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Умови виміру</a:t>
                      </a:r>
                      <a:endParaRPr lang="uk-UA" sz="180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154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1</a:t>
                      </a:r>
                      <a:endParaRPr lang="uk-UA" sz="180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3450-3800</a:t>
                      </a:r>
                      <a:endParaRPr lang="uk-UA" sz="1800" dirty="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АКЦ</a:t>
                      </a:r>
                      <a:endParaRPr lang="uk-UA" sz="1800" dirty="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Оцінка якості зчеплення цементного каменю з колоною </a:t>
                      </a:r>
                      <a:endParaRPr lang="uk-UA" sz="1800" dirty="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підйом</a:t>
                      </a:r>
                      <a:endParaRPr lang="uk-UA" sz="180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093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2</a:t>
                      </a:r>
                      <a:endParaRPr lang="uk-UA" sz="180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3450-3760</a:t>
                      </a:r>
                      <a:endParaRPr lang="uk-UA" sz="180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Трубна </a:t>
                      </a:r>
                      <a:r>
                        <a:rPr lang="uk-UA" sz="1800" dirty="0" err="1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мікропрофілеметрія</a:t>
                      </a:r>
                      <a:endParaRPr lang="uk-UA" sz="1800" dirty="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Оцінка технічного стану колони</a:t>
                      </a:r>
                      <a:endParaRPr lang="uk-UA" sz="1800" dirty="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підйом</a:t>
                      </a:r>
                      <a:endParaRPr lang="uk-UA" sz="1800" dirty="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093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3</a:t>
                      </a:r>
                      <a:endParaRPr lang="uk-UA" sz="180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3450-3760</a:t>
                      </a:r>
                      <a:endParaRPr lang="uk-UA" sz="180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Магніто-імпульсна</a:t>
                      </a:r>
                      <a:r>
                        <a:rPr lang="uk-UA" sz="1800" dirty="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 дефектоскопія</a:t>
                      </a:r>
                      <a:endParaRPr lang="uk-UA" sz="1800" dirty="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Оцінка технічного стану колони</a:t>
                      </a:r>
                      <a:endParaRPr lang="uk-UA" sz="180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 Cyr" pitchFamily="18" charset="-52"/>
                          <a:ea typeface="Calibri"/>
                          <a:cs typeface="Times New Roman Cyr"/>
                        </a:rPr>
                        <a:t>підйом</a:t>
                      </a:r>
                      <a:endParaRPr lang="uk-UA" sz="1800" dirty="0">
                        <a:latin typeface="Times New Roman Cyr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26038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5364"/>
            <a:ext cx="2428892" cy="6812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071934" y="571480"/>
            <a:ext cx="471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latin typeface="Times New Roman Cyr" pitchFamily="18" charset="-52"/>
              </a:rPr>
              <a:t>Оцінка якості зчеплення цементного каменя із колоною методом АКЦ</a:t>
            </a:r>
          </a:p>
        </p:txBody>
      </p:sp>
    </p:spTree>
    <p:extLst>
      <p:ext uri="{BB962C8B-B14F-4D97-AF65-F5344CB8AC3E}">
        <p14:creationId xmlns:p14="http://schemas.microsoft.com/office/powerpoint/2010/main" xmlns="" val="2460280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73DAD89-1F47-4D40-81A1-60DB0FD42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548680"/>
            <a:ext cx="5268189" cy="63367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2414FF4-9A92-44A4-9801-AF96EB9C3FC2}"/>
              </a:ext>
            </a:extLst>
          </p:cNvPr>
          <p:cNvSpPr txBox="1"/>
          <p:nvPr/>
        </p:nvSpPr>
        <p:spPr>
          <a:xfrm>
            <a:off x="2571736" y="69709"/>
            <a:ext cx="4728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Результати обробки даних АКЦ</a:t>
            </a:r>
          </a:p>
        </p:txBody>
      </p:sp>
    </p:spTree>
    <p:extLst>
      <p:ext uri="{BB962C8B-B14F-4D97-AF65-F5344CB8AC3E}">
        <p14:creationId xmlns:p14="http://schemas.microsoft.com/office/powerpoint/2010/main" xmlns="" val="698705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1413"/>
            <a:ext cx="2428892" cy="671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286248" y="428604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latin typeface="Times New Roman Cyr" pitchFamily="18" charset="-52"/>
              </a:rPr>
              <a:t>Оцінка технічного стану обсадної колони методом </a:t>
            </a:r>
            <a:r>
              <a:rPr lang="uk-UA" sz="2400" b="1" dirty="0" err="1">
                <a:latin typeface="Times New Roman Cyr" pitchFamily="18" charset="-52"/>
              </a:rPr>
              <a:t>мікропрофілеметрії</a:t>
            </a:r>
            <a:endParaRPr lang="uk-UA" sz="2400" b="1" dirty="0">
              <a:latin typeface="Times New Roman Cyr" pitchFamily="18" charset="-5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906</TotalTime>
  <Words>451</Words>
  <Application>Microsoft Office PowerPoint</Application>
  <PresentationFormat>Екран (4:3)</PresentationFormat>
  <Paragraphs>78</Paragraphs>
  <Slides>13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Admin</dc:creator>
  <cp:lastModifiedBy>ПК</cp:lastModifiedBy>
  <cp:revision>68</cp:revision>
  <dcterms:created xsi:type="dcterms:W3CDTF">2020-12-08T06:20:03Z</dcterms:created>
  <dcterms:modified xsi:type="dcterms:W3CDTF">2023-06-20T11:20:18Z</dcterms:modified>
</cp:coreProperties>
</file>