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5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ксандр Андрейчук" initials="ОА" lastIdx="2" clrIdx="0">
    <p:extLst>
      <p:ext uri="{19B8F6BF-5375-455C-9EA6-DF929625EA0E}">
        <p15:presenceInfo xmlns:p15="http://schemas.microsoft.com/office/powerpoint/2012/main" userId="43ab1ab8c636dd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90" y="-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D9F67-0171-4B4D-B694-34A93F1A7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247AAE7-29B1-448E-8C61-97452268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9FCCCB5-822E-45A2-86E8-152ED88C2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D36724-C9C5-4176-BB7D-F751D2B1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18F1A6-1D0A-4407-B9DB-A282F41E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616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09FBD-FD0D-404A-97E0-B6E2BB157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3592C5A-8D58-4BCB-9565-9F094384E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191EFC-8F36-4AE4-B38B-EF4BD977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878AFE-71B5-436A-B502-D7D8EF48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4DDB699-D1E4-4FCF-8CFC-753DBB821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959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B05D534-097D-49EB-8666-29EDCDB4A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BD7AD00-F3A0-4735-A59A-3AD02170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5E3FA8-78D1-49EB-BF5C-FEF69981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97BCA9D-1282-4E55-B1F8-B5B925C4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A4E0176-DCAD-4298-8067-B675747B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7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0DFEE-6C60-4AA5-8DFA-5728AEE3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899C4E-AF34-483A-9441-FC04DE6CE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74700CA-E1EC-4283-BC78-86C198A51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E536D82-F546-4860-B89E-32F8B129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3B9A56-B967-4455-9990-EA1FDD03D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80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0EF38-76E5-45C5-9E8A-F8FC796F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0C5FCAE-37B2-4CDD-94D6-C20F3BD66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22E5684-A05F-4F4B-853D-4039B7B6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AAD340-3AFE-4DDE-9CCF-EC7C3439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C23E68F-252A-44E6-ACE8-765DF1445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6316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78E1D-1E37-4936-A84A-F21AA267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A4A709-79A1-4120-8546-FFEC532DC7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696C39-05B2-4595-95F3-70B787294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F04F13-E2C7-4EDA-A211-2CD094F2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AC75610-B71F-4110-B576-B5A98643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84D675C-1D04-4450-BC7D-DBEC1243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0494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EEB68-A689-45E4-AD65-F0D5E43B5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C27B446-FFB4-4AD0-BE03-1A5865BC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59FB8C9-D77D-419A-AC94-E68BF826B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35B387-BE47-4A52-A72A-0FC4BC9A3E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51D3CFC-EEB3-4D21-9D72-D6766E5AE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81BD1C8-52D0-4F5B-B1B5-05DDD100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D34E407-1167-4323-9C89-73E30868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78C7DA1-97E4-46FA-A653-1DCDF602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441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B78E4-8017-4329-988B-971D5A7AF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AFEFC2F-BA4B-481A-AD27-DDE188B0B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7558A859-33FA-4E51-A04B-C09BC1D92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048EC01-F7C9-4E81-A9F8-42D19CFB1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505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A6C7D2D-676C-441D-AF18-4BCF412A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354AF93E-6FE0-4B23-9F1E-BFDF4353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0CC8DA5-E941-4C1B-877F-5966021B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399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A5B20-34E2-4D5C-AE3F-BFDD9CF3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8E90C4A-F75E-4A90-A996-05374A180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A3BFCDF-5AE1-4AF0-9826-028EA1717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3E8D618-2C23-43EF-BBED-249229D1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2B197DA-02DE-439B-B88B-CC95E359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4DA0960-F5BB-4432-80A6-328260BF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89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B17764-630D-4800-833E-E943300D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C962F0B-F35A-4457-8FBC-DD1F1AA9C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AB5A107-F8D2-4393-9BB1-F45E2E2B3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27CCB78-63B3-4AAD-B317-5C3D7CECF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38FFECE-B092-4BD0-BCB1-FDEB69A2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943C01-5508-4D47-87E5-E2B5D765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961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DC1AD57-28EB-47C8-B605-3010F8B64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E345319-CC44-4FD8-BD20-35D125F0F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B31AA6A-75A7-44AB-8C7F-B8F6083019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2BA06-84DF-4D09-B74E-1B1908B5FA3D}" type="datetimeFigureOut">
              <a:rPr lang="uk-UA" smtClean="0"/>
              <a:t>14.06.2026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3F79B87-5C65-46E2-9240-B79F63102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7304E0-8BBD-4E49-A663-ECFABA9FD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41956-4D45-4FAE-AF63-8E17084EAF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188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E3B2B-E126-47C2-83CD-4E4120F11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7487" y="1661952"/>
            <a:ext cx="10317019" cy="2807999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БАКАЛАВРСЬКА РОБОТА</a:t>
            </a:r>
            <a:br>
              <a:rPr lang="uk-UA" dirty="0">
                <a:solidFill>
                  <a:schemeClr val="bg1"/>
                </a:solidFill>
              </a:rPr>
            </a:br>
            <a:r>
              <a:rPr lang="uk-UA" dirty="0">
                <a:solidFill>
                  <a:schemeClr val="bg1"/>
                </a:solidFill>
              </a:rPr>
              <a:t>на тему:</a:t>
            </a:r>
            <a:br>
              <a:rPr lang="uk-UA" dirty="0">
                <a:solidFill>
                  <a:schemeClr val="bg1"/>
                </a:solidFill>
              </a:rPr>
            </a:br>
            <a:r>
              <a:rPr lang="uk-UA" sz="4000" dirty="0">
                <a:solidFill>
                  <a:srgbClr val="FFFF00"/>
                </a:solidFill>
              </a:rPr>
              <a:t>«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Розроблення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розподіленої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площі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передачі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повідомлень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дискретні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події</a:t>
            </a:r>
            <a:r>
              <a:rPr lang="ru-RU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D7EBF45-5071-4674-8E52-025F520EC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905" y="4557553"/>
            <a:ext cx="11730181" cy="1917138"/>
          </a:xfrm>
        </p:spPr>
        <p:txBody>
          <a:bodyPr>
            <a:normAutofit/>
          </a:bodyPr>
          <a:lstStyle/>
          <a:p>
            <a:pPr algn="r"/>
            <a:r>
              <a:rPr lang="uk-UA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Студента </a:t>
            </a:r>
            <a:r>
              <a:rPr lang="en-U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IV</a:t>
            </a:r>
            <a:r>
              <a:rPr lang="uk-UA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курсу групи СІ-22-1</a:t>
            </a:r>
          </a:p>
          <a:p>
            <a:pPr algn="r"/>
            <a:r>
              <a:rPr lang="uk-UA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Андрейчук О.В.</a:t>
            </a:r>
          </a:p>
          <a:p>
            <a:pPr algn="r"/>
            <a:r>
              <a:rPr lang="uk-UA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Керівник бакалаврської роботи</a:t>
            </a:r>
          </a:p>
          <a:p>
            <a:pPr algn="r"/>
            <a:r>
              <a:rPr lang="uk-UA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Стрілецький Ю.Й.</a:t>
            </a:r>
            <a:endParaRPr lang="uk-UA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017211-4A28-4ADC-9C8E-329E6516BA96}"/>
              </a:ext>
            </a:extLst>
          </p:cNvPr>
          <p:cNvSpPr txBox="1"/>
          <p:nvPr/>
        </p:nvSpPr>
        <p:spPr>
          <a:xfrm>
            <a:off x="1683168" y="92292"/>
            <a:ext cx="88256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chemeClr val="bg1"/>
                </a:solidFill>
              </a:rPr>
              <a:t>Івано-Франківський університет нафти і газу</a:t>
            </a:r>
          </a:p>
          <a:p>
            <a:pPr algn="ctr"/>
            <a:r>
              <a:rPr lang="uk-UA" sz="1600" dirty="0">
                <a:solidFill>
                  <a:schemeClr val="bg1"/>
                </a:solidFill>
              </a:rPr>
              <a:t>Відділення: Автоматизації, комп’ютерно-інтегрованих технологій та робототехніки</a:t>
            </a:r>
          </a:p>
          <a:p>
            <a:pPr algn="ctr"/>
            <a:r>
              <a:rPr lang="uk-UA" sz="1600" dirty="0">
                <a:solidFill>
                  <a:schemeClr val="bg1"/>
                </a:solidFill>
              </a:rPr>
              <a:t>Освітньо-кваліфікаційний рівень: Бакалавр</a:t>
            </a:r>
          </a:p>
          <a:p>
            <a:pPr algn="ctr"/>
            <a:r>
              <a:rPr lang="uk-UA" sz="1600" dirty="0">
                <a:solidFill>
                  <a:schemeClr val="bg1"/>
                </a:solidFill>
              </a:rPr>
              <a:t>Спеціальність: 151 Автоматизація, комп’ютерно-інтегровані технології </a:t>
            </a:r>
          </a:p>
          <a:p>
            <a:pPr algn="ctr"/>
            <a:r>
              <a:rPr lang="uk-UA" sz="1600" dirty="0">
                <a:solidFill>
                  <a:schemeClr val="bg1"/>
                </a:solidFill>
              </a:rPr>
              <a:t>Галузь знань: 17 Автоматизація та приладобудування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uk-UA" sz="1600" dirty="0">
                <a:solidFill>
                  <a:schemeClr val="bg1"/>
                </a:solidFill>
              </a:rPr>
              <a:t>Освітня програма: Системна інженерія – Інтернет речей</a:t>
            </a:r>
          </a:p>
        </p:txBody>
      </p:sp>
    </p:spTree>
    <p:extLst>
      <p:ext uri="{BB962C8B-B14F-4D97-AF65-F5344CB8AC3E}">
        <p14:creationId xmlns:p14="http://schemas.microsoft.com/office/powerpoint/2010/main" val="89036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6BD9AA-06C0-4919-A6B4-B35317BABF66}"/>
              </a:ext>
            </a:extLst>
          </p:cNvPr>
          <p:cNvSpPr txBox="1"/>
          <p:nvPr/>
        </p:nvSpPr>
        <p:spPr>
          <a:xfrm>
            <a:off x="349443" y="110172"/>
            <a:ext cx="11711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rgbClr val="FFFF00"/>
                </a:solidFill>
              </a:rPr>
              <a:t>АКТУАЛЬНІСТЬ ТЕМИ РОБОТИ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25178D-F7D8-48D3-B8D6-9FD406A2BE00}"/>
              </a:ext>
            </a:extLst>
          </p:cNvPr>
          <p:cNvSpPr txBox="1"/>
          <p:nvPr/>
        </p:nvSpPr>
        <p:spPr>
          <a:xfrm>
            <a:off x="92363" y="891576"/>
            <a:ext cx="117117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>
                <a:solidFill>
                  <a:schemeClr val="bg1"/>
                </a:solidFill>
              </a:rPr>
              <a:t>Зростаюча</a:t>
            </a:r>
            <a:r>
              <a:rPr lang="ru-RU" b="1" dirty="0">
                <a:solidFill>
                  <a:schemeClr val="bg1"/>
                </a:solidFill>
              </a:rPr>
              <a:t> потреба у </a:t>
            </a:r>
            <a:r>
              <a:rPr lang="ru-RU" b="1" dirty="0" err="1">
                <a:solidFill>
                  <a:schemeClr val="bg1"/>
                </a:solidFill>
              </a:rPr>
              <a:t>безпеці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Необхідність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безперервного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моніторингу</a:t>
            </a:r>
            <a:r>
              <a:rPr lang="ru-RU" dirty="0">
                <a:solidFill>
                  <a:schemeClr val="bg1"/>
                </a:solidFill>
              </a:rPr>
              <a:t> великих </a:t>
            </a:r>
            <a:r>
              <a:rPr lang="ru-RU" dirty="0" err="1">
                <a:solidFill>
                  <a:schemeClr val="bg1"/>
                </a:solidFill>
              </a:rPr>
              <a:t>територій</a:t>
            </a:r>
            <a:r>
              <a:rPr lang="ru-RU" dirty="0">
                <a:solidFill>
                  <a:schemeClr val="bg1"/>
                </a:solidFill>
              </a:rPr>
              <a:t> (критична </a:t>
            </a:r>
            <a:r>
              <a:rPr lang="ru-RU" dirty="0" err="1">
                <a:solidFill>
                  <a:schemeClr val="bg1"/>
                </a:solidFill>
              </a:rPr>
              <a:t>інфраструктура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промислові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об'єкти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польові</a:t>
            </a:r>
            <a:r>
              <a:rPr lang="ru-RU" dirty="0">
                <a:solidFill>
                  <a:schemeClr val="bg1"/>
                </a:solidFill>
              </a:rPr>
              <a:t>/</a:t>
            </a:r>
            <a:r>
              <a:rPr lang="ru-RU" dirty="0" err="1">
                <a:solidFill>
                  <a:schemeClr val="bg1"/>
                </a:solidFill>
              </a:rPr>
              <a:t>тактичні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умови</a:t>
            </a:r>
            <a:r>
              <a:rPr lang="ru-RU" dirty="0">
                <a:solidFill>
                  <a:schemeClr val="bg1"/>
                </a:solidFill>
              </a:rPr>
              <a:t>).</a:t>
            </a:r>
          </a:p>
          <a:p>
            <a:pPr algn="just"/>
            <a:r>
              <a:rPr lang="ru-RU" b="1" dirty="0" err="1">
                <a:solidFill>
                  <a:schemeClr val="bg1"/>
                </a:solidFill>
              </a:rPr>
              <a:t>Обмеження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традиційних</a:t>
            </a:r>
            <a:r>
              <a:rPr lang="ru-RU" b="1" dirty="0">
                <a:solidFill>
                  <a:schemeClr val="bg1"/>
                </a:solidFill>
              </a:rPr>
              <a:t> мереж:</a:t>
            </a:r>
            <a:r>
              <a:rPr lang="ru-RU" dirty="0">
                <a:solidFill>
                  <a:schemeClr val="bg1"/>
                </a:solidFill>
              </a:rPr>
              <a:t> GSM </a:t>
            </a:r>
            <a:r>
              <a:rPr lang="ru-RU" dirty="0" err="1">
                <a:solidFill>
                  <a:schemeClr val="bg1"/>
                </a:solidFill>
              </a:rPr>
              <a:t>або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Wi</a:t>
            </a:r>
            <a:r>
              <a:rPr lang="ru-RU" dirty="0">
                <a:solidFill>
                  <a:schemeClr val="bg1"/>
                </a:solidFill>
              </a:rPr>
              <a:t>-Fi не </a:t>
            </a:r>
            <a:r>
              <a:rPr lang="ru-RU" dirty="0" err="1">
                <a:solidFill>
                  <a:schemeClr val="bg1"/>
                </a:solidFill>
              </a:rPr>
              <a:t>ефективні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умовах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відсутності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інфраструктури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постійного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енергозабезпечення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bg1"/>
                </a:solidFill>
              </a:rPr>
              <a:t>Критичні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вимоги</a:t>
            </a:r>
            <a:r>
              <a:rPr lang="ru-RU" b="1" dirty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автономності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Сенсорні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вузли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повинні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працювати</a:t>
            </a:r>
            <a:r>
              <a:rPr lang="ru-RU" dirty="0">
                <a:solidFill>
                  <a:schemeClr val="bg1"/>
                </a:solidFill>
              </a:rPr>
              <a:t> без </a:t>
            </a:r>
            <a:r>
              <a:rPr lang="ru-RU" dirty="0" err="1">
                <a:solidFill>
                  <a:schemeClr val="bg1"/>
                </a:solidFill>
              </a:rPr>
              <a:t>обслуговування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</a:t>
            </a:r>
            <a:r>
              <a:rPr lang="ru-RU" dirty="0">
                <a:solidFill>
                  <a:schemeClr val="bg1"/>
                </a:solidFill>
              </a:rPr>
              <a:t> 30 </a:t>
            </a:r>
            <a:r>
              <a:rPr lang="ru-RU" dirty="0" err="1">
                <a:solidFill>
                  <a:schemeClr val="bg1"/>
                </a:solidFill>
              </a:rPr>
              <a:t>діб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більше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забезпечуючи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дальність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зв'язку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понад</a:t>
            </a:r>
            <a:r>
              <a:rPr lang="ru-RU" dirty="0">
                <a:solidFill>
                  <a:schemeClr val="bg1"/>
                </a:solidFill>
              </a:rPr>
              <a:t> 3 км.</a:t>
            </a:r>
          </a:p>
          <a:p>
            <a:pPr algn="just"/>
            <a:r>
              <a:rPr lang="ru-RU" b="1" dirty="0" err="1">
                <a:solidFill>
                  <a:schemeClr val="bg1"/>
                </a:solidFill>
              </a:rPr>
              <a:t>Переваги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технології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LoRa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Ідеальне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співвідношення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низького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енергоспоживання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високої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дальності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стійкості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>
                <a:solidFill>
                  <a:schemeClr val="bg1"/>
                </a:solidFill>
              </a:rPr>
              <a:t>завад</a:t>
            </a:r>
            <a:r>
              <a:rPr lang="ru-RU" dirty="0">
                <a:solidFill>
                  <a:schemeClr val="bg1"/>
                </a:solidFill>
              </a:rPr>
              <a:t> для </a:t>
            </a:r>
            <a:r>
              <a:rPr lang="ru-RU" dirty="0" err="1">
                <a:solidFill>
                  <a:schemeClr val="bg1"/>
                </a:solidFill>
              </a:rPr>
              <a:t>побудови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масштабованих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ієрархічних</a:t>
            </a:r>
            <a:r>
              <a:rPr lang="ru-RU" dirty="0">
                <a:solidFill>
                  <a:schemeClr val="bg1"/>
                </a:solidFill>
              </a:rPr>
              <a:t> мереж.</a:t>
            </a:r>
          </a:p>
          <a:p>
            <a:pPr algn="just"/>
            <a:r>
              <a:rPr lang="ru-RU" b="1" dirty="0" err="1">
                <a:solidFill>
                  <a:schemeClr val="bg1"/>
                </a:solidFill>
              </a:rPr>
              <a:t>Переваги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ієрархічного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підходу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Трирівнева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кластерна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архітектура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вирішує</a:t>
            </a:r>
            <a:r>
              <a:rPr lang="ru-RU" dirty="0">
                <a:solidFill>
                  <a:schemeClr val="bg1"/>
                </a:solidFill>
              </a:rPr>
              <a:t> проблему </a:t>
            </a:r>
            <a:r>
              <a:rPr lang="ru-RU" dirty="0" err="1">
                <a:solidFill>
                  <a:schemeClr val="bg1"/>
                </a:solidFill>
              </a:rPr>
              <a:t>перевантаження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ефіру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дозволяючи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надійно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об'єднати</a:t>
            </a:r>
            <a:r>
              <a:rPr lang="ru-RU" dirty="0">
                <a:solidFill>
                  <a:schemeClr val="bg1"/>
                </a:solidFill>
              </a:rPr>
              <a:t> до 320 </a:t>
            </a:r>
            <a:r>
              <a:rPr lang="ru-RU" dirty="0" err="1">
                <a:solidFill>
                  <a:schemeClr val="bg1"/>
                </a:solidFill>
              </a:rPr>
              <a:t>точок</a:t>
            </a:r>
            <a:r>
              <a:rPr lang="ru-RU" dirty="0">
                <a:solidFill>
                  <a:schemeClr val="bg1"/>
                </a:solidFill>
              </a:rPr>
              <a:t> контролю,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є </a:t>
            </a:r>
            <a:r>
              <a:rPr lang="ru-RU" dirty="0" err="1">
                <a:solidFill>
                  <a:schemeClr val="bg1"/>
                </a:solidFill>
              </a:rPr>
              <a:t>оптимальним</a:t>
            </a:r>
            <a:r>
              <a:rPr lang="ru-RU" dirty="0">
                <a:solidFill>
                  <a:schemeClr val="bg1"/>
                </a:solidFill>
              </a:rPr>
              <a:t> для </a:t>
            </a:r>
            <a:r>
              <a:rPr lang="ru-RU" dirty="0" err="1">
                <a:solidFill>
                  <a:schemeClr val="bg1"/>
                </a:solidFill>
              </a:rPr>
              <a:t>польових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тактичних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застосувань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2ABB0A-4600-49FC-934C-1059F1388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08" y="4422064"/>
            <a:ext cx="3371273" cy="211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A44F642-ADDE-498C-8577-987F01B2D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52933" y="4408263"/>
            <a:ext cx="3408219" cy="212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4C851B5-42B7-4A97-B879-690EFFC48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9850" y="4408263"/>
            <a:ext cx="4963014" cy="212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57945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CF03BF-E4D8-4BD9-B88E-48C136FA7085}"/>
              </a:ext>
            </a:extLst>
          </p:cNvPr>
          <p:cNvSpPr txBox="1"/>
          <p:nvPr/>
        </p:nvSpPr>
        <p:spPr>
          <a:xfrm>
            <a:off x="277091" y="267855"/>
            <a:ext cx="11674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rgbClr val="FFFF00"/>
                </a:solidFill>
              </a:rPr>
              <a:t>Елементна база трьох рівнів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0AAE6D-AE16-4E2E-8E9E-7008C10FA78E}"/>
              </a:ext>
            </a:extLst>
          </p:cNvPr>
          <p:cNvSpPr txBox="1"/>
          <p:nvPr/>
        </p:nvSpPr>
        <p:spPr>
          <a:xfrm>
            <a:off x="415130" y="1251562"/>
            <a:ext cx="5838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Сенсорний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вузол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Мікроконтролер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Arduino Nano, 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радіомодуль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 AS32-TTL-100 (433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МГц), </a:t>
            </a: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доплерівський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радар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HB-100, 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акумуляторів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21700.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421B6-60F4-4C0A-847F-F43E74792D86}"/>
              </a:ext>
            </a:extLst>
          </p:cNvPr>
          <p:cNvSpPr txBox="1"/>
          <p:nvPr/>
        </p:nvSpPr>
        <p:spPr>
          <a:xfrm>
            <a:off x="6297841" y="3504408"/>
            <a:ext cx="279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Мікроконтролер </a:t>
            </a:r>
            <a:r>
              <a:rPr lang="en-US" dirty="0">
                <a:solidFill>
                  <a:schemeClr val="bg1"/>
                </a:solidFill>
              </a:rPr>
              <a:t>ESP32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AB3686-1E29-4C19-B453-1CB64BB5DA20}"/>
              </a:ext>
            </a:extLst>
          </p:cNvPr>
          <p:cNvSpPr txBox="1"/>
          <p:nvPr/>
        </p:nvSpPr>
        <p:spPr>
          <a:xfrm>
            <a:off x="8921518" y="3504408"/>
            <a:ext cx="3270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LoRa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радіомодуль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AS32-TTL-100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026" name="Picture 2" descr="Wi-Fi модуль ESP32 WROOM-32 4MB Type-C (30-pin)">
            <a:extLst>
              <a:ext uri="{FF2B5EF4-FFF2-40B4-BE49-F238E27FC236}">
                <a16:creationId xmlns:a16="http://schemas.microsoft.com/office/drawing/2014/main" id="{CF6404BE-6997-459C-8EA0-8722AA8BB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30" y="1250159"/>
            <a:ext cx="2481567" cy="210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одем LoRa 433 МГц на чіпі SX1278 купити в Києві та Україні">
            <a:extLst>
              <a:ext uri="{FF2B5EF4-FFF2-40B4-BE49-F238E27FC236}">
                <a16:creationId xmlns:a16="http://schemas.microsoft.com/office/drawing/2014/main" id="{3536C0E4-A9A9-4FF5-8841-2FB32C91D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009" y="1250159"/>
            <a:ext cx="2589858" cy="210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08C6054-D92E-49DA-BC56-FC470182B506}"/>
              </a:ext>
            </a:extLst>
          </p:cNvPr>
          <p:cNvSpPr txBox="1"/>
          <p:nvPr/>
        </p:nvSpPr>
        <p:spPr>
          <a:xfrm>
            <a:off x="450514" y="3288394"/>
            <a:ext cx="61171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</a:rPr>
              <a:t>Вузол-репітер</a:t>
            </a:r>
            <a:r>
              <a:rPr lang="ru-RU" sz="2000" b="1" dirty="0">
                <a:solidFill>
                  <a:schemeClr val="bg1"/>
                </a:solidFill>
              </a:rPr>
              <a:t>:</a:t>
            </a:r>
            <a:r>
              <a:rPr lang="ru-RU" sz="2000" dirty="0">
                <a:solidFill>
                  <a:schemeClr val="bg1"/>
                </a:solidFill>
              </a:rPr>
              <a:t> Платформа </a:t>
            </a:r>
            <a:r>
              <a:rPr lang="en-US" sz="2000" dirty="0">
                <a:solidFill>
                  <a:schemeClr val="bg1"/>
                </a:solidFill>
              </a:rPr>
              <a:t>Arduino Nano </a:t>
            </a:r>
            <a:r>
              <a:rPr lang="ru-RU" sz="2000" dirty="0">
                <a:solidFill>
                  <a:schemeClr val="bg1"/>
                </a:solidFill>
              </a:rPr>
              <a:t>та трансивер </a:t>
            </a:r>
            <a:r>
              <a:rPr lang="en-US" sz="2000" dirty="0">
                <a:solidFill>
                  <a:schemeClr val="bg1"/>
                </a:solidFill>
              </a:rPr>
              <a:t>LoRa AS32, 6-7 </a:t>
            </a:r>
            <a:r>
              <a:rPr lang="uk-UA" sz="2000" dirty="0">
                <a:solidFill>
                  <a:schemeClr val="bg1"/>
                </a:solidFill>
              </a:rPr>
              <a:t>акумуляторів 18650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E3A969-3FB9-434A-8AAD-54A575766D06}"/>
              </a:ext>
            </a:extLst>
          </p:cNvPr>
          <p:cNvSpPr txBox="1"/>
          <p:nvPr/>
        </p:nvSpPr>
        <p:spPr>
          <a:xfrm>
            <a:off x="415130" y="4648117"/>
            <a:ext cx="6121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сервер: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DevKit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вбудованим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підключеним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модулем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96B8EDE-E337-489D-8DD1-E3463C6D3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452" y="3993596"/>
            <a:ext cx="2625486" cy="231108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1BB5454-C120-4378-8488-DEB0A6D17A3E}"/>
              </a:ext>
            </a:extLst>
          </p:cNvPr>
          <p:cNvSpPr txBox="1"/>
          <p:nvPr/>
        </p:nvSpPr>
        <p:spPr>
          <a:xfrm>
            <a:off x="7498176" y="6317047"/>
            <a:ext cx="3095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оплерівський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радар 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HB-100</a:t>
            </a:r>
            <a:endParaRPr lang="uk-UA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7784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5D831-E6B7-40FC-A583-6F9BBAD965F4}"/>
              </a:ext>
            </a:extLst>
          </p:cNvPr>
          <p:cNvSpPr txBox="1"/>
          <p:nvPr/>
        </p:nvSpPr>
        <p:spPr>
          <a:xfrm>
            <a:off x="1363981" y="243840"/>
            <a:ext cx="12579542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1430">
              <a:lnSpc>
                <a:spcPct val="95000"/>
              </a:lnSpc>
            </a:pPr>
            <a:r>
              <a:rPr lang="uk-UA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Загальна</a:t>
            </a:r>
            <a:r>
              <a:rPr lang="uk-UA" sz="2400" spc="-9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uk-UA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структура</a:t>
            </a:r>
            <a:r>
              <a:rPr lang="uk-UA" sz="2400" spc="-85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uk-UA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системи передачі повідомлень про дискретні події</a:t>
            </a:r>
            <a:endParaRPr lang="ru-RU" sz="24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D165F21-08E7-48D6-954B-CBF3C46EE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464" y="817819"/>
            <a:ext cx="7973016" cy="565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5131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6C773-AAC5-4857-8EF8-9D92D035AA2D}"/>
              </a:ext>
            </a:extLst>
          </p:cNvPr>
          <p:cNvSpPr txBox="1"/>
          <p:nvPr/>
        </p:nvSpPr>
        <p:spPr>
          <a:xfrm>
            <a:off x="448259" y="204196"/>
            <a:ext cx="1156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FFFF00"/>
                </a:solidFill>
              </a:rPr>
              <a:t>СХЕМА АЛГОРИТМУ РОБОТИ СИСТЕМИ ПЕРЕДАЧІ ПОВІДОМЛЕНЬ ПРО ДИСКРЕТНІ ПОДІЇ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69663C-AB93-488D-8F98-08F6D347B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593" y="736600"/>
            <a:ext cx="8847667" cy="58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3043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418E9E-F698-4362-A9A5-4700D494E535}"/>
              </a:ext>
            </a:extLst>
          </p:cNvPr>
          <p:cNvSpPr txBox="1"/>
          <p:nvPr/>
        </p:nvSpPr>
        <p:spPr>
          <a:xfrm>
            <a:off x="187035" y="208049"/>
            <a:ext cx="11665527" cy="358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3185" marR="24130" algn="ctr">
              <a:lnSpc>
                <a:spcPct val="96000"/>
              </a:lnSpc>
              <a:spcBef>
                <a:spcPts val="570"/>
              </a:spcBef>
              <a:spcAft>
                <a:spcPts val="0"/>
              </a:spcAft>
            </a:pPr>
            <a:r>
              <a:rPr lang="uk-UA" sz="1800" dirty="0">
                <a:solidFill>
                  <a:srgbClr val="FFFF00"/>
                </a:solidFill>
              </a:rPr>
              <a:t>БЛОК СХЕМА АЛГОРИТМУ РОБОТИ ПРОГРАМИ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0B6415-DF3F-4685-B9F6-95435FF95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270" y="566289"/>
            <a:ext cx="8617450" cy="553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8678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742841-DA01-4DD9-AF0B-7F70FC747DFB}"/>
              </a:ext>
            </a:extLst>
          </p:cNvPr>
          <p:cNvSpPr txBox="1"/>
          <p:nvPr/>
        </p:nvSpPr>
        <p:spPr>
          <a:xfrm>
            <a:off x="-148244" y="298258"/>
            <a:ext cx="11665527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3185" marR="24130">
              <a:lnSpc>
                <a:spcPct val="96000"/>
              </a:lnSpc>
              <a:spcBef>
                <a:spcPts val="570"/>
              </a:spcBef>
              <a:spcAft>
                <a:spcPts val="0"/>
              </a:spcAft>
            </a:pPr>
            <a:r>
              <a:rPr lang="uk-UA" sz="2400"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</a:t>
            </a:r>
            <a:r>
              <a:rPr lang="uk-UA" sz="240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Вид</a:t>
            </a:r>
            <a:r>
              <a:rPr lang="uk-UA" sz="2400" spc="-9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uk-UA" sz="240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http</a:t>
            </a:r>
            <a:r>
              <a:rPr lang="uk-UA" sz="2400" spc="-85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uk-UA" sz="240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сторінки</a:t>
            </a:r>
            <a:r>
              <a:rPr lang="uk-UA" sz="2400" spc="-9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uk-UA" sz="240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контролю стану системи</a:t>
            </a:r>
            <a:endParaRPr lang="ru-RU" sz="240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uk-UA" sz="180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</a:rPr>
            </a:b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D1E75-2C54-4D43-A87E-93D78EBA319F}"/>
              </a:ext>
            </a:extLst>
          </p:cNvPr>
          <p:cNvSpPr txBox="1"/>
          <p:nvPr/>
        </p:nvSpPr>
        <p:spPr>
          <a:xfrm>
            <a:off x="249382" y="752549"/>
            <a:ext cx="1163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solidFill>
                  <a:schemeClr val="bg1"/>
                </a:solidFill>
              </a:rPr>
              <a:t>    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7A8474-843F-4EBE-8522-2E43818DD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451" y="1194162"/>
            <a:ext cx="7792537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631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18709D3-514B-4C4C-A8C0-B74442EF296D}"/>
              </a:ext>
            </a:extLst>
          </p:cNvPr>
          <p:cNvSpPr txBox="1"/>
          <p:nvPr/>
        </p:nvSpPr>
        <p:spPr>
          <a:xfrm>
            <a:off x="4229100" y="2980492"/>
            <a:ext cx="609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3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62467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292</Words>
  <Application>Microsoft Office PowerPoint</Application>
  <PresentationFormat>Широкий екран</PresentationFormat>
  <Paragraphs>34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Microsoft Sans Serif</vt:lpstr>
      <vt:lpstr>Times New Roman</vt:lpstr>
      <vt:lpstr>Тема Office</vt:lpstr>
      <vt:lpstr>БАКАЛАВРСЬКА РОБОТА на тему: «Розроблення розподіленої по площі системи передачі повідомлень про дискретні події 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ДИПЛОМНИЙ ПРОЄКТ на тему: «Автоматизована система для контролю кліматичних параметрів»</dc:title>
  <dc:creator>Electron</dc:creator>
  <cp:lastModifiedBy>Олександр Андрейчук</cp:lastModifiedBy>
  <cp:revision>180</cp:revision>
  <dcterms:created xsi:type="dcterms:W3CDTF">2023-06-14T18:01:14Z</dcterms:created>
  <dcterms:modified xsi:type="dcterms:W3CDTF">2026-06-14T22:58:19Z</dcterms:modified>
</cp:coreProperties>
</file>