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60" r:id="rId1"/>
  </p:sldMasterIdLst>
  <p:notesMasterIdLst>
    <p:notesMasterId r:id="rId14"/>
  </p:notesMasterIdLst>
  <p:sldIdLst>
    <p:sldId id="266" r:id="rId2"/>
    <p:sldId id="256" r:id="rId3"/>
    <p:sldId id="257" r:id="rId4"/>
    <p:sldId id="258" r:id="rId5"/>
    <p:sldId id="259" r:id="rId6"/>
    <p:sldId id="260" r:id="rId7"/>
    <p:sldId id="261" r:id="rId8"/>
    <p:sldId id="262" r:id="rId9"/>
    <p:sldId id="263" r:id="rId10"/>
    <p:sldId id="264" r:id="rId11"/>
    <p:sldId id="265" r:id="rId12"/>
    <p:sldId id="267" r:id="rId13"/>
  </p:sldIdLst>
  <p:sldSz cx="14630400" cy="8229600"/>
  <p:notesSz cx="8229600" cy="14630400"/>
  <p:embeddedFontLst>
    <p:embeddedFont>
      <p:font typeface="DM Sans Medium" charset="0"/>
      <p:regular r:id="rId15"/>
    </p:embeddedFont>
    <p:embeddedFont>
      <p:font typeface="Inter" charset="0"/>
      <p:regular r:id="rId16"/>
    </p:embeddedFont>
    <p:embeddedFont>
      <p:font typeface="Calibri" pitchFamily="34" charset="0"/>
      <p:regular r:id="rId17"/>
      <p:bold r:id="rId18"/>
      <p:italic r:id="rId19"/>
      <p:boldItalic r:id="rId20"/>
    </p:embeddedFont>
  </p:embeddedFontLst>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102" d="100"/>
          <a:sy n="102" d="100"/>
        </p:scale>
        <p:origin x="-90" y="-72"/>
      </p:cViewPr>
      <p:guideLst>
        <p:guide orient="horz" pos="2592"/>
        <p:guide pos="46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3565525" cy="731838"/>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4660900" y="0"/>
            <a:ext cx="3567113" cy="731838"/>
          </a:xfrm>
          <a:prstGeom prst="rect">
            <a:avLst/>
          </a:prstGeom>
        </p:spPr>
        <p:txBody>
          <a:bodyPr vert="horz" lIns="91440" tIns="45720" rIns="91440" bIns="45720" rtlCol="0"/>
          <a:lstStyle>
            <a:lvl1pPr algn="r">
              <a:defRPr sz="1200"/>
            </a:lvl1pPr>
          </a:lstStyle>
          <a:p>
            <a:fld id="{AF2C5874-70B2-42A5-A7D6-3246E2ACC139}" type="datetimeFigureOut">
              <a:rPr lang="uk-UA" smtClean="0"/>
              <a:t>13.01.2026</a:t>
            </a:fld>
            <a:endParaRPr lang="uk-UA"/>
          </a:p>
        </p:txBody>
      </p:sp>
      <p:sp>
        <p:nvSpPr>
          <p:cNvPr id="4" name="Місце для зображення 3"/>
          <p:cNvSpPr>
            <a:spLocks noGrp="1" noRot="1" noChangeAspect="1"/>
          </p:cNvSpPr>
          <p:nvPr>
            <p:ph type="sldImg" idx="2"/>
          </p:nvPr>
        </p:nvSpPr>
        <p:spPr>
          <a:xfrm>
            <a:off x="-762000" y="1096963"/>
            <a:ext cx="9753600" cy="54864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822325" y="6950075"/>
            <a:ext cx="6584950" cy="6583363"/>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13896975"/>
            <a:ext cx="3565525" cy="73025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4660900" y="13896975"/>
            <a:ext cx="3567113" cy="730250"/>
          </a:xfrm>
          <a:prstGeom prst="rect">
            <a:avLst/>
          </a:prstGeom>
        </p:spPr>
        <p:txBody>
          <a:bodyPr vert="horz" lIns="91440" tIns="45720" rIns="91440" bIns="45720" rtlCol="0" anchor="b"/>
          <a:lstStyle>
            <a:lvl1pPr algn="r">
              <a:defRPr sz="1200"/>
            </a:lvl1pPr>
          </a:lstStyle>
          <a:p>
            <a:fld id="{6E1886D9-EF6D-499E-8952-28FAD5B47ED4}" type="slidenum">
              <a:rPr lang="uk-UA" smtClean="0"/>
              <a:t>‹№›</a:t>
            </a:fld>
            <a:endParaRPr lang="uk-UA"/>
          </a:p>
        </p:txBody>
      </p:sp>
    </p:spTree>
    <p:extLst>
      <p:ext uri="{BB962C8B-B14F-4D97-AF65-F5344CB8AC3E}">
        <p14:creationId xmlns:p14="http://schemas.microsoft.com/office/powerpoint/2010/main" val="2878029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97280" y="2556511"/>
            <a:ext cx="12435840" cy="1764030"/>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53110" indent="0" algn="ctr">
              <a:buNone/>
              <a:defRPr>
                <a:solidFill>
                  <a:schemeClr val="tx1">
                    <a:tint val="75000"/>
                  </a:schemeClr>
                </a:solidFill>
              </a:defRPr>
            </a:lvl2pPr>
            <a:lvl3pPr marL="1306220" indent="0" algn="ctr">
              <a:buNone/>
              <a:defRPr>
                <a:solidFill>
                  <a:schemeClr val="tx1">
                    <a:tint val="75000"/>
                  </a:schemeClr>
                </a:solidFill>
              </a:defRPr>
            </a:lvl3pPr>
            <a:lvl4pPr marL="1959331" indent="0" algn="ctr">
              <a:buNone/>
              <a:defRPr>
                <a:solidFill>
                  <a:schemeClr val="tx1">
                    <a:tint val="75000"/>
                  </a:schemeClr>
                </a:solidFill>
              </a:defRPr>
            </a:lvl4pPr>
            <a:lvl5pPr marL="2612441" indent="0" algn="ctr">
              <a:buNone/>
              <a:defRPr>
                <a:solidFill>
                  <a:schemeClr val="tx1">
                    <a:tint val="75000"/>
                  </a:schemeClr>
                </a:solidFill>
              </a:defRPr>
            </a:lvl5pPr>
            <a:lvl6pPr marL="3265551" indent="0" algn="ctr">
              <a:buNone/>
              <a:defRPr>
                <a:solidFill>
                  <a:schemeClr val="tx1">
                    <a:tint val="75000"/>
                  </a:schemeClr>
                </a:solidFill>
              </a:defRPr>
            </a:lvl6pPr>
            <a:lvl7pPr marL="3918661" indent="0" algn="ctr">
              <a:buNone/>
              <a:defRPr>
                <a:solidFill>
                  <a:schemeClr val="tx1">
                    <a:tint val="75000"/>
                  </a:schemeClr>
                </a:solidFill>
              </a:defRPr>
            </a:lvl7pPr>
            <a:lvl8pPr marL="4571771" indent="0" algn="ctr">
              <a:buNone/>
              <a:defRPr>
                <a:solidFill>
                  <a:schemeClr val="tx1">
                    <a:tint val="75000"/>
                  </a:schemeClr>
                </a:solidFill>
              </a:defRPr>
            </a:lvl8pPr>
            <a:lvl9pPr marL="5224882"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46C306A0-C482-4944-BEE5-87C5C253A8F7}" type="datetimeFigureOut">
              <a:rPr lang="uk-UA" smtClean="0"/>
              <a:t>13.01.2026</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18865409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46C306A0-C482-4944-BEE5-87C5C253A8F7}" type="datetimeFigureOut">
              <a:rPr lang="uk-UA" smtClean="0"/>
              <a:t>13.01.2026</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276572737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10607040" y="329566"/>
            <a:ext cx="3291840" cy="7021830"/>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731520" y="329566"/>
            <a:ext cx="9631680" cy="7021830"/>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46C306A0-C482-4944-BEE5-87C5C253A8F7}" type="datetimeFigureOut">
              <a:rPr lang="uk-UA" smtClean="0"/>
              <a:t>13.01.2026</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186583591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lide 1 master">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lide 2 master">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Slide 3 master">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lide 4 master">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Slide 5 master">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Slide 6 master">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Slide 7 master">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lide 8 master">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46C306A0-C482-4944-BEE5-87C5C253A8F7}" type="datetimeFigureOut">
              <a:rPr lang="uk-UA" smtClean="0"/>
              <a:t>13.01.2026</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1599771284"/>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Slide 9 master">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Slide 10 master">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5701" y="5288281"/>
            <a:ext cx="12435840" cy="1634490"/>
          </a:xfrm>
        </p:spPr>
        <p:txBody>
          <a:bodyPr anchor="t"/>
          <a:lstStyle>
            <a:lvl1pPr algn="l">
              <a:defRPr sz="57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53110" indent="0">
              <a:buNone/>
              <a:defRPr sz="2600">
                <a:solidFill>
                  <a:schemeClr val="tx1">
                    <a:tint val="75000"/>
                  </a:schemeClr>
                </a:solidFill>
              </a:defRPr>
            </a:lvl2pPr>
            <a:lvl3pPr marL="1306220" indent="0">
              <a:buNone/>
              <a:defRPr sz="2300">
                <a:solidFill>
                  <a:schemeClr val="tx1">
                    <a:tint val="75000"/>
                  </a:schemeClr>
                </a:solidFill>
              </a:defRPr>
            </a:lvl3pPr>
            <a:lvl4pPr marL="1959331" indent="0">
              <a:buNone/>
              <a:defRPr sz="2000">
                <a:solidFill>
                  <a:schemeClr val="tx1">
                    <a:tint val="75000"/>
                  </a:schemeClr>
                </a:solidFill>
              </a:defRPr>
            </a:lvl4pPr>
            <a:lvl5pPr marL="2612441" indent="0">
              <a:buNone/>
              <a:defRPr sz="2000">
                <a:solidFill>
                  <a:schemeClr val="tx1">
                    <a:tint val="75000"/>
                  </a:schemeClr>
                </a:solidFill>
              </a:defRPr>
            </a:lvl5pPr>
            <a:lvl6pPr marL="3265551" indent="0">
              <a:buNone/>
              <a:defRPr sz="2000">
                <a:solidFill>
                  <a:schemeClr val="tx1">
                    <a:tint val="75000"/>
                  </a:schemeClr>
                </a:solidFill>
              </a:defRPr>
            </a:lvl6pPr>
            <a:lvl7pPr marL="3918661" indent="0">
              <a:buNone/>
              <a:defRPr sz="2000">
                <a:solidFill>
                  <a:schemeClr val="tx1">
                    <a:tint val="75000"/>
                  </a:schemeClr>
                </a:solidFill>
              </a:defRPr>
            </a:lvl7pPr>
            <a:lvl8pPr marL="4571771" indent="0">
              <a:buNone/>
              <a:defRPr sz="2000">
                <a:solidFill>
                  <a:schemeClr val="tx1">
                    <a:tint val="75000"/>
                  </a:schemeClr>
                </a:solidFill>
              </a:defRPr>
            </a:lvl8pPr>
            <a:lvl9pPr marL="5224882" indent="0">
              <a:buNone/>
              <a:defRPr sz="20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46C306A0-C482-4944-BEE5-87C5C253A8F7}" type="datetimeFigureOut">
              <a:rPr lang="uk-UA" smtClean="0"/>
              <a:t>13.01.2026</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371615423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46C306A0-C482-4944-BEE5-87C5C253A8F7}" type="datetimeFigureOut">
              <a:rPr lang="uk-UA" smtClean="0"/>
              <a:t>13.01.2026</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13719910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731520" y="1842136"/>
            <a:ext cx="6464301" cy="767714"/>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uk-UA" smtClean="0"/>
              <a:t>Зразок тексту</a:t>
            </a:r>
          </a:p>
        </p:txBody>
      </p:sp>
      <p:sp>
        <p:nvSpPr>
          <p:cNvPr id="4" name="Місце для вмісту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7432041" y="1842136"/>
            <a:ext cx="6466840" cy="767714"/>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uk-UA" smtClean="0"/>
              <a:t>Зразок тексту</a:t>
            </a:r>
          </a:p>
        </p:txBody>
      </p:sp>
      <p:sp>
        <p:nvSpPr>
          <p:cNvPr id="6" name="Місце для вмісту 5"/>
          <p:cNvSpPr>
            <a:spLocks noGrp="1"/>
          </p:cNvSpPr>
          <p:nvPr>
            <p:ph sz="quarter" idx="4"/>
          </p:nvPr>
        </p:nvSpPr>
        <p:spPr>
          <a:xfrm>
            <a:off x="7432041"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46C306A0-C482-4944-BEE5-87C5C253A8F7}" type="datetimeFigureOut">
              <a:rPr lang="uk-UA" smtClean="0"/>
              <a:t>13.01.2026</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258665457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46C306A0-C482-4944-BEE5-87C5C253A8F7}" type="datetimeFigureOut">
              <a:rPr lang="uk-UA" smtClean="0"/>
              <a:t>13.01.2026</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391487105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46C306A0-C482-4944-BEE5-87C5C253A8F7}" type="datetimeFigureOut">
              <a:rPr lang="uk-UA" smtClean="0"/>
              <a:t>13.01.2026</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409351948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1521" y="327660"/>
            <a:ext cx="4813301" cy="1394460"/>
          </a:xfrm>
        </p:spPr>
        <p:txBody>
          <a:bodyPr anchor="b"/>
          <a:lstStyle>
            <a:lvl1pPr algn="l">
              <a:defRPr sz="2900" b="1"/>
            </a:lvl1pPr>
          </a:lstStyle>
          <a:p>
            <a:r>
              <a:rPr lang="uk-UA" smtClean="0"/>
              <a:t>Зразок заголовка</a:t>
            </a:r>
            <a:endParaRPr lang="uk-UA"/>
          </a:p>
        </p:txBody>
      </p:sp>
      <p:sp>
        <p:nvSpPr>
          <p:cNvPr id="3" name="Місце для вмісту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731521" y="1722120"/>
            <a:ext cx="4813301" cy="5629276"/>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46C306A0-C482-4944-BEE5-87C5C253A8F7}" type="datetimeFigureOut">
              <a:rPr lang="uk-UA" smtClean="0"/>
              <a:t>13.01.2026</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284355708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67661" y="5760720"/>
            <a:ext cx="8778240" cy="680086"/>
          </a:xfrm>
        </p:spPr>
        <p:txBody>
          <a:bodyPr anchor="b"/>
          <a:lstStyle>
            <a:lvl1pPr algn="l">
              <a:defRPr sz="29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2867661" y="735330"/>
            <a:ext cx="8778240" cy="4937760"/>
          </a:xfrm>
        </p:spPr>
        <p:txBody>
          <a:bodyPr/>
          <a:lstStyle>
            <a:lvl1pPr marL="0" indent="0">
              <a:buNone/>
              <a:defRPr sz="4600"/>
            </a:lvl1pPr>
            <a:lvl2pPr marL="653110" indent="0">
              <a:buNone/>
              <a:defRPr sz="4000"/>
            </a:lvl2pPr>
            <a:lvl3pPr marL="1306220" indent="0">
              <a:buNone/>
              <a:defRPr sz="3400"/>
            </a:lvl3pPr>
            <a:lvl4pPr marL="1959331" indent="0">
              <a:buNone/>
              <a:defRPr sz="2900"/>
            </a:lvl4pPr>
            <a:lvl5pPr marL="2612441" indent="0">
              <a:buNone/>
              <a:defRPr sz="2900"/>
            </a:lvl5pPr>
            <a:lvl6pPr marL="3265551" indent="0">
              <a:buNone/>
              <a:defRPr sz="2900"/>
            </a:lvl6pPr>
            <a:lvl7pPr marL="3918661" indent="0">
              <a:buNone/>
              <a:defRPr sz="2900"/>
            </a:lvl7pPr>
            <a:lvl8pPr marL="4571771" indent="0">
              <a:buNone/>
              <a:defRPr sz="2900"/>
            </a:lvl8pPr>
            <a:lvl9pPr marL="5224882" indent="0">
              <a:buNone/>
              <a:defRPr sz="2900"/>
            </a:lvl9pPr>
          </a:lstStyle>
          <a:p>
            <a:endParaRPr lang="uk-UA"/>
          </a:p>
        </p:txBody>
      </p:sp>
      <p:sp>
        <p:nvSpPr>
          <p:cNvPr id="4" name="Місце для тексту 3"/>
          <p:cNvSpPr>
            <a:spLocks noGrp="1"/>
          </p:cNvSpPr>
          <p:nvPr>
            <p:ph type="body" sz="half" idx="2"/>
          </p:nvPr>
        </p:nvSpPr>
        <p:spPr>
          <a:xfrm>
            <a:off x="2867661" y="6440806"/>
            <a:ext cx="8778240" cy="965834"/>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46C306A0-C482-4944-BEE5-87C5C253A8F7}" type="datetimeFigureOut">
              <a:rPr lang="uk-UA" smtClean="0"/>
              <a:t>13.01.2026</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151F6038-4719-415C-94C6-32FAA353D484}" type="slidenum">
              <a:rPr lang="uk-UA" smtClean="0"/>
              <a:t>‹№›</a:t>
            </a:fld>
            <a:endParaRPr lang="uk-UA"/>
          </a:p>
        </p:txBody>
      </p:sp>
    </p:spTree>
    <p:extLst>
      <p:ext uri="{BB962C8B-B14F-4D97-AF65-F5344CB8AC3E}">
        <p14:creationId xmlns:p14="http://schemas.microsoft.com/office/powerpoint/2010/main" val="221141646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731520" y="329566"/>
            <a:ext cx="13167360" cy="1371600"/>
          </a:xfrm>
          <a:prstGeom prst="rect">
            <a:avLst/>
          </a:prstGeom>
        </p:spPr>
        <p:txBody>
          <a:bodyPr vert="horz" lIns="130622" tIns="65311" rIns="130622" bIns="65311"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731520" y="1920240"/>
            <a:ext cx="13167360" cy="5431156"/>
          </a:xfrm>
          <a:prstGeom prst="rect">
            <a:avLst/>
          </a:prstGeom>
        </p:spPr>
        <p:txBody>
          <a:bodyPr vert="horz" lIns="130622" tIns="65311" rIns="130622" bIns="65311"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731520" y="7627621"/>
            <a:ext cx="3413760" cy="438150"/>
          </a:xfrm>
          <a:prstGeom prst="rect">
            <a:avLst/>
          </a:prstGeom>
        </p:spPr>
        <p:txBody>
          <a:bodyPr vert="horz" lIns="130622" tIns="65311" rIns="130622" bIns="65311" rtlCol="0" anchor="ctr"/>
          <a:lstStyle>
            <a:lvl1pPr algn="l">
              <a:defRPr sz="1700">
                <a:solidFill>
                  <a:schemeClr val="tx1">
                    <a:tint val="75000"/>
                  </a:schemeClr>
                </a:solidFill>
              </a:defRPr>
            </a:lvl1pPr>
          </a:lstStyle>
          <a:p>
            <a:fld id="{46C306A0-C482-4944-BEE5-87C5C253A8F7}" type="datetimeFigureOut">
              <a:rPr lang="uk-UA" smtClean="0"/>
              <a:t>13.01.2026</a:t>
            </a:fld>
            <a:endParaRPr lang="uk-UA"/>
          </a:p>
        </p:txBody>
      </p:sp>
      <p:sp>
        <p:nvSpPr>
          <p:cNvPr id="5" name="Місце для нижнього колонтитула 4"/>
          <p:cNvSpPr>
            <a:spLocks noGrp="1"/>
          </p:cNvSpPr>
          <p:nvPr>
            <p:ph type="ftr" sz="quarter" idx="3"/>
          </p:nvPr>
        </p:nvSpPr>
        <p:spPr>
          <a:xfrm>
            <a:off x="4998720" y="7627621"/>
            <a:ext cx="4632960" cy="438150"/>
          </a:xfrm>
          <a:prstGeom prst="rect">
            <a:avLst/>
          </a:prstGeom>
        </p:spPr>
        <p:txBody>
          <a:bodyPr vert="horz" lIns="130622" tIns="65311" rIns="130622" bIns="65311" rtlCol="0" anchor="ctr"/>
          <a:lstStyle>
            <a:lvl1pPr algn="ctr">
              <a:defRPr sz="17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10485120" y="7627621"/>
            <a:ext cx="3413760" cy="438150"/>
          </a:xfrm>
          <a:prstGeom prst="rect">
            <a:avLst/>
          </a:prstGeom>
        </p:spPr>
        <p:txBody>
          <a:bodyPr vert="horz" lIns="130622" tIns="65311" rIns="130622" bIns="65311" rtlCol="0" anchor="ctr"/>
          <a:lstStyle>
            <a:lvl1pPr algn="r">
              <a:defRPr sz="1700">
                <a:solidFill>
                  <a:schemeClr val="tx1">
                    <a:tint val="75000"/>
                  </a:schemeClr>
                </a:solidFill>
              </a:defRPr>
            </a:lvl1pPr>
          </a:lstStyle>
          <a:p>
            <a:fld id="{151F6038-4719-415C-94C6-32FAA353D484}" type="slidenum">
              <a:rPr lang="uk-UA" smtClean="0"/>
              <a:t>‹№›</a:t>
            </a:fld>
            <a:endParaRPr lang="uk-UA"/>
          </a:p>
        </p:txBody>
      </p:sp>
    </p:spTree>
    <p:extLst>
      <p:ext uri="{BB962C8B-B14F-4D97-AF65-F5344CB8AC3E}">
        <p14:creationId xmlns:p14="http://schemas.microsoft.com/office/powerpoint/2010/main" val="13856380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hf sldNum="0" hdr="0" ftr="0" dt="0"/>
  <p:txStyles>
    <p:titleStyle>
      <a:lvl1pPr algn="ctr" defTabSz="1306220" rtl="0" eaLnBrk="1" latinLnBrk="0" hangingPunct="1">
        <a:spcBef>
          <a:spcPct val="0"/>
        </a:spcBef>
        <a:buNone/>
        <a:defRPr sz="6300" kern="1200">
          <a:solidFill>
            <a:schemeClr val="tx1"/>
          </a:solidFill>
          <a:latin typeface="+mj-lt"/>
          <a:ea typeface="+mj-ea"/>
          <a:cs typeface="+mj-cs"/>
        </a:defRPr>
      </a:lvl1pPr>
    </p:titleStyle>
    <p:bodyStyle>
      <a:lvl1pPr marL="489833" indent="-489833" algn="l" defTabSz="1306220"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61304" indent="-408194" algn="l" defTabSz="1306220"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32776" indent="-326555" algn="l" defTabSz="1306220"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8588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3899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9210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4521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98327"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uk-UA"/>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2"/>
          <p:cNvSpPr>
            <a:spLocks noGrp="1"/>
          </p:cNvSpPr>
          <p:nvPr>
            <p:ph type="subTitle" idx="1"/>
          </p:nvPr>
        </p:nvSpPr>
        <p:spPr>
          <a:xfrm>
            <a:off x="978496" y="312777"/>
            <a:ext cx="12673408" cy="7431226"/>
          </a:xfrm>
          <a:solidFill>
            <a:schemeClr val="bg1"/>
          </a:solidFill>
        </p:spPr>
        <p:txBody>
          <a:bodyPr>
            <a:noAutofit/>
          </a:bodyPr>
          <a:lstStyle/>
          <a:p>
            <a:r>
              <a:rPr lang="uk-UA" sz="2900" b="1" dirty="0">
                <a:solidFill>
                  <a:schemeClr val="tx1"/>
                </a:solidFill>
                <a:latin typeface="Times New Roman" pitchFamily="18" charset="0"/>
                <a:cs typeface="Times New Roman" pitchFamily="18" charset="0"/>
              </a:rPr>
              <a:t>Івано-Франківський національний технічний університет </a:t>
            </a:r>
          </a:p>
          <a:p>
            <a:r>
              <a:rPr lang="uk-UA" sz="2900" b="1" dirty="0">
                <a:solidFill>
                  <a:schemeClr val="tx1"/>
                </a:solidFill>
                <a:latin typeface="Times New Roman" pitchFamily="18" charset="0"/>
                <a:cs typeface="Times New Roman" pitchFamily="18" charset="0"/>
              </a:rPr>
              <a:t>нафти і газу</a:t>
            </a:r>
            <a:endParaRPr lang="en-US" sz="2900" b="1" dirty="0">
              <a:solidFill>
                <a:schemeClr val="tx1"/>
              </a:solidFill>
              <a:latin typeface="Times New Roman" pitchFamily="18" charset="0"/>
              <a:cs typeface="Times New Roman" pitchFamily="18" charset="0"/>
            </a:endParaRPr>
          </a:p>
          <a:p>
            <a:endParaRPr lang="en-US" sz="2900" b="1" dirty="0">
              <a:solidFill>
                <a:schemeClr val="tx1"/>
              </a:solidFill>
            </a:endParaRPr>
          </a:p>
          <a:p>
            <a:r>
              <a:rPr lang="uk-UA" sz="2900" b="1" dirty="0">
                <a:solidFill>
                  <a:schemeClr val="tx1"/>
                </a:solidFill>
                <a:latin typeface="Times New Roman" pitchFamily="18" charset="0"/>
                <a:cs typeface="Times New Roman" pitchFamily="18" charset="0"/>
              </a:rPr>
              <a:t>МАГІСТЕРСЬКА РОБОТА</a:t>
            </a:r>
          </a:p>
          <a:p>
            <a:endParaRPr lang="en-US" sz="2900" b="1" dirty="0">
              <a:solidFill>
                <a:schemeClr val="tx1"/>
              </a:solidFill>
            </a:endParaRPr>
          </a:p>
          <a:p>
            <a:r>
              <a:rPr lang="uk-UA" sz="2900" b="1" dirty="0">
                <a:solidFill>
                  <a:schemeClr val="tx1"/>
                </a:solidFill>
                <a:latin typeface="Times New Roman" pitchFamily="18" charset="0"/>
                <a:cs typeface="Times New Roman" pitchFamily="18" charset="0"/>
              </a:rPr>
              <a:t>Тема: </a:t>
            </a:r>
            <a:r>
              <a:rPr lang="uk-UA" sz="2900" b="1" dirty="0" smtClean="0">
                <a:solidFill>
                  <a:schemeClr val="tx1"/>
                </a:solidFill>
                <a:latin typeface="Times New Roman" pitchFamily="18" charset="0"/>
                <a:cs typeface="Times New Roman" pitchFamily="18" charset="0"/>
              </a:rPr>
              <a:t>«</a:t>
            </a:r>
            <a:r>
              <a:rPr lang="ru-RU" sz="2800" b="1" dirty="0" err="1" smtClean="0">
                <a:solidFill>
                  <a:schemeClr val="tx1"/>
                </a:solidFill>
                <a:latin typeface="Times New Roman" pitchFamily="18" charset="0"/>
                <a:cs typeface="Times New Roman" pitchFamily="18" charset="0"/>
              </a:rPr>
              <a:t>Розроблення</a:t>
            </a:r>
            <a:r>
              <a:rPr lang="ru-RU" sz="2800" b="1" dirty="0" smtClean="0">
                <a:solidFill>
                  <a:schemeClr val="tx1"/>
                </a:solidFill>
                <a:latin typeface="Times New Roman" pitchFamily="18" charset="0"/>
                <a:cs typeface="Times New Roman" pitchFamily="18" charset="0"/>
              </a:rPr>
              <a:t> </a:t>
            </a:r>
            <a:r>
              <a:rPr lang="ru-RU" sz="2800" b="1" dirty="0" err="1" smtClean="0">
                <a:solidFill>
                  <a:schemeClr val="tx1"/>
                </a:solidFill>
                <a:latin typeface="Times New Roman" pitchFamily="18" charset="0"/>
                <a:cs typeface="Times New Roman" pitchFamily="18" charset="0"/>
              </a:rPr>
              <a:t>системи</a:t>
            </a:r>
            <a:r>
              <a:rPr lang="ru-RU" sz="2800" b="1" dirty="0" smtClean="0">
                <a:solidFill>
                  <a:schemeClr val="tx1"/>
                </a:solidFill>
                <a:latin typeface="Times New Roman" pitchFamily="18" charset="0"/>
                <a:cs typeface="Times New Roman" pitchFamily="18" charset="0"/>
              </a:rPr>
              <a:t> </a:t>
            </a:r>
            <a:r>
              <a:rPr lang="ru-RU" sz="2800" b="1" dirty="0" err="1" smtClean="0">
                <a:solidFill>
                  <a:schemeClr val="tx1"/>
                </a:solidFill>
                <a:latin typeface="Times New Roman" pitchFamily="18" charset="0"/>
                <a:cs typeface="Times New Roman" pitchFamily="18" charset="0"/>
              </a:rPr>
              <a:t>управління</a:t>
            </a:r>
            <a:r>
              <a:rPr lang="ru-RU" sz="2800" b="1" dirty="0" smtClean="0">
                <a:solidFill>
                  <a:schemeClr val="tx1"/>
                </a:solidFill>
                <a:latin typeface="Times New Roman" pitchFamily="18" charset="0"/>
                <a:cs typeface="Times New Roman" pitchFamily="18" charset="0"/>
              </a:rPr>
              <a:t> </a:t>
            </a:r>
            <a:r>
              <a:rPr lang="ru-RU" sz="2800" b="1" dirty="0" err="1" smtClean="0">
                <a:solidFill>
                  <a:schemeClr val="tx1"/>
                </a:solidFill>
                <a:latin typeface="Times New Roman" pitchFamily="18" charset="0"/>
                <a:cs typeface="Times New Roman" pitchFamily="18" charset="0"/>
              </a:rPr>
              <a:t>мікрокліматом</a:t>
            </a:r>
            <a:r>
              <a:rPr lang="ru-RU" sz="2800" b="1" dirty="0" smtClean="0">
                <a:solidFill>
                  <a:schemeClr val="tx1"/>
                </a:solidFill>
                <a:latin typeface="Times New Roman" pitchFamily="18" charset="0"/>
                <a:cs typeface="Times New Roman" pitchFamily="18" charset="0"/>
              </a:rPr>
              <a:t> </a:t>
            </a:r>
            <a:r>
              <a:rPr lang="ru-RU" sz="2800" b="1" dirty="0" err="1" smtClean="0">
                <a:solidFill>
                  <a:schemeClr val="tx1"/>
                </a:solidFill>
                <a:latin typeface="Times New Roman" pitchFamily="18" charset="0"/>
                <a:cs typeface="Times New Roman" pitchFamily="18" charset="0"/>
              </a:rPr>
              <a:t>будинку</a:t>
            </a:r>
            <a:r>
              <a:rPr lang="ru-RU" sz="2800" b="1" dirty="0" smtClean="0">
                <a:solidFill>
                  <a:schemeClr val="tx1"/>
                </a:solidFill>
                <a:latin typeface="Times New Roman" pitchFamily="18" charset="0"/>
                <a:cs typeface="Times New Roman" pitchFamily="18" charset="0"/>
              </a:rPr>
              <a:t> з </a:t>
            </a:r>
            <a:r>
              <a:rPr lang="ru-RU" sz="2800" b="1" dirty="0" err="1" smtClean="0">
                <a:solidFill>
                  <a:schemeClr val="tx1"/>
                </a:solidFill>
                <a:latin typeface="Times New Roman" pitchFamily="18" charset="0"/>
                <a:cs typeface="Times New Roman" pitchFamily="18" charset="0"/>
              </a:rPr>
              <a:t>використанням</a:t>
            </a:r>
            <a:r>
              <a:rPr lang="ru-RU" sz="2800" b="1" dirty="0" smtClean="0">
                <a:solidFill>
                  <a:schemeClr val="tx1"/>
                </a:solidFill>
                <a:latin typeface="Times New Roman" pitchFamily="18" charset="0"/>
                <a:cs typeface="Times New Roman" pitchFamily="18" charset="0"/>
              </a:rPr>
              <a:t> </a:t>
            </a:r>
            <a:r>
              <a:rPr lang="ru-RU" sz="2800" b="1" dirty="0" err="1" smtClean="0">
                <a:solidFill>
                  <a:schemeClr val="tx1"/>
                </a:solidFill>
                <a:latin typeface="Times New Roman" pitchFamily="18" charset="0"/>
                <a:cs typeface="Times New Roman" pitchFamily="18" charset="0"/>
              </a:rPr>
              <a:t>технології</a:t>
            </a:r>
            <a:r>
              <a:rPr lang="ru-RU" sz="2800" b="1" dirty="0" smtClean="0">
                <a:solidFill>
                  <a:schemeClr val="tx1"/>
                </a:solidFill>
                <a:latin typeface="Times New Roman" pitchFamily="18" charset="0"/>
                <a:cs typeface="Times New Roman" pitchFamily="18" charset="0"/>
              </a:rPr>
              <a:t> </a:t>
            </a:r>
            <a:r>
              <a:rPr lang="ru-RU" sz="2800" b="1" dirty="0" err="1" smtClean="0">
                <a:solidFill>
                  <a:schemeClr val="tx1"/>
                </a:solidFill>
                <a:latin typeface="Times New Roman" pitchFamily="18" charset="0"/>
                <a:cs typeface="Times New Roman" pitchFamily="18" charset="0"/>
              </a:rPr>
              <a:t>IoT</a:t>
            </a:r>
            <a:r>
              <a:rPr lang="uk-UA" sz="2900" b="1" dirty="0" smtClean="0">
                <a:solidFill>
                  <a:schemeClr val="tx1"/>
                </a:solidFill>
                <a:latin typeface="Times New Roman" pitchFamily="18" charset="0"/>
                <a:cs typeface="Times New Roman" pitchFamily="18" charset="0"/>
              </a:rPr>
              <a:t>»</a:t>
            </a:r>
            <a:endParaRPr lang="uk-UA" sz="2900" b="1" dirty="0">
              <a:solidFill>
                <a:schemeClr val="tx1"/>
              </a:solidFill>
              <a:latin typeface="Times New Roman" pitchFamily="18" charset="0"/>
              <a:cs typeface="Times New Roman" pitchFamily="18" charset="0"/>
            </a:endParaRPr>
          </a:p>
          <a:p>
            <a:endParaRPr lang="uk-UA" sz="2900" dirty="0">
              <a:solidFill>
                <a:schemeClr val="tx1"/>
              </a:solidFill>
              <a:latin typeface="Times New Roman" pitchFamily="18" charset="0"/>
              <a:cs typeface="Times New Roman" pitchFamily="18" charset="0"/>
            </a:endParaRPr>
          </a:p>
          <a:p>
            <a:r>
              <a:rPr lang="uk-UA" sz="2900" dirty="0">
                <a:solidFill>
                  <a:schemeClr val="tx1"/>
                </a:solidFill>
                <a:latin typeface="Times New Roman" pitchFamily="18" charset="0"/>
                <a:cs typeface="Times New Roman" pitchFamily="18" charset="0"/>
              </a:rPr>
              <a:t>Виконав: студент групи </a:t>
            </a:r>
            <a:r>
              <a:rPr lang="uk-UA" sz="2900" dirty="0" smtClean="0">
                <a:solidFill>
                  <a:schemeClr val="tx1"/>
                </a:solidFill>
                <a:latin typeface="Times New Roman" pitchFamily="18" charset="0"/>
                <a:cs typeface="Times New Roman" pitchFamily="18" charset="0"/>
              </a:rPr>
              <a:t>АКСм-24-1</a:t>
            </a:r>
            <a:endParaRPr lang="uk-UA" sz="2900" dirty="0">
              <a:solidFill>
                <a:schemeClr val="tx1"/>
              </a:solidFill>
              <a:latin typeface="Times New Roman" pitchFamily="18" charset="0"/>
              <a:cs typeface="Times New Roman" pitchFamily="18" charset="0"/>
            </a:endParaRPr>
          </a:p>
          <a:p>
            <a:pPr>
              <a:spcAft>
                <a:spcPts val="1143"/>
              </a:spcAft>
            </a:pPr>
            <a:r>
              <a:rPr lang="uk-UA" sz="2800" b="1" dirty="0" err="1" smtClean="0">
                <a:solidFill>
                  <a:schemeClr val="tx1"/>
                </a:solidFill>
                <a:latin typeface="Times New Roman" pitchFamily="18" charset="0"/>
                <a:cs typeface="Times New Roman" pitchFamily="18" charset="0"/>
              </a:rPr>
              <a:t>Червінський</a:t>
            </a:r>
            <a:r>
              <a:rPr lang="uk-UA" sz="2800" b="1" dirty="0" smtClean="0">
                <a:solidFill>
                  <a:schemeClr val="tx1"/>
                </a:solidFill>
                <a:latin typeface="Times New Roman" pitchFamily="18" charset="0"/>
                <a:cs typeface="Times New Roman" pitchFamily="18" charset="0"/>
              </a:rPr>
              <a:t> </a:t>
            </a:r>
            <a:r>
              <a:rPr lang="uk-UA" sz="2800" b="1" dirty="0" err="1" smtClean="0">
                <a:solidFill>
                  <a:schemeClr val="tx1"/>
                </a:solidFill>
                <a:latin typeface="Times New Roman" pitchFamily="18" charset="0"/>
                <a:cs typeface="Times New Roman" pitchFamily="18" charset="0"/>
              </a:rPr>
              <a:t>Данило-Вячеслав</a:t>
            </a:r>
            <a:r>
              <a:rPr lang="uk-UA" sz="2800" b="1" dirty="0" smtClean="0">
                <a:solidFill>
                  <a:schemeClr val="tx1"/>
                </a:solidFill>
                <a:latin typeface="Times New Roman" pitchFamily="18" charset="0"/>
                <a:cs typeface="Times New Roman" pitchFamily="18" charset="0"/>
              </a:rPr>
              <a:t> Денисович</a:t>
            </a:r>
            <a:endParaRPr lang="en-US" sz="2800" b="1" dirty="0" smtClean="0">
              <a:solidFill>
                <a:schemeClr val="tx1"/>
              </a:solidFill>
              <a:latin typeface="Times New Roman" pitchFamily="18" charset="0"/>
              <a:cs typeface="Times New Roman" pitchFamily="18" charset="0"/>
            </a:endParaRPr>
          </a:p>
          <a:p>
            <a:pPr>
              <a:spcAft>
                <a:spcPts val="1143"/>
              </a:spcAft>
            </a:pPr>
            <a:r>
              <a:rPr lang="uk-UA" sz="2900" dirty="0" smtClean="0">
                <a:solidFill>
                  <a:schemeClr val="tx1"/>
                </a:solidFill>
                <a:latin typeface="Times New Roman" pitchFamily="18" charset="0"/>
                <a:cs typeface="Times New Roman" pitchFamily="18" charset="0"/>
              </a:rPr>
              <a:t>Керівник </a:t>
            </a:r>
            <a:r>
              <a:rPr lang="uk-UA" sz="2900" dirty="0" smtClean="0">
                <a:solidFill>
                  <a:schemeClr val="tx1"/>
                </a:solidFill>
                <a:latin typeface="Times New Roman" pitchFamily="18" charset="0"/>
                <a:cs typeface="Times New Roman" pitchFamily="18" charset="0"/>
              </a:rPr>
              <a:t>роботи:</a:t>
            </a:r>
          </a:p>
          <a:p>
            <a:r>
              <a:rPr lang="uk-UA" sz="2900" b="1" dirty="0" err="1" smtClean="0">
                <a:solidFill>
                  <a:schemeClr val="tx1"/>
                </a:solidFill>
                <a:latin typeface="Times New Roman" pitchFamily="18" charset="0"/>
                <a:cs typeface="Times New Roman" pitchFamily="18" charset="0"/>
              </a:rPr>
              <a:t>Зікратий</a:t>
            </a:r>
            <a:r>
              <a:rPr lang="uk-UA" sz="2900" b="1" dirty="0" smtClean="0">
                <a:solidFill>
                  <a:schemeClr val="tx1"/>
                </a:solidFill>
                <a:latin typeface="Times New Roman" pitchFamily="18" charset="0"/>
                <a:cs typeface="Times New Roman" pitchFamily="18" charset="0"/>
              </a:rPr>
              <a:t> Сергій Вікторович,</a:t>
            </a:r>
            <a:r>
              <a:rPr lang="uk-UA" sz="2900" b="1" dirty="0" err="1" smtClean="0">
                <a:solidFill>
                  <a:schemeClr val="tx1"/>
                </a:solidFill>
                <a:latin typeface="Times New Roman" pitchFamily="18" charset="0"/>
                <a:cs typeface="Times New Roman" pitchFamily="18" charset="0"/>
              </a:rPr>
              <a:t>к.т.н</a:t>
            </a:r>
            <a:r>
              <a:rPr lang="uk-UA" sz="2900" b="1" dirty="0" smtClean="0">
                <a:solidFill>
                  <a:schemeClr val="tx1"/>
                </a:solidFill>
                <a:latin typeface="Times New Roman" pitchFamily="18" charset="0"/>
                <a:cs typeface="Times New Roman" pitchFamily="18" charset="0"/>
              </a:rPr>
              <a:t>., доцент</a:t>
            </a:r>
            <a:endParaRPr lang="en-US" sz="2900" b="1" dirty="0" smtClean="0">
              <a:solidFill>
                <a:schemeClr val="tx1"/>
              </a:solidFill>
              <a:latin typeface="Times New Roman" pitchFamily="18" charset="0"/>
              <a:cs typeface="Times New Roman" pitchFamily="18" charset="0"/>
            </a:endParaRPr>
          </a:p>
          <a:p>
            <a:r>
              <a:rPr lang="uk-UA" sz="2900" b="1" dirty="0" smtClean="0">
                <a:solidFill>
                  <a:schemeClr val="tx1"/>
                </a:solidFill>
                <a:latin typeface="Times New Roman" pitchFamily="18" charset="0"/>
                <a:cs typeface="Times New Roman" pitchFamily="18" charset="0"/>
              </a:rPr>
              <a:t>Івано-Франківськ </a:t>
            </a:r>
            <a:r>
              <a:rPr lang="uk-UA" sz="2900" b="1" dirty="0">
                <a:solidFill>
                  <a:schemeClr val="tx1"/>
                </a:solidFill>
                <a:latin typeface="Times New Roman" pitchFamily="18" charset="0"/>
                <a:cs typeface="Times New Roman" pitchFamily="18" charset="0"/>
              </a:rPr>
              <a:t>- 2025</a:t>
            </a:r>
            <a:endParaRPr lang="ru-RU" sz="29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812774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5" name="Text 1"/>
          <p:cNvSpPr/>
          <p:nvPr/>
        </p:nvSpPr>
        <p:spPr>
          <a:xfrm>
            <a:off x="7277878" y="1926074"/>
            <a:ext cx="6558733" cy="1133951"/>
          </a:xfrm>
          <a:prstGeom prst="rect">
            <a:avLst/>
          </a:prstGeom>
          <a:noFill/>
          <a:ln/>
        </p:spPr>
        <p:txBody>
          <a:bodyPr wrap="squar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Наукова новизна отриманих результатів</a:t>
            </a:r>
            <a:endParaRPr lang="en-US" sz="3550" dirty="0"/>
          </a:p>
        </p:txBody>
      </p:sp>
      <p:sp>
        <p:nvSpPr>
          <p:cNvPr id="6" name="Text 2"/>
          <p:cNvSpPr/>
          <p:nvPr/>
        </p:nvSpPr>
        <p:spPr>
          <a:xfrm>
            <a:off x="7277878" y="3400187"/>
            <a:ext cx="6558733" cy="2903220"/>
          </a:xfrm>
          <a:prstGeom prst="rect">
            <a:avLst/>
          </a:prstGeom>
          <a:noFill/>
          <a:ln/>
        </p:spPr>
        <p:txBody>
          <a:bodyPr wrap="square" lIns="0" tIns="0" rIns="0" bIns="0" rtlCol="0" anchor="t"/>
          <a:lstStyle/>
          <a:p>
            <a:pPr marL="0" indent="0" algn="just">
              <a:lnSpc>
                <a:spcPts val="2850"/>
              </a:lnSpc>
              <a:buNone/>
            </a:pPr>
            <a:r>
              <a:rPr lang="en-US" sz="1750" dirty="0">
                <a:solidFill>
                  <a:srgbClr val="161613"/>
                </a:solidFill>
                <a:latin typeface="Inter" pitchFamily="34" charset="0"/>
                <a:ea typeface="Inter" pitchFamily="34" charset="-122"/>
                <a:cs typeface="Inter" pitchFamily="34" charset="-120"/>
              </a:rPr>
              <a:t>Наукова новизна полягає у створенні комплексної моделі системи керування мікрокліматом, яка поєднує адаптивні алгоритми регулювання, нечітку логіку та IoT-платформу. У роботі запропоновано структуру сенсорної мережі з можливістю масштабування та вдосконалено підхід до обробки даних у реальному часі, що дозволяє забезпечити більш точну та ефективну регуляцію параметрів середовища порівняно з існуючими рішеннями.</a:t>
            </a:r>
            <a:endParaRPr lang="en-US" sz="1750" dirty="0"/>
          </a:p>
        </p:txBody>
      </p:sp>
      <p:pic>
        <p:nvPicPr>
          <p:cNvPr id="7" name="Рисунок 6"/>
          <p:cNvPicPr/>
          <p:nvPr/>
        </p:nvPicPr>
        <p:blipFill>
          <a:blip r:embed="rId4"/>
          <a:stretch>
            <a:fillRect/>
          </a:stretch>
        </p:blipFill>
        <p:spPr>
          <a:xfrm>
            <a:off x="550882" y="1541462"/>
            <a:ext cx="6120130" cy="514667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Image 0" descr="preencoded.png"/>
          <p:cNvPicPr>
            <a:picLocks noChangeAspect="1"/>
          </p:cNvPicPr>
          <p:nvPr/>
        </p:nvPicPr>
        <p:blipFill rotWithShape="1">
          <a:blip r:embed="rId3"/>
          <a:srcRect b="7326"/>
          <a:stretch/>
        </p:blipFill>
        <p:spPr>
          <a:xfrm>
            <a:off x="9144000" y="-1"/>
            <a:ext cx="5486400" cy="8229601"/>
          </a:xfrm>
          <a:prstGeom prst="rect">
            <a:avLst/>
          </a:prstGeom>
        </p:spPr>
      </p:pic>
      <p:sp>
        <p:nvSpPr>
          <p:cNvPr id="3" name="Text 0"/>
          <p:cNvSpPr/>
          <p:nvPr/>
        </p:nvSpPr>
        <p:spPr>
          <a:xfrm>
            <a:off x="793790" y="1926074"/>
            <a:ext cx="7556421" cy="1133951"/>
          </a:xfrm>
          <a:prstGeom prst="rect">
            <a:avLst/>
          </a:prstGeom>
          <a:noFill/>
          <a:ln/>
        </p:spPr>
        <p:txBody>
          <a:bodyPr wrap="squar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Практичне значення отриманих результатів</a:t>
            </a:r>
            <a:endParaRPr lang="en-US" sz="3550" dirty="0"/>
          </a:p>
        </p:txBody>
      </p:sp>
      <p:sp>
        <p:nvSpPr>
          <p:cNvPr id="4" name="Text 1"/>
          <p:cNvSpPr/>
          <p:nvPr/>
        </p:nvSpPr>
        <p:spPr>
          <a:xfrm>
            <a:off x="793790" y="3400187"/>
            <a:ext cx="7556421" cy="2903220"/>
          </a:xfrm>
          <a:prstGeom prst="rect">
            <a:avLst/>
          </a:prstGeom>
          <a:noFill/>
          <a:ln/>
        </p:spPr>
        <p:txBody>
          <a:bodyPr wrap="square" lIns="0" tIns="0" rIns="0" bIns="0" rtlCol="0" anchor="t"/>
          <a:lstStyle/>
          <a:p>
            <a:pPr marL="0" indent="0" algn="just">
              <a:lnSpc>
                <a:spcPts val="2850"/>
              </a:lnSpc>
              <a:buNone/>
            </a:pPr>
            <a:r>
              <a:rPr lang="en-US" sz="1750" dirty="0">
                <a:solidFill>
                  <a:srgbClr val="161613"/>
                </a:solidFill>
                <a:latin typeface="Inter" pitchFamily="34" charset="0"/>
                <a:ea typeface="Inter" pitchFamily="34" charset="-122"/>
                <a:cs typeface="Inter" pitchFamily="34" charset="-120"/>
              </a:rPr>
              <a:t>Розроблена система може застосовуватися у розумних будинках, котеджах, офісах та інших приміщеннях для підтримання стабільного мікроклімату. Отримані результати дозволяють оптимізувати споживання енергії, підвищити рівень комфорту та безпеки, а також інтегрувати систему у хмарні IoT-платформи або мобільні застосунки. Такий підхід створює основу для масштабованих екосистем «розумного дому» та подальшого розвитку зеленого та енергоефективного будівництва.</a:t>
            </a:r>
            <a:endParaRPr lang="en-US" sz="175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97280" y="1349693"/>
            <a:ext cx="12435840" cy="518458"/>
          </a:xfrm>
        </p:spPr>
        <p:txBody>
          <a:bodyPr>
            <a:normAutofit/>
          </a:bodyPr>
          <a:lstStyle/>
          <a:p>
            <a:r>
              <a:rPr lang="uk-UA" sz="2300" b="1" dirty="0">
                <a:latin typeface="Times New Roman" panose="02020603050405020304" pitchFamily="18" charset="0"/>
                <a:cs typeface="Times New Roman" panose="02020603050405020304" pitchFamily="18" charset="0"/>
              </a:rPr>
              <a:t>ЗАГАЛЬНІ ВИСНОВКИ</a:t>
            </a:r>
            <a:endParaRPr lang="ru-RU" sz="23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xmlns="" id="{677C7284-DA1F-4519-A0EA-434838835F3D}"/>
              </a:ext>
            </a:extLst>
          </p:cNvPr>
          <p:cNvSpPr txBox="1"/>
          <p:nvPr/>
        </p:nvSpPr>
        <p:spPr>
          <a:xfrm>
            <a:off x="5824737" y="6654315"/>
            <a:ext cx="3167539" cy="439674"/>
          </a:xfrm>
          <a:prstGeom prst="rect">
            <a:avLst/>
          </a:prstGeom>
          <a:noFill/>
        </p:spPr>
        <p:txBody>
          <a:bodyPr wrap="square" lIns="130622" tIns="65311" rIns="130622" bIns="65311">
            <a:spAutoFit/>
          </a:bodyPr>
          <a:lstStyle/>
          <a:p>
            <a:pPr algn="ctr"/>
            <a:r>
              <a:rPr lang="uk-UA" sz="2000" b="1" dirty="0">
                <a:latin typeface="Times New Roman" panose="02020603050405020304" pitchFamily="18" charset="0"/>
                <a:cs typeface="Times New Roman" panose="02020603050405020304" pitchFamily="18" charset="0"/>
              </a:rPr>
              <a:t>ДЯКУЮ ЗА УВАГУ !</a:t>
            </a:r>
            <a:endParaRPr lang="uk-UA" sz="2000" dirty="0"/>
          </a:p>
        </p:txBody>
      </p:sp>
      <p:sp>
        <p:nvSpPr>
          <p:cNvPr id="3" name="Прямокутник 2"/>
          <p:cNvSpPr/>
          <p:nvPr/>
        </p:nvSpPr>
        <p:spPr>
          <a:xfrm>
            <a:off x="2323322" y="2008702"/>
            <a:ext cx="10328988" cy="4524315"/>
          </a:xfrm>
          <a:prstGeom prst="rect">
            <a:avLst/>
          </a:prstGeom>
        </p:spPr>
        <p:txBody>
          <a:bodyPr wrap="square">
            <a:spAutoFit/>
          </a:bodyPr>
          <a:lstStyle/>
          <a:p>
            <a:pPr algn="just">
              <a:lnSpc>
                <a:spcPct val="150000"/>
              </a:lnSpc>
            </a:pPr>
            <a:r>
              <a:rPr lang="uk-UA" sz="2400" dirty="0">
                <a:latin typeface="Inter" charset="0"/>
                <a:ea typeface="Inter" charset="0"/>
              </a:rPr>
              <a:t>У результаті виконання даної роботи було проведено комплексне дослідження та розроблення системи управління мікрокліматом будинку із застосуванням технології Інтернету речей (</a:t>
            </a:r>
            <a:r>
              <a:rPr lang="uk-UA" sz="2400" dirty="0" err="1">
                <a:latin typeface="Inter" charset="0"/>
                <a:ea typeface="Inter" charset="0"/>
              </a:rPr>
              <a:t>IoT</a:t>
            </a:r>
            <a:r>
              <a:rPr lang="uk-UA" sz="2400" dirty="0">
                <a:latin typeface="Inter" charset="0"/>
                <a:ea typeface="Inter" charset="0"/>
              </a:rPr>
              <a:t>). Здійснений аналіз теоретичних засад, сучасних тенденцій та практичних методів реалізації дозволив сформувати цілісне уявлення про можливості інтелектуальних систем контролю середовища, а також продемонструвати їхню ефективність у контексті розумних будівель.</a:t>
            </a:r>
          </a:p>
        </p:txBody>
      </p:sp>
    </p:spTree>
    <p:extLst>
      <p:ext uri="{BB962C8B-B14F-4D97-AF65-F5344CB8AC3E}">
        <p14:creationId xmlns:p14="http://schemas.microsoft.com/office/powerpoint/2010/main" val="1696653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3" name="Text 0"/>
          <p:cNvSpPr/>
          <p:nvPr/>
        </p:nvSpPr>
        <p:spPr>
          <a:xfrm>
            <a:off x="6125289" y="1370647"/>
            <a:ext cx="7866221" cy="1711285"/>
          </a:xfrm>
          <a:prstGeom prst="rect">
            <a:avLst/>
          </a:prstGeom>
          <a:noFill/>
          <a:ln/>
        </p:spPr>
        <p:txBody>
          <a:bodyPr wrap="squar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Інтелектуальна система керування мікрокліматом житлового приміщення на основі IoT</a:t>
            </a:r>
            <a:endParaRPr lang="en-US" sz="3550" dirty="0"/>
          </a:p>
        </p:txBody>
      </p:sp>
      <p:sp>
        <p:nvSpPr>
          <p:cNvPr id="4" name="Text 1"/>
          <p:cNvSpPr/>
          <p:nvPr/>
        </p:nvSpPr>
        <p:spPr>
          <a:xfrm>
            <a:off x="6125289" y="3355658"/>
            <a:ext cx="7866221" cy="3503295"/>
          </a:xfrm>
          <a:prstGeom prst="rect">
            <a:avLst/>
          </a:prstGeom>
          <a:noFill/>
          <a:ln/>
        </p:spPr>
        <p:txBody>
          <a:bodyPr wrap="square" lIns="0" tIns="0" rIns="0" bIns="0" rtlCol="0" anchor="t"/>
          <a:lstStyle/>
          <a:p>
            <a:pPr marL="0" indent="0" algn="just">
              <a:lnSpc>
                <a:spcPts val="2250"/>
              </a:lnSpc>
              <a:buNone/>
            </a:pPr>
            <a:r>
              <a:rPr lang="en-US" sz="1400" dirty="0">
                <a:solidFill>
                  <a:srgbClr val="161613"/>
                </a:solidFill>
                <a:latin typeface="Inter" pitchFamily="34" charset="0"/>
                <a:ea typeface="Inter" pitchFamily="34" charset="-122"/>
                <a:cs typeface="Inter" pitchFamily="34" charset="-120"/>
              </a:rPr>
              <a:t>Стрімкий розвиток інформаційних технологій, зокрема Інтернету речей (IoT), призвів до появи нового покоління житлових систем — розумних будинків, здатних автономно контролювати та адаптивно регулювати параметри мікроклімату. Якість внутрішнього середовища, включаючи температуру, вологість, рівень CO₂, концентрацію зважених частинок, освітленість та інші фізико-хімічні параметри, безпосередньо впливає на комфорт, здоров’я та продуктивність людини, а також на енергоефективність житла. У традиційних системах керування мікрокліматом параметри встановлюються вручну або за допомогою простих термостатів та гігростатів, що не забезпечує належної гнучкості та адаптивності до динамічних змін внутрішнього та зовнішнього середовища. Зростання витрат на енергоресурси, а також впровадження вимог щодо екологічної ефективності ставлять нові завдання щодо оптимізації споживання енергії та автоматизації керування житловими просторами.</a:t>
            </a:r>
            <a:endParaRPr lang="en-US" sz="1400" dirty="0"/>
          </a:p>
        </p:txBody>
      </p:sp>
      <p:pic>
        <p:nvPicPr>
          <p:cNvPr id="5" name="Рисунок 4"/>
          <p:cNvPicPr/>
          <p:nvPr/>
        </p:nvPicPr>
        <p:blipFill>
          <a:blip r:embed="rId3">
            <a:extLst>
              <a:ext uri="{28A0092B-C50C-407E-A947-70E740481C1C}">
                <a14:useLocalDpi xmlns:a14="http://schemas.microsoft.com/office/drawing/2010/main" val="0"/>
              </a:ext>
            </a:extLst>
          </a:blip>
          <a:stretch>
            <a:fillRect/>
          </a:stretch>
        </p:blipFill>
        <p:spPr>
          <a:xfrm>
            <a:off x="653376" y="1370647"/>
            <a:ext cx="4916999" cy="543574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793790" y="1665208"/>
            <a:ext cx="4536519" cy="566976"/>
          </a:xfrm>
          <a:prstGeom prst="rect">
            <a:avLst/>
          </a:prstGeom>
          <a:noFill/>
          <a:ln/>
        </p:spPr>
        <p:txBody>
          <a:bodyPr wrap="non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Актуальність теми</a:t>
            </a:r>
            <a:endParaRPr lang="en-US" sz="3550" dirty="0"/>
          </a:p>
        </p:txBody>
      </p:sp>
      <p:sp>
        <p:nvSpPr>
          <p:cNvPr id="4" name="Text 1"/>
          <p:cNvSpPr/>
          <p:nvPr/>
        </p:nvSpPr>
        <p:spPr>
          <a:xfrm>
            <a:off x="793790" y="2572345"/>
            <a:ext cx="7556421" cy="3991928"/>
          </a:xfrm>
          <a:prstGeom prst="rect">
            <a:avLst/>
          </a:prstGeom>
          <a:noFill/>
          <a:ln/>
        </p:spPr>
        <p:txBody>
          <a:bodyPr wrap="square" lIns="0" tIns="0" rIns="0" bIns="0" rtlCol="0" anchor="t"/>
          <a:lstStyle/>
          <a:p>
            <a:pPr marL="0" indent="0" algn="just">
              <a:lnSpc>
                <a:spcPts val="2850"/>
              </a:lnSpc>
              <a:buNone/>
            </a:pPr>
            <a:r>
              <a:rPr lang="en-US" sz="1750" dirty="0">
                <a:solidFill>
                  <a:srgbClr val="161613"/>
                </a:solidFill>
                <a:latin typeface="Inter" pitchFamily="34" charset="0"/>
                <a:ea typeface="Inter" pitchFamily="34" charset="-122"/>
                <a:cs typeface="Inter" pitchFamily="34" charset="-120"/>
              </a:rPr>
              <a:t>У цьому контексті особливо актуальним є створення інтелектуальних систем автоматичного керування мікрокліматом, які поєднують IoT-сенсори, виконавчі механізми, алгоритми регулювання та хмарні сервіси. Такі системи дозволяють формувати адаптивні стратегії підтримання комфортних умов, мінімізувати втрати енергії, підвищувати безпеку та надавати користувачеві можливість гнучко керувати середовищем у реальному часі. Розвиток апаратних рішень, доступних сенсорів, бездротових технологій та алгоритмів обробки даних робить тему розроблення інтелектуальної кліматичної системи для житлових приміщень надзвичайно актуальною.</a:t>
            </a:r>
            <a:endParaRPr lang="en-US" sz="175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3" name="Text 0"/>
          <p:cNvSpPr/>
          <p:nvPr/>
        </p:nvSpPr>
        <p:spPr>
          <a:xfrm>
            <a:off x="6280190" y="1563172"/>
            <a:ext cx="7556421" cy="1133951"/>
          </a:xfrm>
          <a:prstGeom prst="rect">
            <a:avLst/>
          </a:prstGeom>
          <a:noFill/>
          <a:ln/>
        </p:spPr>
        <p:txBody>
          <a:bodyPr wrap="squar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Обґрунтування вибору теми дослідження</a:t>
            </a:r>
            <a:endParaRPr lang="en-US" sz="3550" dirty="0"/>
          </a:p>
        </p:txBody>
      </p:sp>
      <p:sp>
        <p:nvSpPr>
          <p:cNvPr id="4" name="Text 1"/>
          <p:cNvSpPr/>
          <p:nvPr/>
        </p:nvSpPr>
        <p:spPr>
          <a:xfrm>
            <a:off x="6280190" y="3037284"/>
            <a:ext cx="7556421" cy="3629025"/>
          </a:xfrm>
          <a:prstGeom prst="rect">
            <a:avLst/>
          </a:prstGeom>
          <a:noFill/>
          <a:ln/>
        </p:spPr>
        <p:txBody>
          <a:bodyPr wrap="square" lIns="0" tIns="0" rIns="0" bIns="0" rtlCol="0" anchor="t"/>
          <a:lstStyle/>
          <a:p>
            <a:pPr marL="0" indent="0" algn="just">
              <a:lnSpc>
                <a:spcPts val="2850"/>
              </a:lnSpc>
              <a:buNone/>
            </a:pPr>
            <a:r>
              <a:rPr lang="en-US" sz="1750" dirty="0">
                <a:solidFill>
                  <a:srgbClr val="161613"/>
                </a:solidFill>
                <a:latin typeface="Inter" pitchFamily="34" charset="0"/>
                <a:ea typeface="Inter" pitchFamily="34" charset="-122"/>
                <a:cs typeface="Inter" pitchFamily="34" charset="-120"/>
              </a:rPr>
              <a:t>Сучасні технології дозволяють отримувати великий обсяг даних у реальному часі про стан мікроклімату: температуру, вологість, концентрацію CO₂, рівень забруднення повітря (PM2.5, PM10), інтенсивність освітлення та інші параметри. Проте ефективне використання цих даних можливе лише за умови розроблення комплексної системи, здатної здійснювати їхню фільтрацію, інтеграцію, аналіз та формувати керуючі рішення на їх основі. Більшість існуючих комерційних рішень є фрагментарними, не забезпечують узгодженої роботи сенсорів і виконавчих пристроїв або не мають адаптивних алгоритмів керування.</a:t>
            </a:r>
            <a:endParaRPr lang="en-US" sz="1750" dirty="0"/>
          </a:p>
        </p:txBody>
      </p:sp>
      <p:pic>
        <p:nvPicPr>
          <p:cNvPr id="5" name="Рисунок 4"/>
          <p:cNvPicPr/>
          <p:nvPr/>
        </p:nvPicPr>
        <p:blipFill>
          <a:blip r:embed="rId3"/>
          <a:stretch>
            <a:fillRect/>
          </a:stretch>
        </p:blipFill>
        <p:spPr>
          <a:xfrm>
            <a:off x="769885" y="1194078"/>
            <a:ext cx="4805045" cy="3006090"/>
          </a:xfrm>
          <a:prstGeom prst="rect">
            <a:avLst/>
          </a:prstGeom>
        </p:spPr>
      </p:pic>
      <p:pic>
        <p:nvPicPr>
          <p:cNvPr id="6" name="Рисунок 5"/>
          <p:cNvPicPr/>
          <p:nvPr/>
        </p:nvPicPr>
        <p:blipFill>
          <a:blip r:embed="rId4"/>
          <a:stretch>
            <a:fillRect/>
          </a:stretch>
        </p:blipFill>
        <p:spPr>
          <a:xfrm>
            <a:off x="1285875" y="4374599"/>
            <a:ext cx="4019550" cy="24288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3" name="Text 0"/>
          <p:cNvSpPr/>
          <p:nvPr/>
        </p:nvSpPr>
        <p:spPr>
          <a:xfrm>
            <a:off x="793790" y="2209562"/>
            <a:ext cx="5119449" cy="566976"/>
          </a:xfrm>
          <a:prstGeom prst="rect">
            <a:avLst/>
          </a:prstGeom>
          <a:noFill/>
          <a:ln/>
        </p:spPr>
        <p:txBody>
          <a:bodyPr wrap="non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Цілісна IoT-архітектура</a:t>
            </a:r>
            <a:endParaRPr lang="en-US" sz="3550" dirty="0"/>
          </a:p>
        </p:txBody>
      </p:sp>
      <p:sp>
        <p:nvSpPr>
          <p:cNvPr id="4" name="Text 1"/>
          <p:cNvSpPr/>
          <p:nvPr/>
        </p:nvSpPr>
        <p:spPr>
          <a:xfrm>
            <a:off x="793790" y="3116699"/>
            <a:ext cx="6782667" cy="2903220"/>
          </a:xfrm>
          <a:prstGeom prst="rect">
            <a:avLst/>
          </a:prstGeom>
          <a:noFill/>
          <a:ln/>
        </p:spPr>
        <p:txBody>
          <a:bodyPr wrap="square" lIns="0" tIns="0" rIns="0" bIns="0" rtlCol="0" anchor="t"/>
          <a:lstStyle/>
          <a:p>
            <a:pPr marL="0" indent="0" algn="just">
              <a:lnSpc>
                <a:spcPts val="2850"/>
              </a:lnSpc>
              <a:buNone/>
            </a:pPr>
            <a:r>
              <a:rPr lang="en-US" sz="1750" dirty="0">
                <a:solidFill>
                  <a:srgbClr val="161613"/>
                </a:solidFill>
                <a:latin typeface="Inter" pitchFamily="34" charset="0"/>
                <a:ea typeface="Inter" pitchFamily="34" charset="-122"/>
                <a:cs typeface="Inter" pitchFamily="34" charset="-120"/>
              </a:rPr>
              <a:t>Обрана тема спрямована на створення цілісної IoT-архітектури, яка інтегрує апаратну частину (сенсори, контролери, виконавчі пристрої), програмне забезпечення та алгоритми керування. Особливу увагу приділено побудові адаптивних сценаріїв регулювання та оптимізації мікроклімату з урахуванням зовнішніх та внутрішніх факторів, що дозволяє реалізувати інтелектуальну систему здатну самостійно реагувати на зміну умов та підтримувати комфортні умови проживання.</a:t>
            </a:r>
            <a:endParaRPr lang="en-US" sz="1750" dirty="0"/>
          </a:p>
        </p:txBody>
      </p:sp>
      <p:pic>
        <p:nvPicPr>
          <p:cNvPr id="6" name="Рисунок 5"/>
          <p:cNvPicPr/>
          <p:nvPr/>
        </p:nvPicPr>
        <p:blipFill>
          <a:blip r:embed="rId3"/>
          <a:stretch>
            <a:fillRect/>
          </a:stretch>
        </p:blipFill>
        <p:spPr>
          <a:xfrm>
            <a:off x="7921689" y="2493048"/>
            <a:ext cx="6149171" cy="385168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3" name="Text 0"/>
          <p:cNvSpPr/>
          <p:nvPr/>
        </p:nvSpPr>
        <p:spPr>
          <a:xfrm>
            <a:off x="7623110" y="2605020"/>
            <a:ext cx="4536519" cy="566976"/>
          </a:xfrm>
          <a:prstGeom prst="rect">
            <a:avLst/>
          </a:prstGeom>
          <a:noFill/>
          <a:ln/>
        </p:spPr>
        <p:txBody>
          <a:bodyPr wrap="non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Мета дослідження</a:t>
            </a:r>
            <a:endParaRPr lang="en-US" sz="3550" dirty="0"/>
          </a:p>
        </p:txBody>
      </p:sp>
      <p:sp>
        <p:nvSpPr>
          <p:cNvPr id="4" name="Text 1"/>
          <p:cNvSpPr/>
          <p:nvPr/>
        </p:nvSpPr>
        <p:spPr>
          <a:xfrm>
            <a:off x="7623109" y="3487941"/>
            <a:ext cx="6213501" cy="1451610"/>
          </a:xfrm>
          <a:prstGeom prst="rect">
            <a:avLst/>
          </a:prstGeom>
          <a:noFill/>
          <a:ln/>
        </p:spPr>
        <p:txBody>
          <a:bodyPr wrap="square" lIns="0" tIns="0" rIns="0" bIns="0" rtlCol="0" anchor="t"/>
          <a:lstStyle/>
          <a:p>
            <a:pPr marL="0" indent="0" algn="just">
              <a:lnSpc>
                <a:spcPts val="2850"/>
              </a:lnSpc>
              <a:buNone/>
            </a:pPr>
            <a:r>
              <a:rPr lang="en-US" sz="1750" dirty="0">
                <a:solidFill>
                  <a:srgbClr val="161613"/>
                </a:solidFill>
                <a:latin typeface="Inter" pitchFamily="34" charset="0"/>
                <a:ea typeface="Inter" pitchFamily="34" charset="-122"/>
                <a:cs typeface="Inter" pitchFamily="34" charset="-120"/>
              </a:rPr>
              <a:t>Розроблення інтелектуальної системи керування мікрокліматом житлового приміщення на основі IoT, здатної безперервно моніторити параметри середовища, адаптивно регулювати умови та забезпечувати енергоефективне функціонування.</a:t>
            </a:r>
            <a:endParaRPr lang="en-US" sz="1750" dirty="0"/>
          </a:p>
        </p:txBody>
      </p:sp>
      <p:pic>
        <p:nvPicPr>
          <p:cNvPr id="5" name="Рисунок 4"/>
          <p:cNvPicPr/>
          <p:nvPr/>
        </p:nvPicPr>
        <p:blipFill>
          <a:blip r:embed="rId3"/>
          <a:stretch>
            <a:fillRect/>
          </a:stretch>
        </p:blipFill>
        <p:spPr>
          <a:xfrm>
            <a:off x="562823" y="1832729"/>
            <a:ext cx="6388483" cy="398957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2326600" y="433983"/>
            <a:ext cx="3497461" cy="394335"/>
          </a:xfrm>
          <a:prstGeom prst="rect">
            <a:avLst/>
          </a:prstGeom>
          <a:noFill/>
          <a:ln/>
        </p:spPr>
        <p:txBody>
          <a:bodyPr wrap="none" lIns="0" tIns="0" rIns="0" bIns="0" rtlCol="0" anchor="t"/>
          <a:lstStyle/>
          <a:p>
            <a:pPr marL="0" indent="0" algn="l">
              <a:lnSpc>
                <a:spcPts val="3100"/>
              </a:lnSpc>
              <a:buNone/>
            </a:pPr>
            <a:r>
              <a:rPr lang="en-US" sz="2450" dirty="0">
                <a:solidFill>
                  <a:srgbClr val="161613"/>
                </a:solidFill>
                <a:latin typeface="DM Sans Medium" pitchFamily="34" charset="0"/>
                <a:ea typeface="DM Sans Medium" pitchFamily="34" charset="-122"/>
                <a:cs typeface="DM Sans Medium" pitchFamily="34" charset="-120"/>
              </a:rPr>
              <a:t>Завдання дослідження</a:t>
            </a:r>
            <a:endParaRPr lang="en-US" sz="2450" dirty="0"/>
          </a:p>
        </p:txBody>
      </p:sp>
      <p:sp>
        <p:nvSpPr>
          <p:cNvPr id="3" name="Shape 1"/>
          <p:cNvSpPr/>
          <p:nvPr/>
        </p:nvSpPr>
        <p:spPr>
          <a:xfrm>
            <a:off x="2326600" y="1227534"/>
            <a:ext cx="78819" cy="78819"/>
          </a:xfrm>
          <a:prstGeom prst="roundRect">
            <a:avLst>
              <a:gd name="adj" fmla="val 580063"/>
            </a:avLst>
          </a:prstGeom>
          <a:solidFill>
            <a:srgbClr val="28282F"/>
          </a:solidFill>
          <a:ln/>
        </p:spPr>
      </p:sp>
      <p:sp>
        <p:nvSpPr>
          <p:cNvPr id="4" name="Text 2"/>
          <p:cNvSpPr/>
          <p:nvPr/>
        </p:nvSpPr>
        <p:spPr>
          <a:xfrm>
            <a:off x="2563058" y="1143714"/>
            <a:ext cx="2586752" cy="246459"/>
          </a:xfrm>
          <a:prstGeom prst="rect">
            <a:avLst/>
          </a:prstGeom>
          <a:noFill/>
          <a:ln/>
        </p:spPr>
        <p:txBody>
          <a:bodyPr wrap="none" lIns="0" tIns="0" rIns="0" bIns="0" rtlCol="0" anchor="t"/>
          <a:lstStyle/>
          <a:p>
            <a:pPr marL="0" indent="0" algn="l">
              <a:lnSpc>
                <a:spcPts val="1900"/>
              </a:lnSpc>
              <a:buNone/>
            </a:pPr>
            <a:r>
              <a:rPr lang="en-US" sz="1550" dirty="0">
                <a:solidFill>
                  <a:srgbClr val="161613"/>
                </a:solidFill>
                <a:latin typeface="DM Sans Medium" pitchFamily="34" charset="0"/>
                <a:ea typeface="DM Sans Medium" pitchFamily="34" charset="-122"/>
                <a:cs typeface="DM Sans Medium" pitchFamily="34" charset="-120"/>
              </a:rPr>
              <a:t>Аналіз сучасних концепцій</a:t>
            </a:r>
            <a:endParaRPr lang="en-US" sz="1550" dirty="0"/>
          </a:p>
        </p:txBody>
      </p:sp>
      <p:sp>
        <p:nvSpPr>
          <p:cNvPr id="5" name="Text 3"/>
          <p:cNvSpPr/>
          <p:nvPr/>
        </p:nvSpPr>
        <p:spPr>
          <a:xfrm>
            <a:off x="2563058" y="1484709"/>
            <a:ext cx="9740741" cy="504825"/>
          </a:xfrm>
          <a:prstGeom prst="rect">
            <a:avLst/>
          </a:prstGeom>
          <a:noFill/>
          <a:ln/>
        </p:spPr>
        <p:txBody>
          <a:bodyPr wrap="square" lIns="0" tIns="0" rIns="0" bIns="0" rtlCol="0" anchor="t"/>
          <a:lstStyle/>
          <a:p>
            <a:pPr marL="0" indent="0" algn="l">
              <a:lnSpc>
                <a:spcPts val="1950"/>
              </a:lnSpc>
              <a:buNone/>
            </a:pPr>
            <a:r>
              <a:rPr lang="en-US" sz="1200" dirty="0">
                <a:solidFill>
                  <a:srgbClr val="161613"/>
                </a:solidFill>
                <a:latin typeface="Inter" pitchFamily="34" charset="0"/>
                <a:ea typeface="Inter" pitchFamily="34" charset="-122"/>
                <a:cs typeface="Inter" pitchFamily="34" charset="-120"/>
              </a:rPr>
              <a:t>Проаналізувати сучасні концепції розумних будівель та систем автоматичного керування мікрокліматом, визначити фактори, що впливають на комфорт, та обґрунтувати вибір сенсорів і виконавчих пристроїв.</a:t>
            </a:r>
            <a:endParaRPr lang="en-US" sz="1200" dirty="0"/>
          </a:p>
        </p:txBody>
      </p:sp>
      <p:sp>
        <p:nvSpPr>
          <p:cNvPr id="6" name="Shape 4"/>
          <p:cNvSpPr/>
          <p:nvPr/>
        </p:nvSpPr>
        <p:spPr>
          <a:xfrm>
            <a:off x="2326600" y="2388751"/>
            <a:ext cx="78819" cy="78819"/>
          </a:xfrm>
          <a:prstGeom prst="roundRect">
            <a:avLst>
              <a:gd name="adj" fmla="val 580063"/>
            </a:avLst>
          </a:prstGeom>
          <a:solidFill>
            <a:srgbClr val="28282F"/>
          </a:solidFill>
          <a:ln/>
        </p:spPr>
      </p:sp>
      <p:sp>
        <p:nvSpPr>
          <p:cNvPr id="7" name="Text 5"/>
          <p:cNvSpPr/>
          <p:nvPr/>
        </p:nvSpPr>
        <p:spPr>
          <a:xfrm>
            <a:off x="2563058" y="2304931"/>
            <a:ext cx="3083243" cy="246459"/>
          </a:xfrm>
          <a:prstGeom prst="rect">
            <a:avLst/>
          </a:prstGeom>
          <a:noFill/>
          <a:ln/>
        </p:spPr>
        <p:txBody>
          <a:bodyPr wrap="none" lIns="0" tIns="0" rIns="0" bIns="0" rtlCol="0" anchor="t"/>
          <a:lstStyle/>
          <a:p>
            <a:pPr marL="0" indent="0" algn="l">
              <a:lnSpc>
                <a:spcPts val="1900"/>
              </a:lnSpc>
              <a:buNone/>
            </a:pPr>
            <a:r>
              <a:rPr lang="en-US" sz="1550" dirty="0">
                <a:solidFill>
                  <a:srgbClr val="161613"/>
                </a:solidFill>
                <a:latin typeface="DM Sans Medium" pitchFamily="34" charset="0"/>
                <a:ea typeface="DM Sans Medium" pitchFamily="34" charset="-122"/>
                <a:cs typeface="DM Sans Medium" pitchFamily="34" charset="-120"/>
              </a:rPr>
              <a:t>Розробка апаратної архітектури</a:t>
            </a:r>
            <a:endParaRPr lang="en-US" sz="1550" dirty="0"/>
          </a:p>
        </p:txBody>
      </p:sp>
      <p:sp>
        <p:nvSpPr>
          <p:cNvPr id="8" name="Text 6"/>
          <p:cNvSpPr/>
          <p:nvPr/>
        </p:nvSpPr>
        <p:spPr>
          <a:xfrm>
            <a:off x="2563058" y="2645926"/>
            <a:ext cx="9740741" cy="757238"/>
          </a:xfrm>
          <a:prstGeom prst="rect">
            <a:avLst/>
          </a:prstGeom>
          <a:noFill/>
          <a:ln/>
        </p:spPr>
        <p:txBody>
          <a:bodyPr wrap="square" lIns="0" tIns="0" rIns="0" bIns="0" rtlCol="0" anchor="t"/>
          <a:lstStyle/>
          <a:p>
            <a:pPr marL="0" indent="0" algn="l">
              <a:lnSpc>
                <a:spcPts val="1950"/>
              </a:lnSpc>
              <a:buNone/>
            </a:pPr>
            <a:r>
              <a:rPr lang="en-US" sz="1200" dirty="0">
                <a:solidFill>
                  <a:srgbClr val="161613"/>
                </a:solidFill>
                <a:latin typeface="Inter" pitchFamily="34" charset="0"/>
                <a:ea typeface="Inter" pitchFamily="34" charset="-122"/>
                <a:cs typeface="Inter" pitchFamily="34" charset="-120"/>
              </a:rPr>
              <a:t>Розробити апаратну архітектуру системи моніторингу, що включає температурні, гігрометричні, газові сенсори, датчики PM2.5/PM10, освітленості та дощу, а також виконавчі пристрої — кондиціонер, вентилятор, осушувач, очищувач повітря та електронний відкривач вікон.</a:t>
            </a:r>
            <a:endParaRPr lang="en-US" sz="1200" dirty="0"/>
          </a:p>
        </p:txBody>
      </p:sp>
      <p:sp>
        <p:nvSpPr>
          <p:cNvPr id="9" name="Shape 7"/>
          <p:cNvSpPr/>
          <p:nvPr/>
        </p:nvSpPr>
        <p:spPr>
          <a:xfrm>
            <a:off x="2326600" y="3802380"/>
            <a:ext cx="78819" cy="78819"/>
          </a:xfrm>
          <a:prstGeom prst="roundRect">
            <a:avLst>
              <a:gd name="adj" fmla="val 580063"/>
            </a:avLst>
          </a:prstGeom>
          <a:solidFill>
            <a:srgbClr val="28282F"/>
          </a:solidFill>
          <a:ln/>
        </p:spPr>
      </p:sp>
      <p:sp>
        <p:nvSpPr>
          <p:cNvPr id="10" name="Text 8"/>
          <p:cNvSpPr/>
          <p:nvPr/>
        </p:nvSpPr>
        <p:spPr>
          <a:xfrm>
            <a:off x="2563058" y="3718560"/>
            <a:ext cx="3756184" cy="246459"/>
          </a:xfrm>
          <a:prstGeom prst="rect">
            <a:avLst/>
          </a:prstGeom>
          <a:noFill/>
          <a:ln/>
        </p:spPr>
        <p:txBody>
          <a:bodyPr wrap="none" lIns="0" tIns="0" rIns="0" bIns="0" rtlCol="0" anchor="t"/>
          <a:lstStyle/>
          <a:p>
            <a:pPr marL="0" indent="0" algn="l">
              <a:lnSpc>
                <a:spcPts val="1900"/>
              </a:lnSpc>
              <a:buNone/>
            </a:pPr>
            <a:r>
              <a:rPr lang="en-US" sz="1550" dirty="0">
                <a:solidFill>
                  <a:srgbClr val="161613"/>
                </a:solidFill>
                <a:latin typeface="DM Sans Medium" pitchFamily="34" charset="0"/>
                <a:ea typeface="DM Sans Medium" pitchFamily="34" charset="-122"/>
                <a:cs typeface="DM Sans Medium" pitchFamily="34" charset="-120"/>
              </a:rPr>
              <a:t>Створення програмного забезпечення</a:t>
            </a:r>
            <a:endParaRPr lang="en-US" sz="1550" dirty="0"/>
          </a:p>
        </p:txBody>
      </p:sp>
      <p:sp>
        <p:nvSpPr>
          <p:cNvPr id="11" name="Text 9"/>
          <p:cNvSpPr/>
          <p:nvPr/>
        </p:nvSpPr>
        <p:spPr>
          <a:xfrm>
            <a:off x="2563058" y="4059555"/>
            <a:ext cx="9740741" cy="252413"/>
          </a:xfrm>
          <a:prstGeom prst="rect">
            <a:avLst/>
          </a:prstGeom>
          <a:noFill/>
          <a:ln/>
        </p:spPr>
        <p:txBody>
          <a:bodyPr wrap="none" lIns="0" tIns="0" rIns="0" bIns="0" rtlCol="0" anchor="t"/>
          <a:lstStyle/>
          <a:p>
            <a:pPr marL="0" indent="0" algn="l">
              <a:lnSpc>
                <a:spcPts val="1950"/>
              </a:lnSpc>
              <a:buNone/>
            </a:pPr>
            <a:r>
              <a:rPr lang="en-US" sz="1200" dirty="0">
                <a:solidFill>
                  <a:srgbClr val="161613"/>
                </a:solidFill>
                <a:latin typeface="Inter" pitchFamily="34" charset="0"/>
                <a:ea typeface="Inter" pitchFamily="34" charset="-122"/>
                <a:cs typeface="Inter" pitchFamily="34" charset="-120"/>
              </a:rPr>
              <a:t>Створити програмне забезпечення для збору, фільтрації, інтеграції та обробки даних сенсорів у реальному часі.</a:t>
            </a:r>
            <a:endParaRPr lang="en-US" sz="1200" dirty="0"/>
          </a:p>
        </p:txBody>
      </p:sp>
      <p:sp>
        <p:nvSpPr>
          <p:cNvPr id="12" name="Shape 10"/>
          <p:cNvSpPr/>
          <p:nvPr/>
        </p:nvSpPr>
        <p:spPr>
          <a:xfrm>
            <a:off x="2326600" y="4711184"/>
            <a:ext cx="78819" cy="78819"/>
          </a:xfrm>
          <a:prstGeom prst="roundRect">
            <a:avLst>
              <a:gd name="adj" fmla="val 580063"/>
            </a:avLst>
          </a:prstGeom>
          <a:solidFill>
            <a:srgbClr val="28282F"/>
          </a:solidFill>
          <a:ln/>
        </p:spPr>
      </p:sp>
      <p:sp>
        <p:nvSpPr>
          <p:cNvPr id="13" name="Text 11"/>
          <p:cNvSpPr/>
          <p:nvPr/>
        </p:nvSpPr>
        <p:spPr>
          <a:xfrm>
            <a:off x="2563058" y="4627364"/>
            <a:ext cx="3173730" cy="246459"/>
          </a:xfrm>
          <a:prstGeom prst="rect">
            <a:avLst/>
          </a:prstGeom>
          <a:noFill/>
          <a:ln/>
        </p:spPr>
        <p:txBody>
          <a:bodyPr wrap="none" lIns="0" tIns="0" rIns="0" bIns="0" rtlCol="0" anchor="t"/>
          <a:lstStyle/>
          <a:p>
            <a:pPr marL="0" indent="0" algn="l">
              <a:lnSpc>
                <a:spcPts val="1900"/>
              </a:lnSpc>
              <a:buNone/>
            </a:pPr>
            <a:r>
              <a:rPr lang="en-US" sz="1550" dirty="0">
                <a:solidFill>
                  <a:srgbClr val="161613"/>
                </a:solidFill>
                <a:latin typeface="DM Sans Medium" pitchFamily="34" charset="0"/>
                <a:ea typeface="DM Sans Medium" pitchFamily="34" charset="-122"/>
                <a:cs typeface="DM Sans Medium" pitchFamily="34" charset="-120"/>
              </a:rPr>
              <a:t>Реалізація алгоритмів керування</a:t>
            </a:r>
            <a:endParaRPr lang="en-US" sz="1550" dirty="0"/>
          </a:p>
        </p:txBody>
      </p:sp>
      <p:sp>
        <p:nvSpPr>
          <p:cNvPr id="14" name="Text 12"/>
          <p:cNvSpPr/>
          <p:nvPr/>
        </p:nvSpPr>
        <p:spPr>
          <a:xfrm>
            <a:off x="2563058" y="4968359"/>
            <a:ext cx="9740741" cy="504825"/>
          </a:xfrm>
          <a:prstGeom prst="rect">
            <a:avLst/>
          </a:prstGeom>
          <a:noFill/>
          <a:ln/>
        </p:spPr>
        <p:txBody>
          <a:bodyPr wrap="square" lIns="0" tIns="0" rIns="0" bIns="0" rtlCol="0" anchor="t"/>
          <a:lstStyle/>
          <a:p>
            <a:pPr marL="0" indent="0" algn="l">
              <a:lnSpc>
                <a:spcPts val="1950"/>
              </a:lnSpc>
              <a:buNone/>
            </a:pPr>
            <a:r>
              <a:rPr lang="en-US" sz="1200" dirty="0">
                <a:solidFill>
                  <a:srgbClr val="161613"/>
                </a:solidFill>
                <a:latin typeface="Inter" pitchFamily="34" charset="0"/>
                <a:ea typeface="Inter" pitchFamily="34" charset="-122"/>
                <a:cs typeface="Inter" pitchFamily="34" charset="-120"/>
              </a:rPr>
              <a:t>Реалізувати алгоритми адаптивного та нечіткого керування, які забезпечують оптимальне функціонування виконавчих пристроїв залежно від зовнішніх і внутрішніх умов.</a:t>
            </a:r>
            <a:endParaRPr lang="en-US" sz="1200" dirty="0"/>
          </a:p>
        </p:txBody>
      </p:sp>
      <p:sp>
        <p:nvSpPr>
          <p:cNvPr id="15" name="Shape 13"/>
          <p:cNvSpPr/>
          <p:nvPr/>
        </p:nvSpPr>
        <p:spPr>
          <a:xfrm>
            <a:off x="2326600" y="5872401"/>
            <a:ext cx="78819" cy="78819"/>
          </a:xfrm>
          <a:prstGeom prst="roundRect">
            <a:avLst>
              <a:gd name="adj" fmla="val 580063"/>
            </a:avLst>
          </a:prstGeom>
          <a:solidFill>
            <a:srgbClr val="28282F"/>
          </a:solidFill>
          <a:ln/>
        </p:spPr>
      </p:sp>
      <p:sp>
        <p:nvSpPr>
          <p:cNvPr id="16" name="Text 14"/>
          <p:cNvSpPr/>
          <p:nvPr/>
        </p:nvSpPr>
        <p:spPr>
          <a:xfrm>
            <a:off x="2563058" y="5788581"/>
            <a:ext cx="4337685" cy="246459"/>
          </a:xfrm>
          <a:prstGeom prst="rect">
            <a:avLst/>
          </a:prstGeom>
          <a:noFill/>
          <a:ln/>
        </p:spPr>
        <p:txBody>
          <a:bodyPr wrap="none" lIns="0" tIns="0" rIns="0" bIns="0" rtlCol="0" anchor="t"/>
          <a:lstStyle/>
          <a:p>
            <a:pPr marL="0" indent="0" algn="l">
              <a:lnSpc>
                <a:spcPts val="1900"/>
              </a:lnSpc>
              <a:buNone/>
            </a:pPr>
            <a:r>
              <a:rPr lang="en-US" sz="1550" dirty="0">
                <a:solidFill>
                  <a:srgbClr val="161613"/>
                </a:solidFill>
                <a:latin typeface="DM Sans Medium" pitchFamily="34" charset="0"/>
                <a:ea typeface="DM Sans Medium" pitchFamily="34" charset="-122"/>
                <a:cs typeface="DM Sans Medium" pitchFamily="34" charset="-120"/>
              </a:rPr>
              <a:t>Проведення експериментальних досліджень</a:t>
            </a:r>
            <a:endParaRPr lang="en-US" sz="1550" dirty="0"/>
          </a:p>
        </p:txBody>
      </p:sp>
      <p:sp>
        <p:nvSpPr>
          <p:cNvPr id="17" name="Text 15"/>
          <p:cNvSpPr/>
          <p:nvPr/>
        </p:nvSpPr>
        <p:spPr>
          <a:xfrm>
            <a:off x="2563058" y="6129576"/>
            <a:ext cx="9740741" cy="504825"/>
          </a:xfrm>
          <a:prstGeom prst="rect">
            <a:avLst/>
          </a:prstGeom>
          <a:noFill/>
          <a:ln/>
        </p:spPr>
        <p:txBody>
          <a:bodyPr wrap="square" lIns="0" tIns="0" rIns="0" bIns="0" rtlCol="0" anchor="t"/>
          <a:lstStyle/>
          <a:p>
            <a:pPr marL="0" indent="0" algn="l">
              <a:lnSpc>
                <a:spcPts val="1950"/>
              </a:lnSpc>
              <a:buNone/>
            </a:pPr>
            <a:r>
              <a:rPr lang="en-US" sz="1200" dirty="0">
                <a:solidFill>
                  <a:srgbClr val="161613"/>
                </a:solidFill>
                <a:latin typeface="Inter" pitchFamily="34" charset="0"/>
                <a:ea typeface="Inter" pitchFamily="34" charset="-122"/>
                <a:cs typeface="Inter" pitchFamily="34" charset="-120"/>
              </a:rPr>
              <a:t>Провести експериментальні дослідження для перевірки точності вимірювань та ефективності системи, у тому числі при комбінованих сценаріях зміни параметрів мікроклімату.</a:t>
            </a:r>
            <a:endParaRPr lang="en-US" sz="1200" dirty="0"/>
          </a:p>
        </p:txBody>
      </p:sp>
      <p:sp>
        <p:nvSpPr>
          <p:cNvPr id="18" name="Shape 16"/>
          <p:cNvSpPr/>
          <p:nvPr/>
        </p:nvSpPr>
        <p:spPr>
          <a:xfrm>
            <a:off x="2326600" y="7033617"/>
            <a:ext cx="78819" cy="78819"/>
          </a:xfrm>
          <a:prstGeom prst="roundRect">
            <a:avLst>
              <a:gd name="adj" fmla="val 580063"/>
            </a:avLst>
          </a:prstGeom>
          <a:solidFill>
            <a:srgbClr val="28282F"/>
          </a:solidFill>
          <a:ln/>
        </p:spPr>
      </p:sp>
      <p:sp>
        <p:nvSpPr>
          <p:cNvPr id="19" name="Text 17"/>
          <p:cNvSpPr/>
          <p:nvPr/>
        </p:nvSpPr>
        <p:spPr>
          <a:xfrm>
            <a:off x="2563058" y="6949797"/>
            <a:ext cx="2302907" cy="246459"/>
          </a:xfrm>
          <a:prstGeom prst="rect">
            <a:avLst/>
          </a:prstGeom>
          <a:noFill/>
          <a:ln/>
        </p:spPr>
        <p:txBody>
          <a:bodyPr wrap="none" lIns="0" tIns="0" rIns="0" bIns="0" rtlCol="0" anchor="t"/>
          <a:lstStyle/>
          <a:p>
            <a:pPr marL="0" indent="0" algn="l">
              <a:lnSpc>
                <a:spcPts val="1900"/>
              </a:lnSpc>
              <a:buNone/>
            </a:pPr>
            <a:r>
              <a:rPr lang="en-US" sz="1550" dirty="0">
                <a:solidFill>
                  <a:srgbClr val="161613"/>
                </a:solidFill>
                <a:latin typeface="DM Sans Medium" pitchFamily="34" charset="0"/>
                <a:ea typeface="DM Sans Medium" pitchFamily="34" charset="-122"/>
                <a:cs typeface="DM Sans Medium" pitchFamily="34" charset="-120"/>
              </a:rPr>
              <a:t>Розробка рекомендацій</a:t>
            </a:r>
            <a:endParaRPr lang="en-US" sz="1550" dirty="0"/>
          </a:p>
        </p:txBody>
      </p:sp>
      <p:sp>
        <p:nvSpPr>
          <p:cNvPr id="20" name="Text 18"/>
          <p:cNvSpPr/>
          <p:nvPr/>
        </p:nvSpPr>
        <p:spPr>
          <a:xfrm>
            <a:off x="2563058" y="7290792"/>
            <a:ext cx="9740741" cy="504825"/>
          </a:xfrm>
          <a:prstGeom prst="rect">
            <a:avLst/>
          </a:prstGeom>
          <a:noFill/>
          <a:ln/>
        </p:spPr>
        <p:txBody>
          <a:bodyPr wrap="square" lIns="0" tIns="0" rIns="0" bIns="0" rtlCol="0" anchor="t"/>
          <a:lstStyle/>
          <a:p>
            <a:pPr marL="0" indent="0" algn="l">
              <a:lnSpc>
                <a:spcPts val="1950"/>
              </a:lnSpc>
              <a:buNone/>
            </a:pPr>
            <a:r>
              <a:rPr lang="en-US" sz="1200" dirty="0">
                <a:solidFill>
                  <a:srgbClr val="161613"/>
                </a:solidFill>
                <a:latin typeface="Inter" pitchFamily="34" charset="0"/>
                <a:ea typeface="Inter" pitchFamily="34" charset="-122"/>
                <a:cs typeface="Inter" pitchFamily="34" charset="-120"/>
              </a:rPr>
              <a:t>Розробити рекомендації щодо практичного застосування системи в умовах сучасних житлових приміщень і можливості її інтеграції з хмарними платформами та мобільними застосунками.</a:t>
            </a:r>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3" name="Text 0"/>
          <p:cNvSpPr/>
          <p:nvPr/>
        </p:nvSpPr>
        <p:spPr>
          <a:xfrm>
            <a:off x="7772162" y="1592421"/>
            <a:ext cx="6858238" cy="566976"/>
          </a:xfrm>
          <a:prstGeom prst="rect">
            <a:avLst/>
          </a:prstGeom>
          <a:noFill/>
          <a:ln/>
        </p:spPr>
        <p:txBody>
          <a:bodyPr wrap="none" lIns="0" tIns="0" rIns="0" bIns="0" rtlCol="0" anchor="t"/>
          <a:lstStyle/>
          <a:p>
            <a:pPr marL="0" indent="0" algn="l">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Об'єкт та предмет дослідження</a:t>
            </a:r>
            <a:endParaRPr lang="en-US" sz="3550" dirty="0"/>
          </a:p>
        </p:txBody>
      </p:sp>
      <p:sp>
        <p:nvSpPr>
          <p:cNvPr id="4" name="Text 1"/>
          <p:cNvSpPr/>
          <p:nvPr/>
        </p:nvSpPr>
        <p:spPr>
          <a:xfrm>
            <a:off x="7772162" y="2493106"/>
            <a:ext cx="3402330" cy="425291"/>
          </a:xfrm>
          <a:prstGeom prst="rect">
            <a:avLst/>
          </a:prstGeom>
          <a:noFill/>
          <a:ln/>
        </p:spPr>
        <p:txBody>
          <a:bodyPr wrap="none" lIns="0" tIns="0" rIns="0" bIns="0" rtlCol="0" anchor="t"/>
          <a:lstStyle/>
          <a:p>
            <a:pPr marL="0" indent="0" algn="l">
              <a:lnSpc>
                <a:spcPts val="3300"/>
              </a:lnSpc>
              <a:buNone/>
            </a:pPr>
            <a:r>
              <a:rPr lang="en-US" sz="2650" dirty="0">
                <a:solidFill>
                  <a:srgbClr val="161613"/>
                </a:solidFill>
                <a:latin typeface="DM Sans Medium" pitchFamily="34" charset="0"/>
                <a:ea typeface="DM Sans Medium" pitchFamily="34" charset="-122"/>
                <a:cs typeface="DM Sans Medium" pitchFamily="34" charset="-120"/>
              </a:rPr>
              <a:t>Об’єкт дослідження</a:t>
            </a:r>
            <a:endParaRPr lang="en-US" sz="2650" dirty="0"/>
          </a:p>
        </p:txBody>
      </p:sp>
      <p:sp>
        <p:nvSpPr>
          <p:cNvPr id="5" name="Text 2"/>
          <p:cNvSpPr/>
          <p:nvPr/>
        </p:nvSpPr>
        <p:spPr>
          <a:xfrm>
            <a:off x="7772162" y="3151712"/>
            <a:ext cx="6524735" cy="1451610"/>
          </a:xfrm>
          <a:prstGeom prst="rect">
            <a:avLst/>
          </a:prstGeom>
          <a:noFill/>
          <a:ln/>
        </p:spPr>
        <p:txBody>
          <a:bodyPr wrap="square" lIns="0" tIns="0" rIns="0" bIns="0" rtlCol="0" anchor="t"/>
          <a:lstStyle/>
          <a:p>
            <a:pPr marL="0" indent="0" algn="l">
              <a:lnSpc>
                <a:spcPts val="2850"/>
              </a:lnSpc>
              <a:buNone/>
            </a:pPr>
            <a:r>
              <a:rPr lang="en-US" sz="1750" dirty="0">
                <a:solidFill>
                  <a:srgbClr val="161613"/>
                </a:solidFill>
                <a:latin typeface="Inter" pitchFamily="34" charset="0"/>
                <a:ea typeface="Inter" pitchFamily="34" charset="-122"/>
                <a:cs typeface="Inter" pitchFamily="34" charset="-120"/>
              </a:rPr>
              <a:t>Процеси моніторингу та керування параметрами мікроклімату житлових приміщень.</a:t>
            </a:r>
            <a:endParaRPr lang="en-US" sz="1750" dirty="0"/>
          </a:p>
        </p:txBody>
      </p:sp>
      <p:sp>
        <p:nvSpPr>
          <p:cNvPr id="6" name="Text 3"/>
          <p:cNvSpPr/>
          <p:nvPr/>
        </p:nvSpPr>
        <p:spPr>
          <a:xfrm>
            <a:off x="7772162" y="4178030"/>
            <a:ext cx="3501509" cy="850583"/>
          </a:xfrm>
          <a:prstGeom prst="rect">
            <a:avLst/>
          </a:prstGeom>
          <a:noFill/>
          <a:ln/>
        </p:spPr>
        <p:txBody>
          <a:bodyPr wrap="square" lIns="0" tIns="0" rIns="0" bIns="0" rtlCol="0" anchor="t"/>
          <a:lstStyle/>
          <a:p>
            <a:pPr marL="0" indent="0" algn="l">
              <a:lnSpc>
                <a:spcPts val="3300"/>
              </a:lnSpc>
              <a:buNone/>
            </a:pPr>
            <a:r>
              <a:rPr lang="en-US" sz="2650" dirty="0">
                <a:solidFill>
                  <a:srgbClr val="161613"/>
                </a:solidFill>
                <a:latin typeface="DM Sans Medium" pitchFamily="34" charset="0"/>
                <a:ea typeface="DM Sans Medium" pitchFamily="34" charset="-122"/>
                <a:cs typeface="DM Sans Medium" pitchFamily="34" charset="-120"/>
              </a:rPr>
              <a:t>Предмет дослідження</a:t>
            </a:r>
            <a:endParaRPr lang="en-US" sz="2650" dirty="0"/>
          </a:p>
        </p:txBody>
      </p:sp>
      <p:sp>
        <p:nvSpPr>
          <p:cNvPr id="7" name="Text 4"/>
          <p:cNvSpPr/>
          <p:nvPr/>
        </p:nvSpPr>
        <p:spPr>
          <a:xfrm>
            <a:off x="7772162" y="4830135"/>
            <a:ext cx="6524735" cy="2177415"/>
          </a:xfrm>
          <a:prstGeom prst="rect">
            <a:avLst/>
          </a:prstGeom>
          <a:noFill/>
          <a:ln/>
        </p:spPr>
        <p:txBody>
          <a:bodyPr wrap="square" lIns="0" tIns="0" rIns="0" bIns="0" rtlCol="0" anchor="t"/>
          <a:lstStyle/>
          <a:p>
            <a:pPr marL="0" indent="0" algn="l">
              <a:lnSpc>
                <a:spcPts val="2850"/>
              </a:lnSpc>
              <a:buNone/>
            </a:pPr>
            <a:r>
              <a:rPr lang="en-US" sz="1750" dirty="0">
                <a:solidFill>
                  <a:srgbClr val="161613"/>
                </a:solidFill>
                <a:latin typeface="Inter" pitchFamily="34" charset="0"/>
                <a:ea typeface="Inter" pitchFamily="34" charset="-122"/>
                <a:cs typeface="Inter" pitchFamily="34" charset="-120"/>
              </a:rPr>
              <a:t>Методи, моделі та алгоритми автоматизованого керування мікрокліматом на основі IoT, сенсорних мереж та інтелектуальних механізмів регулювання.</a:t>
            </a:r>
            <a:endParaRPr lang="en-US" sz="1750" dirty="0"/>
          </a:p>
        </p:txBody>
      </p:sp>
      <p:pic>
        <p:nvPicPr>
          <p:cNvPr id="8" name="Рисунок 7"/>
          <p:cNvPicPr/>
          <p:nvPr/>
        </p:nvPicPr>
        <p:blipFill rotWithShape="1">
          <a:blip r:embed="rId3"/>
          <a:srcRect r="3138"/>
          <a:stretch/>
        </p:blipFill>
        <p:spPr bwMode="auto">
          <a:xfrm>
            <a:off x="728974" y="1592421"/>
            <a:ext cx="6193155" cy="4422140"/>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4990148" y="1246744"/>
            <a:ext cx="4612243" cy="566976"/>
          </a:xfrm>
          <a:prstGeom prst="rect">
            <a:avLst/>
          </a:prstGeom>
          <a:noFill/>
          <a:ln/>
        </p:spPr>
        <p:txBody>
          <a:bodyPr wrap="none" lIns="0" tIns="0" rIns="0" bIns="0" rtlCol="0" anchor="t"/>
          <a:lstStyle/>
          <a:p>
            <a:pPr marL="0" indent="0" algn="ctr">
              <a:lnSpc>
                <a:spcPts val="4450"/>
              </a:lnSpc>
              <a:buNone/>
            </a:pPr>
            <a:r>
              <a:rPr lang="en-US" sz="3550" dirty="0">
                <a:solidFill>
                  <a:srgbClr val="161613"/>
                </a:solidFill>
                <a:latin typeface="DM Sans Medium" pitchFamily="34" charset="0"/>
                <a:ea typeface="DM Sans Medium" pitchFamily="34" charset="-122"/>
                <a:cs typeface="DM Sans Medium" pitchFamily="34" charset="-120"/>
              </a:rPr>
              <a:t>Методи дослідження</a:t>
            </a:r>
            <a:endParaRPr lang="en-US" sz="3550" dirty="0"/>
          </a:p>
        </p:txBody>
      </p:sp>
      <p:sp>
        <p:nvSpPr>
          <p:cNvPr id="3" name="Shape 1"/>
          <p:cNvSpPr/>
          <p:nvPr/>
        </p:nvSpPr>
        <p:spPr>
          <a:xfrm>
            <a:off x="793790" y="2236470"/>
            <a:ext cx="4196358" cy="2093714"/>
          </a:xfrm>
          <a:prstGeom prst="roundRect">
            <a:avLst>
              <a:gd name="adj" fmla="val 6988"/>
            </a:avLst>
          </a:prstGeom>
          <a:solidFill>
            <a:srgbClr val="F9F8F5"/>
          </a:solidFill>
          <a:ln w="30480">
            <a:solidFill>
              <a:srgbClr val="D3D1C9"/>
            </a:solidFill>
            <a:prstDash val="solid"/>
          </a:ln>
        </p:spPr>
      </p:sp>
      <p:sp>
        <p:nvSpPr>
          <p:cNvPr id="4" name="Shape 2"/>
          <p:cNvSpPr/>
          <p:nvPr/>
        </p:nvSpPr>
        <p:spPr>
          <a:xfrm>
            <a:off x="763310" y="2236470"/>
            <a:ext cx="121920" cy="2093714"/>
          </a:xfrm>
          <a:prstGeom prst="roundRect">
            <a:avLst>
              <a:gd name="adj" fmla="val 27907"/>
            </a:avLst>
          </a:prstGeom>
          <a:solidFill>
            <a:srgbClr val="28282F"/>
          </a:solidFill>
          <a:ln/>
        </p:spPr>
      </p:sp>
      <p:sp>
        <p:nvSpPr>
          <p:cNvPr id="5" name="Text 3"/>
          <p:cNvSpPr/>
          <p:nvPr/>
        </p:nvSpPr>
        <p:spPr>
          <a:xfrm>
            <a:off x="1142524" y="2493764"/>
            <a:ext cx="2835235" cy="354330"/>
          </a:xfrm>
          <a:prstGeom prst="rect">
            <a:avLst/>
          </a:prstGeom>
          <a:noFill/>
          <a:ln/>
        </p:spPr>
        <p:txBody>
          <a:bodyPr wrap="none" lIns="0" tIns="0" rIns="0" bIns="0" rtlCol="0" anchor="t"/>
          <a:lstStyle/>
          <a:p>
            <a:pPr marL="0" indent="0" algn="l">
              <a:lnSpc>
                <a:spcPts val="2750"/>
              </a:lnSpc>
              <a:buNone/>
            </a:pPr>
            <a:r>
              <a:rPr lang="en-US" sz="2200" dirty="0">
                <a:solidFill>
                  <a:srgbClr val="161613"/>
                </a:solidFill>
                <a:latin typeface="DM Sans Medium" pitchFamily="34" charset="0"/>
                <a:ea typeface="DM Sans Medium" pitchFamily="34" charset="-122"/>
                <a:cs typeface="DM Sans Medium" pitchFamily="34" charset="-120"/>
              </a:rPr>
              <a:t>Системний аналіз</a:t>
            </a:r>
            <a:endParaRPr lang="en-US" sz="2200" dirty="0"/>
          </a:p>
        </p:txBody>
      </p:sp>
      <p:sp>
        <p:nvSpPr>
          <p:cNvPr id="6" name="Text 4"/>
          <p:cNvSpPr/>
          <p:nvPr/>
        </p:nvSpPr>
        <p:spPr>
          <a:xfrm>
            <a:off x="1142524" y="2984183"/>
            <a:ext cx="3590330" cy="725805"/>
          </a:xfrm>
          <a:prstGeom prst="rect">
            <a:avLst/>
          </a:prstGeom>
          <a:noFill/>
          <a:ln/>
        </p:spPr>
        <p:txBody>
          <a:bodyPr wrap="square" lIns="0" tIns="0" rIns="0" bIns="0" rtlCol="0" anchor="t"/>
          <a:lstStyle/>
          <a:p>
            <a:pPr marL="0" indent="0" algn="l">
              <a:lnSpc>
                <a:spcPts val="2850"/>
              </a:lnSpc>
              <a:buNone/>
            </a:pPr>
            <a:r>
              <a:rPr lang="en-US" sz="1750" dirty="0">
                <a:solidFill>
                  <a:srgbClr val="161613"/>
                </a:solidFill>
                <a:latin typeface="Inter" pitchFamily="34" charset="0"/>
                <a:ea typeface="Inter" pitchFamily="34" charset="-122"/>
                <a:cs typeface="Inter" pitchFamily="34" charset="-120"/>
              </a:rPr>
              <a:t>Для побудови архітектури кліматичної системи.</a:t>
            </a:r>
            <a:endParaRPr lang="en-US" sz="1750" dirty="0"/>
          </a:p>
        </p:txBody>
      </p:sp>
      <p:sp>
        <p:nvSpPr>
          <p:cNvPr id="7" name="Shape 5"/>
          <p:cNvSpPr/>
          <p:nvPr/>
        </p:nvSpPr>
        <p:spPr>
          <a:xfrm>
            <a:off x="5216962" y="2236470"/>
            <a:ext cx="4196358" cy="2093714"/>
          </a:xfrm>
          <a:prstGeom prst="roundRect">
            <a:avLst>
              <a:gd name="adj" fmla="val 6988"/>
            </a:avLst>
          </a:prstGeom>
          <a:solidFill>
            <a:srgbClr val="F9F8F5"/>
          </a:solidFill>
          <a:ln w="30480">
            <a:solidFill>
              <a:srgbClr val="D3D1C9"/>
            </a:solidFill>
            <a:prstDash val="solid"/>
          </a:ln>
        </p:spPr>
      </p:sp>
      <p:sp>
        <p:nvSpPr>
          <p:cNvPr id="8" name="Shape 6"/>
          <p:cNvSpPr/>
          <p:nvPr/>
        </p:nvSpPr>
        <p:spPr>
          <a:xfrm>
            <a:off x="5186482" y="2236470"/>
            <a:ext cx="121920" cy="2093714"/>
          </a:xfrm>
          <a:prstGeom prst="roundRect">
            <a:avLst>
              <a:gd name="adj" fmla="val 27907"/>
            </a:avLst>
          </a:prstGeom>
          <a:solidFill>
            <a:srgbClr val="28282F"/>
          </a:solidFill>
          <a:ln/>
        </p:spPr>
      </p:sp>
      <p:sp>
        <p:nvSpPr>
          <p:cNvPr id="9" name="Text 7"/>
          <p:cNvSpPr/>
          <p:nvPr/>
        </p:nvSpPr>
        <p:spPr>
          <a:xfrm>
            <a:off x="5565696" y="2493764"/>
            <a:ext cx="3590330" cy="1062990"/>
          </a:xfrm>
          <a:prstGeom prst="rect">
            <a:avLst/>
          </a:prstGeom>
          <a:noFill/>
          <a:ln/>
        </p:spPr>
        <p:txBody>
          <a:bodyPr wrap="square" lIns="0" tIns="0" rIns="0" bIns="0" rtlCol="0" anchor="t"/>
          <a:lstStyle/>
          <a:p>
            <a:pPr marL="0" indent="0" algn="l">
              <a:lnSpc>
                <a:spcPts val="2750"/>
              </a:lnSpc>
              <a:buNone/>
            </a:pPr>
            <a:r>
              <a:rPr lang="en-US" sz="2200" dirty="0">
                <a:solidFill>
                  <a:srgbClr val="161613"/>
                </a:solidFill>
                <a:latin typeface="DM Sans Medium" pitchFamily="34" charset="0"/>
                <a:ea typeface="DM Sans Medium" pitchFamily="34" charset="-122"/>
                <a:cs typeface="DM Sans Medium" pitchFamily="34" charset="-120"/>
              </a:rPr>
              <a:t>Математичне моделювання та статистика</a:t>
            </a:r>
            <a:endParaRPr lang="en-US" sz="2200" dirty="0"/>
          </a:p>
        </p:txBody>
      </p:sp>
      <p:sp>
        <p:nvSpPr>
          <p:cNvPr id="10" name="Text 8"/>
          <p:cNvSpPr/>
          <p:nvPr/>
        </p:nvSpPr>
        <p:spPr>
          <a:xfrm>
            <a:off x="5565696" y="3692843"/>
            <a:ext cx="3590330" cy="362903"/>
          </a:xfrm>
          <a:prstGeom prst="rect">
            <a:avLst/>
          </a:prstGeom>
          <a:noFill/>
          <a:ln/>
        </p:spPr>
        <p:txBody>
          <a:bodyPr wrap="none" lIns="0" tIns="0" rIns="0" bIns="0" rtlCol="0" anchor="t"/>
          <a:lstStyle/>
          <a:p>
            <a:pPr marL="0" indent="0" algn="l">
              <a:lnSpc>
                <a:spcPts val="2850"/>
              </a:lnSpc>
              <a:buNone/>
            </a:pPr>
            <a:r>
              <a:rPr lang="en-US" sz="1750" dirty="0">
                <a:solidFill>
                  <a:srgbClr val="161613"/>
                </a:solidFill>
                <a:latin typeface="Inter" pitchFamily="34" charset="0"/>
                <a:ea typeface="Inter" pitchFamily="34" charset="-122"/>
                <a:cs typeface="Inter" pitchFamily="34" charset="-120"/>
              </a:rPr>
              <a:t>Для аналізу даних сенсорів.</a:t>
            </a:r>
            <a:endParaRPr lang="en-US" sz="1750" dirty="0"/>
          </a:p>
        </p:txBody>
      </p:sp>
      <p:sp>
        <p:nvSpPr>
          <p:cNvPr id="11" name="Shape 9"/>
          <p:cNvSpPr/>
          <p:nvPr/>
        </p:nvSpPr>
        <p:spPr>
          <a:xfrm>
            <a:off x="9640133" y="2236470"/>
            <a:ext cx="4196358" cy="2093714"/>
          </a:xfrm>
          <a:prstGeom prst="roundRect">
            <a:avLst>
              <a:gd name="adj" fmla="val 6988"/>
            </a:avLst>
          </a:prstGeom>
          <a:solidFill>
            <a:srgbClr val="F9F8F5"/>
          </a:solidFill>
          <a:ln w="30480">
            <a:solidFill>
              <a:srgbClr val="D3D1C9"/>
            </a:solidFill>
            <a:prstDash val="solid"/>
          </a:ln>
        </p:spPr>
      </p:sp>
      <p:sp>
        <p:nvSpPr>
          <p:cNvPr id="12" name="Shape 10"/>
          <p:cNvSpPr/>
          <p:nvPr/>
        </p:nvSpPr>
        <p:spPr>
          <a:xfrm>
            <a:off x="9609653" y="2236470"/>
            <a:ext cx="121920" cy="2093714"/>
          </a:xfrm>
          <a:prstGeom prst="roundRect">
            <a:avLst>
              <a:gd name="adj" fmla="val 27907"/>
            </a:avLst>
          </a:prstGeom>
          <a:solidFill>
            <a:srgbClr val="28282F"/>
          </a:solidFill>
          <a:ln/>
        </p:spPr>
      </p:sp>
      <p:sp>
        <p:nvSpPr>
          <p:cNvPr id="13" name="Text 11"/>
          <p:cNvSpPr/>
          <p:nvPr/>
        </p:nvSpPr>
        <p:spPr>
          <a:xfrm>
            <a:off x="9988868" y="2493764"/>
            <a:ext cx="3019068" cy="354330"/>
          </a:xfrm>
          <a:prstGeom prst="rect">
            <a:avLst/>
          </a:prstGeom>
          <a:noFill/>
          <a:ln/>
        </p:spPr>
        <p:txBody>
          <a:bodyPr wrap="none" lIns="0" tIns="0" rIns="0" bIns="0" rtlCol="0" anchor="t"/>
          <a:lstStyle/>
          <a:p>
            <a:pPr marL="0" indent="0" algn="l">
              <a:lnSpc>
                <a:spcPts val="2750"/>
              </a:lnSpc>
              <a:buNone/>
            </a:pPr>
            <a:r>
              <a:rPr lang="en-US" sz="2200" dirty="0">
                <a:solidFill>
                  <a:srgbClr val="161613"/>
                </a:solidFill>
                <a:latin typeface="DM Sans Medium" pitchFamily="34" charset="0"/>
                <a:ea typeface="DM Sans Medium" pitchFamily="34" charset="-122"/>
                <a:cs typeface="DM Sans Medium" pitchFamily="34" charset="-120"/>
              </a:rPr>
              <a:t>Адаптивне керування</a:t>
            </a:r>
            <a:endParaRPr lang="en-US" sz="2200" dirty="0"/>
          </a:p>
        </p:txBody>
      </p:sp>
      <p:sp>
        <p:nvSpPr>
          <p:cNvPr id="14" name="Text 12"/>
          <p:cNvSpPr/>
          <p:nvPr/>
        </p:nvSpPr>
        <p:spPr>
          <a:xfrm>
            <a:off x="9988868" y="2984183"/>
            <a:ext cx="3590330" cy="1088708"/>
          </a:xfrm>
          <a:prstGeom prst="rect">
            <a:avLst/>
          </a:prstGeom>
          <a:noFill/>
          <a:ln/>
        </p:spPr>
        <p:txBody>
          <a:bodyPr wrap="square" lIns="0" tIns="0" rIns="0" bIns="0" rtlCol="0" anchor="t"/>
          <a:lstStyle/>
          <a:p>
            <a:pPr marL="0" indent="0" algn="l">
              <a:lnSpc>
                <a:spcPts val="2850"/>
              </a:lnSpc>
              <a:buNone/>
            </a:pPr>
            <a:r>
              <a:rPr lang="en-US" sz="1750" dirty="0">
                <a:solidFill>
                  <a:srgbClr val="161613"/>
                </a:solidFill>
                <a:latin typeface="Inter" pitchFamily="34" charset="0"/>
                <a:ea typeface="Inter" pitchFamily="34" charset="-122"/>
                <a:cs typeface="Inter" pitchFamily="34" charset="-120"/>
              </a:rPr>
              <a:t>Алгоритми нечіткого регулювання, логічні правила та сценарні механізми.</a:t>
            </a:r>
            <a:endParaRPr lang="en-US" sz="1750" dirty="0"/>
          </a:p>
        </p:txBody>
      </p:sp>
      <p:sp>
        <p:nvSpPr>
          <p:cNvPr id="15" name="Shape 13"/>
          <p:cNvSpPr/>
          <p:nvPr/>
        </p:nvSpPr>
        <p:spPr>
          <a:xfrm>
            <a:off x="2952929" y="4551325"/>
            <a:ext cx="4196358" cy="2456617"/>
          </a:xfrm>
          <a:prstGeom prst="roundRect">
            <a:avLst>
              <a:gd name="adj" fmla="val 5956"/>
            </a:avLst>
          </a:prstGeom>
          <a:solidFill>
            <a:srgbClr val="F9F8F5"/>
          </a:solidFill>
          <a:ln w="30480">
            <a:solidFill>
              <a:srgbClr val="D3D1C9"/>
            </a:solidFill>
            <a:prstDash val="solid"/>
          </a:ln>
        </p:spPr>
      </p:sp>
      <p:sp>
        <p:nvSpPr>
          <p:cNvPr id="16" name="Shape 14"/>
          <p:cNvSpPr/>
          <p:nvPr/>
        </p:nvSpPr>
        <p:spPr>
          <a:xfrm>
            <a:off x="2922449" y="4551325"/>
            <a:ext cx="121920" cy="2456617"/>
          </a:xfrm>
          <a:prstGeom prst="roundRect">
            <a:avLst>
              <a:gd name="adj" fmla="val 27907"/>
            </a:avLst>
          </a:prstGeom>
          <a:solidFill>
            <a:srgbClr val="28282F"/>
          </a:solidFill>
          <a:ln/>
        </p:spPr>
      </p:sp>
      <p:sp>
        <p:nvSpPr>
          <p:cNvPr id="17" name="Text 15"/>
          <p:cNvSpPr/>
          <p:nvPr/>
        </p:nvSpPr>
        <p:spPr>
          <a:xfrm>
            <a:off x="3301663" y="4808619"/>
            <a:ext cx="2835235" cy="354330"/>
          </a:xfrm>
          <a:prstGeom prst="rect">
            <a:avLst/>
          </a:prstGeom>
          <a:noFill/>
          <a:ln/>
        </p:spPr>
        <p:txBody>
          <a:bodyPr wrap="none" lIns="0" tIns="0" rIns="0" bIns="0" rtlCol="0" anchor="t"/>
          <a:lstStyle/>
          <a:p>
            <a:pPr marL="0" indent="0" algn="l">
              <a:lnSpc>
                <a:spcPts val="2750"/>
              </a:lnSpc>
              <a:buNone/>
            </a:pPr>
            <a:r>
              <a:rPr lang="en-US" sz="2200" dirty="0">
                <a:solidFill>
                  <a:srgbClr val="161613"/>
                </a:solidFill>
                <a:latin typeface="DM Sans Medium" pitchFamily="34" charset="0"/>
                <a:ea typeface="DM Sans Medium" pitchFamily="34" charset="-122"/>
                <a:cs typeface="DM Sans Medium" pitchFamily="34" charset="-120"/>
              </a:rPr>
              <a:t>Технології IoT</a:t>
            </a:r>
            <a:endParaRPr lang="en-US" sz="2200" dirty="0"/>
          </a:p>
        </p:txBody>
      </p:sp>
      <p:sp>
        <p:nvSpPr>
          <p:cNvPr id="18" name="Text 16"/>
          <p:cNvSpPr/>
          <p:nvPr/>
        </p:nvSpPr>
        <p:spPr>
          <a:xfrm>
            <a:off x="3301663" y="5299038"/>
            <a:ext cx="3590330" cy="1451610"/>
          </a:xfrm>
          <a:prstGeom prst="rect">
            <a:avLst/>
          </a:prstGeom>
          <a:noFill/>
          <a:ln/>
        </p:spPr>
        <p:txBody>
          <a:bodyPr wrap="square" lIns="0" tIns="0" rIns="0" bIns="0" rtlCol="0" anchor="t"/>
          <a:lstStyle/>
          <a:p>
            <a:pPr marL="0" indent="0" algn="l">
              <a:lnSpc>
                <a:spcPts val="2850"/>
              </a:lnSpc>
              <a:buNone/>
            </a:pPr>
            <a:r>
              <a:rPr lang="en-US" sz="1750" dirty="0">
                <a:solidFill>
                  <a:srgbClr val="161613"/>
                </a:solidFill>
                <a:latin typeface="Inter" pitchFamily="34" charset="0"/>
                <a:ea typeface="Inter" pitchFamily="34" charset="-122"/>
                <a:cs typeface="Inter" pitchFamily="34" charset="-120"/>
              </a:rPr>
              <a:t>Для забезпечення обміну даними між сенсорами, контролерами та виконавчими механізмами.</a:t>
            </a:r>
            <a:endParaRPr lang="en-US" sz="1750" dirty="0"/>
          </a:p>
        </p:txBody>
      </p:sp>
      <p:sp>
        <p:nvSpPr>
          <p:cNvPr id="19" name="Shape 17"/>
          <p:cNvSpPr/>
          <p:nvPr/>
        </p:nvSpPr>
        <p:spPr>
          <a:xfrm>
            <a:off x="7376101" y="4551325"/>
            <a:ext cx="4196358" cy="2456617"/>
          </a:xfrm>
          <a:prstGeom prst="roundRect">
            <a:avLst>
              <a:gd name="adj" fmla="val 5956"/>
            </a:avLst>
          </a:prstGeom>
          <a:solidFill>
            <a:srgbClr val="F9F8F5"/>
          </a:solidFill>
          <a:ln w="30480">
            <a:solidFill>
              <a:srgbClr val="D3D1C9"/>
            </a:solidFill>
            <a:prstDash val="solid"/>
          </a:ln>
        </p:spPr>
      </p:sp>
      <p:sp>
        <p:nvSpPr>
          <p:cNvPr id="20" name="Shape 18"/>
          <p:cNvSpPr/>
          <p:nvPr/>
        </p:nvSpPr>
        <p:spPr>
          <a:xfrm>
            <a:off x="7345621" y="4551325"/>
            <a:ext cx="121920" cy="2456617"/>
          </a:xfrm>
          <a:prstGeom prst="roundRect">
            <a:avLst>
              <a:gd name="adj" fmla="val 27907"/>
            </a:avLst>
          </a:prstGeom>
          <a:solidFill>
            <a:srgbClr val="28282F"/>
          </a:solidFill>
          <a:ln/>
        </p:spPr>
      </p:sp>
      <p:sp>
        <p:nvSpPr>
          <p:cNvPr id="21" name="Text 19"/>
          <p:cNvSpPr/>
          <p:nvPr/>
        </p:nvSpPr>
        <p:spPr>
          <a:xfrm>
            <a:off x="7724835" y="4808619"/>
            <a:ext cx="3590330" cy="708660"/>
          </a:xfrm>
          <a:prstGeom prst="rect">
            <a:avLst/>
          </a:prstGeom>
          <a:noFill/>
          <a:ln/>
        </p:spPr>
        <p:txBody>
          <a:bodyPr wrap="square" lIns="0" tIns="0" rIns="0" bIns="0" rtlCol="0" anchor="t"/>
          <a:lstStyle/>
          <a:p>
            <a:pPr marL="0" indent="0" algn="l">
              <a:lnSpc>
                <a:spcPts val="2750"/>
              </a:lnSpc>
              <a:buNone/>
            </a:pPr>
            <a:r>
              <a:rPr lang="en-US" sz="2200" dirty="0">
                <a:solidFill>
                  <a:srgbClr val="161613"/>
                </a:solidFill>
                <a:latin typeface="DM Sans Medium" pitchFamily="34" charset="0"/>
                <a:ea typeface="DM Sans Medium" pitchFamily="34" charset="-122"/>
                <a:cs typeface="DM Sans Medium" pitchFamily="34" charset="-120"/>
              </a:rPr>
              <a:t>Експериментальні методи</a:t>
            </a:r>
            <a:endParaRPr lang="en-US" sz="2200" dirty="0"/>
          </a:p>
        </p:txBody>
      </p:sp>
      <p:sp>
        <p:nvSpPr>
          <p:cNvPr id="22" name="Text 20"/>
          <p:cNvSpPr/>
          <p:nvPr/>
        </p:nvSpPr>
        <p:spPr>
          <a:xfrm>
            <a:off x="7724835" y="5653368"/>
            <a:ext cx="3590330" cy="1088708"/>
          </a:xfrm>
          <a:prstGeom prst="rect">
            <a:avLst/>
          </a:prstGeom>
          <a:noFill/>
          <a:ln/>
        </p:spPr>
        <p:txBody>
          <a:bodyPr wrap="square" lIns="0" tIns="0" rIns="0" bIns="0" rtlCol="0" anchor="t"/>
          <a:lstStyle/>
          <a:p>
            <a:pPr marL="0" indent="0" algn="l">
              <a:lnSpc>
                <a:spcPts val="2850"/>
              </a:lnSpc>
              <a:buNone/>
            </a:pPr>
            <a:r>
              <a:rPr lang="en-US" sz="1750" dirty="0">
                <a:solidFill>
                  <a:srgbClr val="161613"/>
                </a:solidFill>
                <a:latin typeface="Inter" pitchFamily="34" charset="0"/>
                <a:ea typeface="Inter" pitchFamily="34" charset="-122"/>
                <a:cs typeface="Inter" pitchFamily="34" charset="-120"/>
              </a:rPr>
              <a:t>Для оцінки точності вимірювань та ефективності роботи системи.</a:t>
            </a:r>
            <a:endParaRPr lang="en-US" sz="1750" dirty="0"/>
          </a:p>
        </p:txBody>
      </p:sp>
    </p:spTree>
  </p:cSld>
  <p:clrMapOvr>
    <a:masterClrMapping/>
  </p:clrMapOvr>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TotalTime>
  <Words>891</Words>
  <Application>Microsoft Office PowerPoint</Application>
  <PresentationFormat>Довільний</PresentationFormat>
  <Paragraphs>68</Paragraphs>
  <Slides>12</Slides>
  <Notes>10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12</vt:i4>
      </vt:variant>
    </vt:vector>
  </HeadingPairs>
  <TitlesOfParts>
    <vt:vector size="18" baseType="lpstr">
      <vt:lpstr>Arial</vt:lpstr>
      <vt:lpstr>DM Sans Medium</vt:lpstr>
      <vt:lpstr>Times New Roman</vt:lpstr>
      <vt:lpstr>Inter</vt:lpstr>
      <vt:lpstr>Calibri</vt:lpstr>
      <vt:lpstr>Тема Office</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ЗАГАЛЬНІ ВИСНОВКИ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БетМЕН</dc:creator>
  <cp:lastModifiedBy>БетМЕН</cp:lastModifiedBy>
  <cp:revision>6</cp:revision>
  <dcterms:created xsi:type="dcterms:W3CDTF">2026-01-12T22:17:37Z</dcterms:created>
  <dcterms:modified xsi:type="dcterms:W3CDTF">2026-01-12T22:26:50Z</dcterms:modified>
</cp:coreProperties>
</file>