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1" r:id="rId1"/>
  </p:sldMasterIdLst>
  <p:notesMasterIdLst>
    <p:notesMasterId r:id="rId12"/>
  </p:notesMasterIdLst>
  <p:sldIdLst>
    <p:sldId id="262" r:id="rId2"/>
    <p:sldId id="256" r:id="rId3"/>
    <p:sldId id="257" r:id="rId4"/>
    <p:sldId id="258" r:id="rId5"/>
    <p:sldId id="259" r:id="rId6"/>
    <p:sldId id="260" r:id="rId7"/>
    <p:sldId id="264" r:id="rId8"/>
    <p:sldId id="265" r:id="rId9"/>
    <p:sldId id="261" r:id="rId10"/>
    <p:sldId id="263" r:id="rId11"/>
  </p:sldIdLst>
  <p:sldSz cx="12192000" cy="6858000"/>
  <p:notesSz cx="6858000" cy="12192000"/>
  <p:embeddedFontLst>
    <p:embeddedFont>
      <p:font typeface="Calibri" pitchFamily="34" charset="0"/>
      <p:regular r:id="rId13"/>
      <p:bold r:id="rId14"/>
      <p:italic r:id="rId15"/>
      <p:boldItalic r:id="rId16"/>
    </p:embeddedFont>
    <p:embeddedFont>
      <p:font typeface="DM Sans Medium" charset="0"/>
      <p:regular r:id="rId17"/>
    </p:embeddedFont>
    <p:embeddedFont>
      <p:font typeface="Inter" charset="0"/>
      <p:regular r:id="rId1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122" d="100"/>
          <a:sy n="122" d="100"/>
        </p:scale>
        <p:origin x="-11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6096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609600"/>
          </a:xfrm>
          <a:prstGeom prst="rect">
            <a:avLst/>
          </a:prstGeom>
        </p:spPr>
        <p:txBody>
          <a:bodyPr vert="horz" lIns="91440" tIns="45720" rIns="91440" bIns="45720" rtlCol="0"/>
          <a:lstStyle>
            <a:lvl1pPr algn="r">
              <a:defRPr sz="1200"/>
            </a:lvl1pPr>
          </a:lstStyle>
          <a:p>
            <a:fld id="{C95CA86A-622F-4AC1-9817-EA3AEBF84BCD}" type="datetimeFigureOut">
              <a:rPr lang="uk-UA" smtClean="0"/>
              <a:t>17.06.2026</a:t>
            </a:fld>
            <a:endParaRPr lang="uk-UA"/>
          </a:p>
        </p:txBody>
      </p:sp>
      <p:sp>
        <p:nvSpPr>
          <p:cNvPr id="4" name="Місце для зображення 3"/>
          <p:cNvSpPr>
            <a:spLocks noGrp="1" noRot="1" noChangeAspect="1"/>
          </p:cNvSpPr>
          <p:nvPr>
            <p:ph type="sldImg" idx="2"/>
          </p:nvPr>
        </p:nvSpPr>
        <p:spPr>
          <a:xfrm>
            <a:off x="-635000" y="914400"/>
            <a:ext cx="8128000" cy="4572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5791200"/>
            <a:ext cx="5486400" cy="54864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11580813"/>
            <a:ext cx="2971800" cy="6096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11580813"/>
            <a:ext cx="2971800" cy="609600"/>
          </a:xfrm>
          <a:prstGeom prst="rect">
            <a:avLst/>
          </a:prstGeom>
        </p:spPr>
        <p:txBody>
          <a:bodyPr vert="horz" lIns="91440" tIns="45720" rIns="91440" bIns="45720" rtlCol="0" anchor="b"/>
          <a:lstStyle>
            <a:lvl1pPr algn="r">
              <a:defRPr sz="1200"/>
            </a:lvl1pPr>
          </a:lstStyle>
          <a:p>
            <a:fld id="{41519FE9-8508-4223-B6D1-B365F83DF869}" type="slidenum">
              <a:rPr lang="uk-UA" smtClean="0"/>
              <a:t>‹№›</a:t>
            </a:fld>
            <a:endParaRPr lang="uk-UA"/>
          </a:p>
        </p:txBody>
      </p:sp>
    </p:spTree>
    <p:extLst>
      <p:ext uri="{BB962C8B-B14F-4D97-AF65-F5344CB8AC3E}">
        <p14:creationId xmlns:p14="http://schemas.microsoft.com/office/powerpoint/2010/main" val="1748561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ADD630DC-F7C9-4AA3-8C03-A79D9CEF4BE6}" type="datetimeFigureOut">
              <a:rPr lang="uk-UA" smtClean="0"/>
              <a:t>17.06.2026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19823430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ADD630DC-F7C9-4AA3-8C03-A79D9CEF4BE6}" type="datetimeFigureOut">
              <a:rPr lang="uk-UA" smtClean="0"/>
              <a:t>17.06.2026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09206426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839200" y="274639"/>
            <a:ext cx="27432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609600" y="274639"/>
            <a:ext cx="80264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ADD630DC-F7C9-4AA3-8C03-A79D9CEF4BE6}" type="datetimeFigureOut">
              <a:rPr lang="uk-UA" smtClean="0"/>
              <a:t>17.06.2026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10870175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master 1">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ADD630DC-F7C9-4AA3-8C03-A79D9CEF4BE6}" type="datetimeFigureOut">
              <a:rPr lang="uk-UA" smtClean="0"/>
              <a:t>17.06.2026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7047314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ADD630DC-F7C9-4AA3-8C03-A79D9CEF4BE6}" type="datetimeFigureOut">
              <a:rPr lang="uk-UA" smtClean="0"/>
              <a:t>17.06.2026</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35904006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ADD630DC-F7C9-4AA3-8C03-A79D9CEF4BE6}" type="datetimeFigureOut">
              <a:rPr lang="uk-UA" smtClean="0"/>
              <a:t>17.06.2026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49849047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ADD630DC-F7C9-4AA3-8C03-A79D9CEF4BE6}" type="datetimeFigureOut">
              <a:rPr lang="uk-UA" smtClean="0"/>
              <a:t>17.06.2026</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60327074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ADD630DC-F7C9-4AA3-8C03-A79D9CEF4BE6}" type="datetimeFigureOut">
              <a:rPr lang="uk-UA" smtClean="0"/>
              <a:t>17.06.2026</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61157247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ADD630DC-F7C9-4AA3-8C03-A79D9CEF4BE6}" type="datetimeFigureOut">
              <a:rPr lang="uk-UA" smtClean="0"/>
              <a:t>17.06.2026</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250990185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ADD630DC-F7C9-4AA3-8C03-A79D9CEF4BE6}" type="datetimeFigureOut">
              <a:rPr lang="uk-UA" smtClean="0"/>
              <a:t>17.06.2026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73557551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ADD630DC-F7C9-4AA3-8C03-A79D9CEF4BE6}" type="datetimeFigureOut">
              <a:rPr lang="uk-UA" smtClean="0"/>
              <a:t>17.06.2026</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E3A71DCB-CE45-4749-9A58-AB274DE769CC}" type="slidenum">
              <a:rPr lang="uk-UA" smtClean="0"/>
              <a:t>‹№›</a:t>
            </a:fld>
            <a:endParaRPr lang="uk-UA"/>
          </a:p>
        </p:txBody>
      </p:sp>
    </p:spTree>
    <p:extLst>
      <p:ext uri="{BB962C8B-B14F-4D97-AF65-F5344CB8AC3E}">
        <p14:creationId xmlns:p14="http://schemas.microsoft.com/office/powerpoint/2010/main" val="36235614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D630DC-F7C9-4AA3-8C03-A79D9CEF4BE6}" type="datetimeFigureOut">
              <a:rPr lang="uk-UA" smtClean="0"/>
              <a:t>17.06.2026</a:t>
            </a:fld>
            <a:endParaRPr lang="uk-UA"/>
          </a:p>
        </p:txBody>
      </p:sp>
      <p:sp>
        <p:nvSpPr>
          <p:cNvPr id="5" name="Місце для нижнього колонтитула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A71DCB-CE45-4749-9A58-AB274DE769CC}" type="slidenum">
              <a:rPr lang="uk-UA" smtClean="0"/>
              <a:t>‹№›</a:t>
            </a:fld>
            <a:endParaRPr lang="uk-UA"/>
          </a:p>
        </p:txBody>
      </p:sp>
    </p:spTree>
    <p:extLst>
      <p:ext uri="{BB962C8B-B14F-4D97-AF65-F5344CB8AC3E}">
        <p14:creationId xmlns:p14="http://schemas.microsoft.com/office/powerpoint/2010/main" val="420688562"/>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6.svg"/><Relationship Id="rId5" Type="http://schemas.openxmlformats.org/officeDocument/2006/relationships/image" Target="../media/image-4-4.svg"/><Relationship Id="rId10" Type="http://schemas.openxmlformats.org/officeDocument/2006/relationships/image" Target="../media/image-4-10.svg"/><Relationship Id="rId4" Type="http://schemas.openxmlformats.org/officeDocument/2006/relationships/image" Target="../media/image-4-2.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6.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4.svg"/><Relationship Id="rId5" Type="http://schemas.openxmlformats.org/officeDocument/2006/relationships/image" Target="../media/image13.png"/><Relationship Id="rId4" Type="http://schemas.openxmlformats.org/officeDocument/2006/relationships/image" Target="../media/image-6-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a:spLocks noGrp="1"/>
          </p:cNvSpPr>
          <p:nvPr>
            <p:ph type="subTitle" idx="1"/>
          </p:nvPr>
        </p:nvSpPr>
        <p:spPr>
          <a:xfrm>
            <a:off x="815414" y="260648"/>
            <a:ext cx="10561173" cy="6192688"/>
          </a:xfrm>
          <a:solidFill>
            <a:schemeClr val="bg1"/>
          </a:solidFill>
        </p:spPr>
        <p:txBody>
          <a:bodyPr>
            <a:noAutofit/>
          </a:bodyPr>
          <a:lstStyle/>
          <a:p>
            <a:r>
              <a:rPr lang="uk-UA" sz="2400" b="1" dirty="0">
                <a:solidFill>
                  <a:schemeClr val="tx1"/>
                </a:solidFill>
                <a:latin typeface="Times New Roman" pitchFamily="18" charset="0"/>
                <a:cs typeface="Times New Roman" pitchFamily="18" charset="0"/>
              </a:rPr>
              <a:t>Івано-Франківський національний технічний університет </a:t>
            </a:r>
          </a:p>
          <a:p>
            <a:r>
              <a:rPr lang="uk-UA" sz="2400" b="1" dirty="0">
                <a:solidFill>
                  <a:schemeClr val="tx1"/>
                </a:solidFill>
                <a:latin typeface="Times New Roman" pitchFamily="18" charset="0"/>
                <a:cs typeface="Times New Roman" pitchFamily="18" charset="0"/>
              </a:rPr>
              <a:t>нафти і газу</a:t>
            </a:r>
            <a:endParaRPr lang="en-US" sz="2400" b="1" dirty="0">
              <a:solidFill>
                <a:schemeClr val="tx1"/>
              </a:solidFill>
              <a:latin typeface="Times New Roman" pitchFamily="18" charset="0"/>
              <a:cs typeface="Times New Roman" pitchFamily="18" charset="0"/>
            </a:endParaRPr>
          </a:p>
          <a:p>
            <a:endParaRPr lang="en-US" sz="2400" b="1" dirty="0">
              <a:solidFill>
                <a:schemeClr val="tx1"/>
              </a:solidFill>
            </a:endParaRPr>
          </a:p>
          <a:p>
            <a:r>
              <a:rPr lang="uk-UA" sz="2400" b="1" dirty="0" smtClean="0">
                <a:solidFill>
                  <a:schemeClr val="tx1"/>
                </a:solidFill>
                <a:latin typeface="Times New Roman" pitchFamily="18" charset="0"/>
                <a:cs typeface="Times New Roman" pitchFamily="18" charset="0"/>
              </a:rPr>
              <a:t>БАКАЛАВРСЬКА РОБОТА</a:t>
            </a:r>
            <a:endParaRPr lang="en-US" sz="2400" b="1" dirty="0" smtClean="0">
              <a:solidFill>
                <a:schemeClr val="tx1"/>
              </a:solidFill>
              <a:latin typeface="Times New Roman" pitchFamily="18" charset="0"/>
              <a:cs typeface="Times New Roman" pitchFamily="18" charset="0"/>
            </a:endParaRPr>
          </a:p>
          <a:p>
            <a:endParaRPr lang="en-US" sz="2400" b="1" dirty="0">
              <a:solidFill>
                <a:schemeClr val="tx1"/>
              </a:solidFill>
            </a:endParaRPr>
          </a:p>
          <a:p>
            <a:r>
              <a:rPr lang="uk-UA" sz="2400" b="1" dirty="0">
                <a:solidFill>
                  <a:schemeClr val="tx1"/>
                </a:solidFill>
                <a:latin typeface="Times New Roman" pitchFamily="18" charset="0"/>
                <a:cs typeface="Times New Roman" pitchFamily="18" charset="0"/>
              </a:rPr>
              <a:t>Тема: </a:t>
            </a:r>
            <a:r>
              <a:rPr lang="uk-UA" sz="2400" b="1" dirty="0" smtClean="0">
                <a:solidFill>
                  <a:schemeClr val="tx1"/>
                </a:solidFill>
                <a:latin typeface="Times New Roman" pitchFamily="18" charset="0"/>
                <a:cs typeface="Times New Roman" pitchFamily="18" charset="0"/>
              </a:rPr>
              <a:t>«</a:t>
            </a:r>
            <a:r>
              <a:rPr lang="ru-RU" sz="2300" b="1" dirty="0" err="1" smtClean="0">
                <a:solidFill>
                  <a:schemeClr val="tx1"/>
                </a:solidFill>
                <a:latin typeface="Times New Roman" pitchFamily="18" charset="0"/>
                <a:cs typeface="Times New Roman" pitchFamily="18" charset="0"/>
              </a:rPr>
              <a:t>Розроблення</a:t>
            </a:r>
            <a:r>
              <a:rPr lang="ru-RU" sz="2300" b="1" dirty="0" smtClean="0">
                <a:solidFill>
                  <a:schemeClr val="tx1"/>
                </a:solidFill>
                <a:latin typeface="Times New Roman" pitchFamily="18" charset="0"/>
                <a:cs typeface="Times New Roman" pitchFamily="18" charset="0"/>
              </a:rPr>
              <a:t> </a:t>
            </a:r>
            <a:r>
              <a:rPr lang="ru-RU" sz="2300" b="1" dirty="0" err="1" smtClean="0">
                <a:solidFill>
                  <a:schemeClr val="tx1"/>
                </a:solidFill>
                <a:latin typeface="Times New Roman" pitchFamily="18" charset="0"/>
                <a:cs typeface="Times New Roman" pitchFamily="18" charset="0"/>
              </a:rPr>
              <a:t>інформаційної</a:t>
            </a:r>
            <a:r>
              <a:rPr lang="ru-RU" sz="2300" b="1" dirty="0" smtClean="0">
                <a:solidFill>
                  <a:schemeClr val="tx1"/>
                </a:solidFill>
                <a:latin typeface="Times New Roman" pitchFamily="18" charset="0"/>
                <a:cs typeface="Times New Roman" pitchFamily="18" charset="0"/>
              </a:rPr>
              <a:t> </a:t>
            </a:r>
            <a:r>
              <a:rPr lang="ru-RU" sz="2300" b="1" dirty="0" err="1" smtClean="0">
                <a:solidFill>
                  <a:schemeClr val="tx1"/>
                </a:solidFill>
                <a:latin typeface="Times New Roman" pitchFamily="18" charset="0"/>
                <a:cs typeface="Times New Roman" pitchFamily="18" charset="0"/>
              </a:rPr>
              <a:t>системи</a:t>
            </a:r>
            <a:r>
              <a:rPr lang="ru-RU" sz="2300" b="1" dirty="0" smtClean="0">
                <a:solidFill>
                  <a:schemeClr val="tx1"/>
                </a:solidFill>
                <a:latin typeface="Times New Roman" pitchFamily="18" charset="0"/>
                <a:cs typeface="Times New Roman" pitchFamily="18" charset="0"/>
              </a:rPr>
              <a:t> онлайн-</a:t>
            </a:r>
            <a:r>
              <a:rPr lang="ru-RU" sz="2300" b="1" dirty="0" err="1" smtClean="0">
                <a:solidFill>
                  <a:schemeClr val="tx1"/>
                </a:solidFill>
                <a:latin typeface="Times New Roman" pitchFamily="18" charset="0"/>
                <a:cs typeface="Times New Roman" pitchFamily="18" charset="0"/>
              </a:rPr>
              <a:t>моніторингу</a:t>
            </a:r>
            <a:r>
              <a:rPr lang="ru-RU" sz="2300" b="1" dirty="0" smtClean="0">
                <a:solidFill>
                  <a:schemeClr val="tx1"/>
                </a:solidFill>
                <a:latin typeface="Times New Roman" pitchFamily="18" charset="0"/>
                <a:cs typeface="Times New Roman" pitchFamily="18" charset="0"/>
              </a:rPr>
              <a:t> </a:t>
            </a:r>
            <a:r>
              <a:rPr lang="ru-RU" sz="2300" b="1" dirty="0" err="1" smtClean="0">
                <a:solidFill>
                  <a:schemeClr val="tx1"/>
                </a:solidFill>
                <a:latin typeface="Times New Roman" pitchFamily="18" charset="0"/>
                <a:cs typeface="Times New Roman" pitchFamily="18" charset="0"/>
              </a:rPr>
              <a:t>перебігу</a:t>
            </a:r>
            <a:r>
              <a:rPr lang="ru-RU" sz="2300" b="1" dirty="0" smtClean="0">
                <a:solidFill>
                  <a:schemeClr val="tx1"/>
                </a:solidFill>
                <a:latin typeface="Times New Roman" pitchFamily="18" charset="0"/>
                <a:cs typeface="Times New Roman" pitchFamily="18" charset="0"/>
              </a:rPr>
              <a:t> </a:t>
            </a:r>
            <a:r>
              <a:rPr lang="ru-RU" sz="2300" b="1" dirty="0" err="1" smtClean="0">
                <a:solidFill>
                  <a:schemeClr val="tx1"/>
                </a:solidFill>
                <a:latin typeface="Times New Roman" pitchFamily="18" charset="0"/>
                <a:cs typeface="Times New Roman" pitchFamily="18" charset="0"/>
              </a:rPr>
              <a:t>технологічних</a:t>
            </a:r>
            <a:r>
              <a:rPr lang="ru-RU" sz="2300" b="1" dirty="0" smtClean="0">
                <a:solidFill>
                  <a:schemeClr val="tx1"/>
                </a:solidFill>
                <a:latin typeface="Times New Roman" pitchFamily="18" charset="0"/>
                <a:cs typeface="Times New Roman" pitchFamily="18" charset="0"/>
              </a:rPr>
              <a:t> </a:t>
            </a:r>
            <a:r>
              <a:rPr lang="ru-RU" sz="2300" b="1" dirty="0" err="1" smtClean="0">
                <a:solidFill>
                  <a:schemeClr val="tx1"/>
                </a:solidFill>
                <a:latin typeface="Times New Roman" pitchFamily="18" charset="0"/>
                <a:cs typeface="Times New Roman" pitchFamily="18" charset="0"/>
              </a:rPr>
              <a:t>процесів</a:t>
            </a:r>
            <a:r>
              <a:rPr lang="uk-UA" sz="2400" b="1" dirty="0" smtClean="0">
                <a:solidFill>
                  <a:schemeClr val="tx1"/>
                </a:solidFill>
                <a:latin typeface="Times New Roman" pitchFamily="18" charset="0"/>
                <a:cs typeface="Times New Roman" pitchFamily="18" charset="0"/>
              </a:rPr>
              <a:t>»</a:t>
            </a:r>
            <a:endParaRPr lang="uk-UA" sz="2400" b="1" dirty="0">
              <a:solidFill>
                <a:schemeClr val="tx1"/>
              </a:solidFill>
              <a:latin typeface="Times New Roman" pitchFamily="18" charset="0"/>
              <a:cs typeface="Times New Roman" pitchFamily="18" charset="0"/>
            </a:endParaRPr>
          </a:p>
          <a:p>
            <a:endParaRPr lang="uk-UA" sz="2400" dirty="0">
              <a:solidFill>
                <a:schemeClr val="tx1"/>
              </a:solidFill>
              <a:latin typeface="Times New Roman" pitchFamily="18" charset="0"/>
              <a:cs typeface="Times New Roman" pitchFamily="18" charset="0"/>
            </a:endParaRPr>
          </a:p>
          <a:p>
            <a:r>
              <a:rPr lang="uk-UA" sz="2400" dirty="0">
                <a:solidFill>
                  <a:schemeClr val="tx1"/>
                </a:solidFill>
                <a:latin typeface="Times New Roman" pitchFamily="18" charset="0"/>
                <a:cs typeface="Times New Roman" pitchFamily="18" charset="0"/>
              </a:rPr>
              <a:t>Виконав: студент групи </a:t>
            </a:r>
            <a:r>
              <a:rPr lang="uk-UA" sz="2400" dirty="0" smtClean="0">
                <a:solidFill>
                  <a:schemeClr val="tx1"/>
                </a:solidFill>
                <a:latin typeface="Times New Roman" pitchFamily="18" charset="0"/>
                <a:cs typeface="Times New Roman" pitchFamily="18" charset="0"/>
              </a:rPr>
              <a:t>ІСТ-22-1</a:t>
            </a:r>
            <a:endParaRPr lang="uk-UA" sz="2400" dirty="0">
              <a:solidFill>
                <a:schemeClr val="tx1"/>
              </a:solidFill>
              <a:latin typeface="Times New Roman" pitchFamily="18" charset="0"/>
              <a:cs typeface="Times New Roman" pitchFamily="18" charset="0"/>
            </a:endParaRPr>
          </a:p>
          <a:p>
            <a:pPr>
              <a:spcAft>
                <a:spcPts val="952"/>
              </a:spcAft>
            </a:pPr>
            <a:r>
              <a:rPr lang="en-US" sz="2300" b="1" dirty="0" smtClean="0">
                <a:solidFill>
                  <a:schemeClr val="tx1"/>
                </a:solidFill>
                <a:latin typeface="Times New Roman" pitchFamily="18" charset="0"/>
                <a:cs typeface="Times New Roman" pitchFamily="18" charset="0"/>
              </a:rPr>
              <a:t>Ba</a:t>
            </a:r>
            <a:r>
              <a:rPr lang="uk-UA" sz="2300" b="1" dirty="0" err="1" smtClean="0">
                <a:solidFill>
                  <a:schemeClr val="tx1"/>
                </a:solidFill>
                <a:latin typeface="Times New Roman" pitchFamily="18" charset="0"/>
                <a:cs typeface="Times New Roman" pitchFamily="18" charset="0"/>
              </a:rPr>
              <a:t>ньч</a:t>
            </a:r>
            <a:r>
              <a:rPr lang="en-US" sz="2300" b="1" dirty="0" smtClean="0">
                <a:solidFill>
                  <a:schemeClr val="tx1"/>
                </a:solidFill>
                <a:latin typeface="Times New Roman" pitchFamily="18" charset="0"/>
                <a:cs typeface="Times New Roman" pitchFamily="18" charset="0"/>
              </a:rPr>
              <a:t>a</a:t>
            </a:r>
            <a:r>
              <a:rPr lang="uk-UA" sz="2300" b="1" dirty="0" smtClean="0">
                <a:solidFill>
                  <a:schemeClr val="tx1"/>
                </a:solidFill>
                <a:latin typeface="Times New Roman" pitchFamily="18" charset="0"/>
                <a:cs typeface="Times New Roman" pitchFamily="18" charset="0"/>
              </a:rPr>
              <a:t>к </a:t>
            </a:r>
            <a:r>
              <a:rPr lang="en-US" sz="2300" b="1" dirty="0" smtClean="0">
                <a:solidFill>
                  <a:schemeClr val="tx1"/>
                </a:solidFill>
                <a:latin typeface="Times New Roman" pitchFamily="18" charset="0"/>
                <a:cs typeface="Times New Roman" pitchFamily="18" charset="0"/>
              </a:rPr>
              <a:t>Bi</a:t>
            </a:r>
            <a:r>
              <a:rPr lang="uk-UA" sz="2300" b="1" dirty="0" smtClean="0">
                <a:solidFill>
                  <a:schemeClr val="tx1"/>
                </a:solidFill>
                <a:latin typeface="Times New Roman" pitchFamily="18" charset="0"/>
                <a:cs typeface="Times New Roman" pitchFamily="18" charset="0"/>
              </a:rPr>
              <a:t>т</a:t>
            </a:r>
            <a:r>
              <a:rPr lang="en-US" sz="2300" b="1" dirty="0" smtClean="0">
                <a:solidFill>
                  <a:schemeClr val="tx1"/>
                </a:solidFill>
                <a:latin typeface="Times New Roman" pitchFamily="18" charset="0"/>
                <a:cs typeface="Times New Roman" pitchFamily="18" charset="0"/>
              </a:rPr>
              <a:t>a</a:t>
            </a:r>
            <a:r>
              <a:rPr lang="uk-UA" sz="2300" b="1" dirty="0" smtClean="0">
                <a:solidFill>
                  <a:schemeClr val="tx1"/>
                </a:solidFill>
                <a:latin typeface="Times New Roman" pitchFamily="18" charset="0"/>
                <a:cs typeface="Times New Roman" pitchFamily="18" charset="0"/>
              </a:rPr>
              <a:t>л</a:t>
            </a:r>
            <a:r>
              <a:rPr lang="en-US" sz="2300" b="1" dirty="0" err="1" smtClean="0">
                <a:solidFill>
                  <a:schemeClr val="tx1"/>
                </a:solidFill>
                <a:latin typeface="Times New Roman" pitchFamily="18" charset="0"/>
                <a:cs typeface="Times New Roman" pitchFamily="18" charset="0"/>
              </a:rPr>
              <a:t>i</a:t>
            </a:r>
            <a:r>
              <a:rPr lang="uk-UA" sz="2300" b="1" dirty="0" smtClean="0">
                <a:solidFill>
                  <a:schemeClr val="tx1"/>
                </a:solidFill>
                <a:latin typeface="Times New Roman" pitchFamily="18" charset="0"/>
                <a:cs typeface="Times New Roman" pitchFamily="18" charset="0"/>
              </a:rPr>
              <a:t>й </a:t>
            </a:r>
            <a:r>
              <a:rPr lang="en-US" sz="2300" b="1" dirty="0" smtClean="0">
                <a:solidFill>
                  <a:schemeClr val="tx1"/>
                </a:solidFill>
                <a:latin typeface="Times New Roman" pitchFamily="18" charset="0"/>
                <a:cs typeface="Times New Roman" pitchFamily="18" charset="0"/>
              </a:rPr>
              <a:t>I</a:t>
            </a:r>
            <a:r>
              <a:rPr lang="uk-UA" sz="2300" b="1" dirty="0" smtClean="0">
                <a:solidFill>
                  <a:schemeClr val="tx1"/>
                </a:solidFill>
                <a:latin typeface="Times New Roman" pitchFamily="18" charset="0"/>
                <a:cs typeface="Times New Roman" pitchFamily="18" charset="0"/>
              </a:rPr>
              <a:t>г</a:t>
            </a:r>
            <a:r>
              <a:rPr lang="en-US" sz="2300" b="1" dirty="0" err="1" smtClean="0">
                <a:solidFill>
                  <a:schemeClr val="tx1"/>
                </a:solidFill>
                <a:latin typeface="Times New Roman" pitchFamily="18" charset="0"/>
                <a:cs typeface="Times New Roman" pitchFamily="18" charset="0"/>
              </a:rPr>
              <a:t>opo</a:t>
            </a:r>
            <a:r>
              <a:rPr lang="uk-UA" sz="2300" b="1" dirty="0" err="1" smtClean="0">
                <a:solidFill>
                  <a:schemeClr val="tx1"/>
                </a:solidFill>
                <a:latin typeface="Times New Roman" pitchFamily="18" charset="0"/>
                <a:cs typeface="Times New Roman" pitchFamily="18" charset="0"/>
              </a:rPr>
              <a:t>вич</a:t>
            </a:r>
            <a:endParaRPr lang="en-US" sz="2300" b="1" dirty="0" smtClean="0">
              <a:solidFill>
                <a:schemeClr val="tx1"/>
              </a:solidFill>
              <a:latin typeface="Times New Roman" pitchFamily="18" charset="0"/>
              <a:cs typeface="Times New Roman" pitchFamily="18" charset="0"/>
            </a:endParaRPr>
          </a:p>
          <a:p>
            <a:pPr>
              <a:spcAft>
                <a:spcPts val="952"/>
              </a:spcAft>
            </a:pPr>
            <a:r>
              <a:rPr lang="uk-UA" sz="2400" dirty="0" smtClean="0">
                <a:solidFill>
                  <a:schemeClr val="tx1"/>
                </a:solidFill>
                <a:latin typeface="Times New Roman" pitchFamily="18" charset="0"/>
                <a:cs typeface="Times New Roman" pitchFamily="18" charset="0"/>
              </a:rPr>
              <a:t>Керівник </a:t>
            </a:r>
            <a:r>
              <a:rPr lang="uk-UA" sz="2400" dirty="0">
                <a:solidFill>
                  <a:schemeClr val="tx1"/>
                </a:solidFill>
                <a:latin typeface="Times New Roman" pitchFamily="18" charset="0"/>
                <a:cs typeface="Times New Roman" pitchFamily="18" charset="0"/>
              </a:rPr>
              <a:t>роботи:</a:t>
            </a:r>
          </a:p>
          <a:p>
            <a:r>
              <a:rPr lang="uk-UA" sz="2400" b="1" dirty="0" smtClean="0">
                <a:solidFill>
                  <a:schemeClr val="tx1"/>
                </a:solidFill>
                <a:latin typeface="Times New Roman" pitchFamily="18" charset="0"/>
                <a:cs typeface="Times New Roman" pitchFamily="18" charset="0"/>
              </a:rPr>
              <a:t>Паньків Юрій Володимирович, </a:t>
            </a:r>
            <a:r>
              <a:rPr lang="uk-UA" sz="2400" b="1" dirty="0" err="1" smtClean="0">
                <a:solidFill>
                  <a:schemeClr val="tx1"/>
                </a:solidFill>
                <a:latin typeface="Times New Roman" pitchFamily="18" charset="0"/>
                <a:cs typeface="Times New Roman" pitchFamily="18" charset="0"/>
              </a:rPr>
              <a:t>к.т.н</a:t>
            </a:r>
            <a:r>
              <a:rPr lang="uk-UA" sz="2400" b="1" dirty="0">
                <a:solidFill>
                  <a:schemeClr val="tx1"/>
                </a:solidFill>
                <a:latin typeface="Times New Roman" pitchFamily="18" charset="0"/>
                <a:cs typeface="Times New Roman" pitchFamily="18" charset="0"/>
              </a:rPr>
              <a:t>., доцент</a:t>
            </a:r>
            <a:endParaRPr lang="en-US" sz="2400" b="1" dirty="0">
              <a:solidFill>
                <a:schemeClr val="tx1"/>
              </a:solidFill>
              <a:latin typeface="Times New Roman" pitchFamily="18" charset="0"/>
              <a:cs typeface="Times New Roman" pitchFamily="18" charset="0"/>
            </a:endParaRPr>
          </a:p>
          <a:p>
            <a:r>
              <a:rPr lang="uk-UA" sz="2400" b="1" dirty="0">
                <a:solidFill>
                  <a:schemeClr val="tx1"/>
                </a:solidFill>
                <a:latin typeface="Times New Roman" pitchFamily="18" charset="0"/>
                <a:cs typeface="Times New Roman" pitchFamily="18" charset="0"/>
              </a:rPr>
              <a:t>Івано-Франківськ - </a:t>
            </a:r>
            <a:r>
              <a:rPr lang="uk-UA" sz="2400" b="1" dirty="0" smtClean="0">
                <a:solidFill>
                  <a:schemeClr val="tx1"/>
                </a:solidFill>
                <a:latin typeface="Times New Roman" pitchFamily="18" charset="0"/>
                <a:cs typeface="Times New Roman" pitchFamily="18" charset="0"/>
              </a:rPr>
              <a:t>2026</a:t>
            </a:r>
            <a:endParaRPr lang="ru-RU"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211335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723286"/>
            <a:ext cx="10363200" cy="432048"/>
          </a:xfrm>
        </p:spPr>
        <p:txBody>
          <a:bodyPr>
            <a:normAutofit/>
          </a:bodyPr>
          <a:lstStyle/>
          <a:p>
            <a:r>
              <a:rPr lang="uk-UA" sz="1900" b="1" dirty="0">
                <a:latin typeface="Times New Roman" panose="02020603050405020304" pitchFamily="18" charset="0"/>
                <a:cs typeface="Times New Roman" panose="02020603050405020304" pitchFamily="18" charset="0"/>
              </a:rPr>
              <a:t>ЗАГАЛЬНІ ВИСНОВКИ</a:t>
            </a:r>
            <a:endParaRPr lang="ru-RU" sz="19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677C7284-DA1F-4519-A0EA-434838835F3D}"/>
              </a:ext>
            </a:extLst>
          </p:cNvPr>
          <p:cNvSpPr txBox="1"/>
          <p:nvPr/>
        </p:nvSpPr>
        <p:spPr>
          <a:xfrm>
            <a:off x="4853948" y="5545262"/>
            <a:ext cx="2639616" cy="371521"/>
          </a:xfrm>
          <a:prstGeom prst="rect">
            <a:avLst/>
          </a:prstGeom>
          <a:noFill/>
        </p:spPr>
        <p:txBody>
          <a:bodyPr wrap="square" lIns="108847" tIns="54424" rIns="108847" bIns="54424">
            <a:spAutoFit/>
          </a:bodyPr>
          <a:lstStyle/>
          <a:p>
            <a:pPr algn="ctr"/>
            <a:r>
              <a:rPr lang="uk-UA" sz="1700" b="1" dirty="0">
                <a:latin typeface="Times New Roman" panose="02020603050405020304" pitchFamily="18" charset="0"/>
                <a:cs typeface="Times New Roman" panose="02020603050405020304" pitchFamily="18" charset="0"/>
              </a:rPr>
              <a:t>ДЯКУЮ ЗА УВАГУ !</a:t>
            </a:r>
            <a:endParaRPr lang="uk-UA" sz="1700" dirty="0"/>
          </a:p>
        </p:txBody>
      </p:sp>
      <p:sp>
        <p:nvSpPr>
          <p:cNvPr id="3" name="Прямокутник 2"/>
          <p:cNvSpPr/>
          <p:nvPr/>
        </p:nvSpPr>
        <p:spPr>
          <a:xfrm>
            <a:off x="1086337" y="1603934"/>
            <a:ext cx="10433539" cy="3400927"/>
          </a:xfrm>
          <a:prstGeom prst="rect">
            <a:avLst/>
          </a:prstGeom>
        </p:spPr>
        <p:txBody>
          <a:bodyPr wrap="square" lIns="76197" tIns="38098" rIns="76197" bIns="38098">
            <a:spAutoFit/>
          </a:bodyPr>
          <a:lstStyle/>
          <a:p>
            <a:pPr algn="just">
              <a:lnSpc>
                <a:spcPct val="150000"/>
              </a:lnSpc>
            </a:pPr>
            <a:r>
              <a:rPr lang="uk-UA" dirty="0">
                <a:latin typeface="Inter" charset="0"/>
                <a:ea typeface="Inter" charset="0"/>
              </a:rPr>
              <a:t>У цій бакалаврській роботі було спроектовано та розроблено інформаційну систему </a:t>
            </a:r>
            <a:r>
              <a:rPr lang="uk-UA" dirty="0" err="1">
                <a:latin typeface="Inter" charset="0"/>
                <a:ea typeface="Inter" charset="0"/>
              </a:rPr>
              <a:t>онлайн-моніторингу</a:t>
            </a:r>
            <a:r>
              <a:rPr lang="uk-UA" dirty="0">
                <a:latin typeface="Inter" charset="0"/>
                <a:ea typeface="Inter" charset="0"/>
              </a:rPr>
              <a:t> перебігу технологічних процесів. Метою роботи було створення програмного рішення, яке забезпечує автоматизований контроль параметрів виробничих процесів, збір та аналіз даних у режимі реального часу, а також підтримку прийняття рішень для підвищення ефективності функціонування підприємства. Завдяки використанню сучасних інформаційних технологій, методів цифрового моніторингу та програмних засобів вдалося створити систему, яка значно спрощує процес контролю технологічних процесів, зменшує часові витрати та підвищує точність обробки інформації.</a:t>
            </a:r>
          </a:p>
        </p:txBody>
      </p:sp>
    </p:spTree>
    <p:extLst>
      <p:ext uri="{BB962C8B-B14F-4D97-AF65-F5344CB8AC3E}">
        <p14:creationId xmlns:p14="http://schemas.microsoft.com/office/powerpoint/2010/main" val="1207917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61475" y="584498"/>
            <a:ext cx="6296860" cy="1550194"/>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161613"/>
                </a:solidFill>
                <a:latin typeface="DM Sans Medium" pitchFamily="34" charset="0"/>
                <a:ea typeface="DM Sans Medium" pitchFamily="34" charset="-122"/>
                <a:cs typeface="DM Sans Medium" pitchFamily="34" charset="-120"/>
              </a:rPr>
              <a:t>Інформаційна система онлайн-моніторингу технологічних процесів</a:t>
            </a:r>
            <a:endParaRPr lang="en-US" sz="3250" dirty="0"/>
          </a:p>
        </p:txBody>
      </p:sp>
      <p:sp>
        <p:nvSpPr>
          <p:cNvPr id="4" name="Text 1"/>
          <p:cNvSpPr/>
          <p:nvPr/>
        </p:nvSpPr>
        <p:spPr>
          <a:xfrm>
            <a:off x="661475" y="2382738"/>
            <a:ext cx="6012863" cy="3890665"/>
          </a:xfrm>
          <a:prstGeom prst="rect">
            <a:avLst/>
          </a:prstGeom>
          <a:noFill/>
          <a:ln/>
        </p:spPr>
        <p:txBody>
          <a:bodyPr wrap="square" lIns="0" tIns="0" rIns="0" bIns="0" rtlCol="0" anchor="t">
            <a:normAutofit/>
          </a:bodyPr>
          <a:lstStyle/>
          <a:p>
            <a:pPr marL="0" indent="0" algn="just">
              <a:lnSpc>
                <a:spcPct val="133000"/>
              </a:lnSpc>
              <a:spcAft>
                <a:spcPts val="1450"/>
              </a:spcAft>
              <a:buNone/>
            </a:pPr>
            <a:r>
              <a:rPr lang="en-US" sz="1300" dirty="0">
                <a:solidFill>
                  <a:srgbClr val="161613"/>
                </a:solidFill>
                <a:latin typeface="Inter" pitchFamily="34" charset="0"/>
                <a:ea typeface="Inter" pitchFamily="34" charset="-122"/>
                <a:cs typeface="Inter" pitchFamily="34" charset="-120"/>
              </a:rPr>
              <a:t>Сучасний розвиток промисловості, автоматизованих виробничих комплексів та цифрових технологій вимагає постійного вдосконалення підходів до контролю й управління технологічними процесами. Підприємства різних галузей активно впроваджують інформаційні системи онлайн-моніторингу для забезпечення безперервного спостереження за параметрами виробництва, оперативного реагування на відхилення та підвищення ефективності функціонування обладнання.</a:t>
            </a:r>
            <a:endParaRPr lang="en-US" sz="1300" dirty="0"/>
          </a:p>
          <a:p>
            <a:pPr marL="0" indent="0" algn="just">
              <a:lnSpc>
                <a:spcPct val="133000"/>
              </a:lnSpc>
              <a:buNone/>
            </a:pPr>
            <a:r>
              <a:rPr lang="en-US" sz="1300" dirty="0">
                <a:solidFill>
                  <a:srgbClr val="161613"/>
                </a:solidFill>
                <a:latin typeface="Inter" pitchFamily="34" charset="0"/>
                <a:ea typeface="Inter" pitchFamily="34" charset="-122"/>
                <a:cs typeface="Inter" pitchFamily="34" charset="-120"/>
              </a:rPr>
              <a:t>Існуючі системи моніторингу часто мають обмежену функціональність, складність інтеграції з сучасними цифровими платформами та недостатній рівень адаптивності до змін виробничих умов. Актуальність теми зумовлена необхідністю автоматизації процесів моніторингу та контролю технологічних систем, що дозволяє підвищити ефективність виробництва, зменшити кількість аварійних ситуацій, скоротити витрати ресурсів та забезпечити стабільність функціонування підприємства.</a:t>
            </a:r>
            <a:endParaRPr lang="en-US" sz="13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7747" y="1443912"/>
            <a:ext cx="4416525" cy="3682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661475" y="1179810"/>
            <a:ext cx="6409172" cy="516731"/>
          </a:xfrm>
          <a:prstGeom prst="rect">
            <a:avLst/>
          </a:prstGeom>
          <a:noFill/>
          <a:ln/>
        </p:spPr>
        <p:txBody>
          <a:bodyPr wrap="none" lIns="0" tIns="0" rIns="0" bIns="0" rtlCol="0" anchor="t"/>
          <a:lstStyle/>
          <a:p>
            <a:pPr marL="0" indent="0" algn="l">
              <a:lnSpc>
                <a:spcPct val="104000"/>
              </a:lnSpc>
              <a:buNone/>
            </a:pPr>
            <a:r>
              <a:rPr lang="en-US" sz="3250" dirty="0">
                <a:solidFill>
                  <a:srgbClr val="161613"/>
                </a:solidFill>
                <a:latin typeface="DM Sans Medium" pitchFamily="34" charset="0"/>
                <a:ea typeface="DM Sans Medium" pitchFamily="34" charset="-122"/>
                <a:cs typeface="DM Sans Medium" pitchFamily="34" charset="-120"/>
              </a:rPr>
              <a:t>Мета кваліфікаційної роботи</a:t>
            </a:r>
            <a:endParaRPr lang="en-US" sz="3250" dirty="0"/>
          </a:p>
        </p:txBody>
      </p:sp>
      <p:sp>
        <p:nvSpPr>
          <p:cNvPr id="4" name="Text 1"/>
          <p:cNvSpPr/>
          <p:nvPr/>
        </p:nvSpPr>
        <p:spPr>
          <a:xfrm>
            <a:off x="661476" y="2130623"/>
            <a:ext cx="5778401" cy="1058466"/>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161613"/>
                </a:solidFill>
                <a:latin typeface="Inter" pitchFamily="34" charset="0"/>
                <a:ea typeface="Inter" pitchFamily="34" charset="-122"/>
                <a:cs typeface="Inter" pitchFamily="34" charset="-120"/>
              </a:rPr>
              <a:t>Розроблення інформаційної системи онлайн-моніторингу перебігу технологічних процесів на основі сучасних інформаційних технологій для забезпечення оперативного контролю, аналізу параметрів функціонування та підтримки прийняття рішень.</a:t>
            </a:r>
            <a:endParaRPr lang="en-US" sz="1300" dirty="0"/>
          </a:p>
        </p:txBody>
      </p:sp>
      <p:sp>
        <p:nvSpPr>
          <p:cNvPr id="5" name="Text 2"/>
          <p:cNvSpPr/>
          <p:nvPr/>
        </p:nvSpPr>
        <p:spPr>
          <a:xfrm>
            <a:off x="661475" y="3561159"/>
            <a:ext cx="5778402" cy="2116931"/>
          </a:xfrm>
          <a:prstGeom prst="rect">
            <a:avLst/>
          </a:prstGeom>
          <a:noFill/>
          <a:ln/>
        </p:spPr>
        <p:txBody>
          <a:bodyPr wrap="square" lIns="0" tIns="0" rIns="0" bIns="0" rtlCol="0" anchor="t">
            <a:normAutofit fontScale="92500"/>
          </a:bodyPr>
          <a:lstStyle/>
          <a:p>
            <a:pPr marL="0" indent="0" algn="just">
              <a:lnSpc>
                <a:spcPct val="133000"/>
              </a:lnSpc>
              <a:buNone/>
            </a:pPr>
            <a:r>
              <a:rPr lang="en-US" sz="1300" dirty="0">
                <a:solidFill>
                  <a:srgbClr val="161613"/>
                </a:solidFill>
                <a:latin typeface="Inter" pitchFamily="34" charset="0"/>
                <a:ea typeface="Inter" pitchFamily="34" charset="-122"/>
                <a:cs typeface="Inter" pitchFamily="34" charset="-120"/>
              </a:rPr>
              <a:t>Мета охоплює три ключові напрями: забезпечення оперативного контролю параметрів технологічних процесів у режимі реального часу, аналіз функціонування виробничих систем із застосуванням сучасних методів обробки даних, а також підтримку прийняття рішень на основі автоматизованих даних моніторингу. Реалізація цієї мети передбачає вирішення комплексу взаємопов'язаних завдань, що охоплюють теоретичне дослідження, аналіз існуючих рішень, проектування архітектури системи та створення програмного прототипу.</a:t>
            </a:r>
            <a:endParaRPr lang="en-US" sz="13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1097752"/>
            <a:ext cx="4375638" cy="2065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9230" y="3561159"/>
            <a:ext cx="4857978" cy="2298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999728"/>
            <a:ext cx="6892256" cy="516731"/>
          </a:xfrm>
          <a:prstGeom prst="rect">
            <a:avLst/>
          </a:prstGeom>
          <a:noFill/>
          <a:ln/>
        </p:spPr>
        <p:txBody>
          <a:bodyPr wrap="none" lIns="0" tIns="0" rIns="0" bIns="0" rtlCol="0" anchor="t"/>
          <a:lstStyle/>
          <a:p>
            <a:pPr marL="0" indent="0" algn="l">
              <a:lnSpc>
                <a:spcPct val="104000"/>
              </a:lnSpc>
              <a:buNone/>
            </a:pPr>
            <a:r>
              <a:rPr lang="en-US" sz="3250" dirty="0">
                <a:solidFill>
                  <a:srgbClr val="161613"/>
                </a:solidFill>
                <a:latin typeface="DM Sans Medium" pitchFamily="34" charset="0"/>
                <a:ea typeface="DM Sans Medium" pitchFamily="34" charset="-122"/>
                <a:cs typeface="DM Sans Medium" pitchFamily="34" charset="-120"/>
              </a:rPr>
              <a:t>Основні завдання дослідження</a:t>
            </a:r>
            <a:endParaRPr lang="en-US" sz="3250" dirty="0"/>
          </a:p>
        </p:txBody>
      </p:sp>
      <p:sp>
        <p:nvSpPr>
          <p:cNvPr id="3" name="Text 1"/>
          <p:cNvSpPr/>
          <p:nvPr/>
        </p:nvSpPr>
        <p:spPr>
          <a:xfrm>
            <a:off x="661574" y="1847155"/>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161613"/>
                </a:solidFill>
                <a:latin typeface="DM Sans Light" pitchFamily="34" charset="0"/>
                <a:ea typeface="DM Sans Light" pitchFamily="34" charset="-122"/>
                <a:cs typeface="DM Sans Light" pitchFamily="34" charset="-120"/>
              </a:rPr>
              <a:t>01</a:t>
            </a:r>
            <a:endParaRPr lang="en-US" sz="1300" dirty="0"/>
          </a:p>
        </p:txBody>
      </p:sp>
      <p:sp>
        <p:nvSpPr>
          <p:cNvPr id="4" name="Shape 2"/>
          <p:cNvSpPr/>
          <p:nvPr/>
        </p:nvSpPr>
        <p:spPr>
          <a:xfrm>
            <a:off x="661574" y="2109093"/>
            <a:ext cx="5351626" cy="19050"/>
          </a:xfrm>
          <a:prstGeom prst="rect">
            <a:avLst/>
          </a:prstGeom>
          <a:solidFill>
            <a:srgbClr val="28282F"/>
          </a:solidFill>
          <a:ln/>
        </p:spPr>
      </p:sp>
      <p:sp>
        <p:nvSpPr>
          <p:cNvPr id="5" name="Text 3"/>
          <p:cNvSpPr/>
          <p:nvPr/>
        </p:nvSpPr>
        <p:spPr>
          <a:xfrm>
            <a:off x="661574" y="2229842"/>
            <a:ext cx="2067369" cy="258465"/>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Теоретичні основи</a:t>
            </a:r>
            <a:endParaRPr lang="en-US" sz="1600" dirty="0"/>
          </a:p>
        </p:txBody>
      </p:sp>
      <p:sp>
        <p:nvSpPr>
          <p:cNvPr id="6" name="Text 4"/>
          <p:cNvSpPr/>
          <p:nvPr/>
        </p:nvSpPr>
        <p:spPr>
          <a:xfrm>
            <a:off x="661574" y="2587526"/>
            <a:ext cx="5351626"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Дослідження теоретичних основ моніторингу та контролю технологічних процесів, включаючи аналіз наукових джерел і методів математичного та статистичного аналізу для обґрунтування підходів до проектування системи.</a:t>
            </a:r>
            <a:endParaRPr lang="en-US" sz="1300" dirty="0"/>
          </a:p>
        </p:txBody>
      </p:sp>
      <p:sp>
        <p:nvSpPr>
          <p:cNvPr id="7" name="Text 5"/>
          <p:cNvSpPr/>
          <p:nvPr/>
        </p:nvSpPr>
        <p:spPr>
          <a:xfrm>
            <a:off x="6178495" y="1847155"/>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161613"/>
                </a:solidFill>
                <a:latin typeface="DM Sans Light" pitchFamily="34" charset="0"/>
                <a:ea typeface="DM Sans Light" pitchFamily="34" charset="-122"/>
                <a:cs typeface="DM Sans Light" pitchFamily="34" charset="-120"/>
              </a:rPr>
              <a:t>02</a:t>
            </a:r>
            <a:endParaRPr lang="en-US" sz="1300" dirty="0"/>
          </a:p>
        </p:txBody>
      </p:sp>
      <p:sp>
        <p:nvSpPr>
          <p:cNvPr id="8" name="Shape 6"/>
          <p:cNvSpPr/>
          <p:nvPr/>
        </p:nvSpPr>
        <p:spPr>
          <a:xfrm>
            <a:off x="6178495" y="2109093"/>
            <a:ext cx="5351626" cy="19050"/>
          </a:xfrm>
          <a:prstGeom prst="rect">
            <a:avLst/>
          </a:prstGeom>
          <a:solidFill>
            <a:srgbClr val="28282F"/>
          </a:solidFill>
          <a:ln/>
        </p:spPr>
      </p:sp>
      <p:sp>
        <p:nvSpPr>
          <p:cNvPr id="9" name="Text 7"/>
          <p:cNvSpPr/>
          <p:nvPr/>
        </p:nvSpPr>
        <p:spPr>
          <a:xfrm>
            <a:off x="6178495" y="2229842"/>
            <a:ext cx="2490626" cy="258465"/>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Аналіз методів та систем</a:t>
            </a:r>
            <a:endParaRPr lang="en-US" sz="1600" dirty="0"/>
          </a:p>
        </p:txBody>
      </p:sp>
      <p:sp>
        <p:nvSpPr>
          <p:cNvPr id="10" name="Text 8"/>
          <p:cNvSpPr/>
          <p:nvPr/>
        </p:nvSpPr>
        <p:spPr>
          <a:xfrm>
            <a:off x="6178495" y="2587526"/>
            <a:ext cx="5351626"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Аналіз статистичних методів моніторингу та сучасних підходів до цифрового контролю виробничих систем, а також порівняння існуючих інформаційних систем онлайн-моніторингу з визначенням їх переваг і недоліків.</a:t>
            </a:r>
            <a:endParaRPr lang="en-US" sz="1300" dirty="0"/>
          </a:p>
        </p:txBody>
      </p:sp>
      <p:sp>
        <p:nvSpPr>
          <p:cNvPr id="11" name="Text 9"/>
          <p:cNvSpPr/>
          <p:nvPr/>
        </p:nvSpPr>
        <p:spPr>
          <a:xfrm>
            <a:off x="661574" y="3935313"/>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161613"/>
                </a:solidFill>
                <a:latin typeface="DM Sans Light" pitchFamily="34" charset="0"/>
                <a:ea typeface="DM Sans Light" pitchFamily="34" charset="-122"/>
                <a:cs typeface="DM Sans Light" pitchFamily="34" charset="-120"/>
              </a:rPr>
              <a:t>03</a:t>
            </a:r>
            <a:endParaRPr lang="en-US" sz="1300" dirty="0"/>
          </a:p>
        </p:txBody>
      </p:sp>
      <p:sp>
        <p:nvSpPr>
          <p:cNvPr id="12" name="Shape 10"/>
          <p:cNvSpPr/>
          <p:nvPr/>
        </p:nvSpPr>
        <p:spPr>
          <a:xfrm>
            <a:off x="661574" y="4197251"/>
            <a:ext cx="5351626" cy="19050"/>
          </a:xfrm>
          <a:prstGeom prst="rect">
            <a:avLst/>
          </a:prstGeom>
          <a:solidFill>
            <a:srgbClr val="28282F"/>
          </a:solidFill>
          <a:ln/>
        </p:spPr>
      </p:sp>
      <p:sp>
        <p:nvSpPr>
          <p:cNvPr id="13" name="Text 11"/>
          <p:cNvSpPr/>
          <p:nvPr/>
        </p:nvSpPr>
        <p:spPr>
          <a:xfrm>
            <a:off x="661574" y="4318000"/>
            <a:ext cx="2423853" cy="258465"/>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Автоматизація процесів</a:t>
            </a:r>
            <a:endParaRPr lang="en-US" sz="1600" dirty="0"/>
          </a:p>
        </p:txBody>
      </p:sp>
      <p:sp>
        <p:nvSpPr>
          <p:cNvPr id="14" name="Text 12"/>
          <p:cNvSpPr/>
          <p:nvPr/>
        </p:nvSpPr>
        <p:spPr>
          <a:xfrm>
            <a:off x="661574" y="4675684"/>
            <a:ext cx="5351626"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Дослідження методів безперервної інженерії процесів та сучасних технологій автоматизації, що забезпечують безперервний збір та обробку даних у режимі реального часу.</a:t>
            </a:r>
            <a:endParaRPr lang="en-US" sz="1300" dirty="0"/>
          </a:p>
        </p:txBody>
      </p:sp>
      <p:sp>
        <p:nvSpPr>
          <p:cNvPr id="15" name="Text 13"/>
          <p:cNvSpPr/>
          <p:nvPr/>
        </p:nvSpPr>
        <p:spPr>
          <a:xfrm>
            <a:off x="6178495" y="3935313"/>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161613"/>
                </a:solidFill>
                <a:latin typeface="DM Sans Light" pitchFamily="34" charset="0"/>
                <a:ea typeface="DM Sans Light" pitchFamily="34" charset="-122"/>
                <a:cs typeface="DM Sans Light" pitchFamily="34" charset="-120"/>
              </a:rPr>
              <a:t>04</a:t>
            </a:r>
            <a:endParaRPr lang="en-US" sz="1300" dirty="0"/>
          </a:p>
        </p:txBody>
      </p:sp>
      <p:sp>
        <p:nvSpPr>
          <p:cNvPr id="16" name="Shape 14"/>
          <p:cNvSpPr/>
          <p:nvPr/>
        </p:nvSpPr>
        <p:spPr>
          <a:xfrm>
            <a:off x="6178495" y="4197251"/>
            <a:ext cx="5351626" cy="19050"/>
          </a:xfrm>
          <a:prstGeom prst="rect">
            <a:avLst/>
          </a:prstGeom>
          <a:solidFill>
            <a:srgbClr val="28282F"/>
          </a:solidFill>
          <a:ln/>
        </p:spPr>
      </p:sp>
      <p:sp>
        <p:nvSpPr>
          <p:cNvPr id="17" name="Text 15"/>
          <p:cNvSpPr/>
          <p:nvPr/>
        </p:nvSpPr>
        <p:spPr>
          <a:xfrm>
            <a:off x="6178495" y="4318000"/>
            <a:ext cx="2790854" cy="258465"/>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Проектування та реалізація</a:t>
            </a:r>
            <a:endParaRPr lang="en-US" sz="1600" dirty="0"/>
          </a:p>
        </p:txBody>
      </p:sp>
      <p:sp>
        <p:nvSpPr>
          <p:cNvPr id="18" name="Text 16"/>
          <p:cNvSpPr/>
          <p:nvPr/>
        </p:nvSpPr>
        <p:spPr>
          <a:xfrm>
            <a:off x="6178495" y="4675684"/>
            <a:ext cx="5351626"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Проектування структури інформаційної системи, реалізація її функціональних модулів та створення програмного прототипу системи моніторингу з подальшим тестуванням програмного забезпечення.</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574" y="726480"/>
            <a:ext cx="8530317" cy="516731"/>
          </a:xfrm>
          <a:prstGeom prst="rect">
            <a:avLst/>
          </a:prstGeom>
          <a:noFill/>
          <a:ln/>
        </p:spPr>
        <p:txBody>
          <a:bodyPr wrap="none" lIns="0" tIns="0" rIns="0" bIns="0" rtlCol="0" anchor="t"/>
          <a:lstStyle/>
          <a:p>
            <a:pPr marL="0" indent="0" algn="l">
              <a:lnSpc>
                <a:spcPct val="104000"/>
              </a:lnSpc>
              <a:buNone/>
            </a:pPr>
            <a:r>
              <a:rPr lang="en-US" sz="3250" dirty="0">
                <a:solidFill>
                  <a:srgbClr val="161613"/>
                </a:solidFill>
                <a:latin typeface="DM Sans Medium" pitchFamily="34" charset="0"/>
                <a:ea typeface="DM Sans Medium" pitchFamily="34" charset="-122"/>
                <a:cs typeface="DM Sans Medium" pitchFamily="34" charset="-120"/>
              </a:rPr>
              <a:t>Об'єкт, предмет та методи дослідження</a:t>
            </a:r>
            <a:endParaRPr lang="en-US" sz="3250" dirty="0"/>
          </a:p>
        </p:txBody>
      </p:sp>
      <p:sp>
        <p:nvSpPr>
          <p:cNvPr id="3" name="Shape 1"/>
          <p:cNvSpPr/>
          <p:nvPr/>
        </p:nvSpPr>
        <p:spPr>
          <a:xfrm>
            <a:off x="542515" y="1491258"/>
            <a:ext cx="5470686" cy="4640263"/>
          </a:xfrm>
          <a:prstGeom prst="roundRect">
            <a:avLst>
              <a:gd name="adj" fmla="val 535"/>
            </a:avLst>
          </a:prstGeom>
          <a:solidFill>
            <a:srgbClr val="28282F"/>
          </a:solidFill>
          <a:ln/>
        </p:spPr>
      </p:sp>
      <p:sp>
        <p:nvSpPr>
          <p:cNvPr id="4" name="Text 2"/>
          <p:cNvSpPr/>
          <p:nvPr/>
        </p:nvSpPr>
        <p:spPr>
          <a:xfrm>
            <a:off x="707809" y="1656556"/>
            <a:ext cx="2676954"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DM Sans Medium" pitchFamily="34" charset="0"/>
                <a:ea typeface="DM Sans Medium" pitchFamily="34" charset="-122"/>
                <a:cs typeface="DM Sans Medium" pitchFamily="34" charset="-120"/>
              </a:rPr>
              <a:t>Об'єкт дослідження</a:t>
            </a:r>
            <a:endParaRPr lang="en-US" sz="1600" dirty="0"/>
          </a:p>
        </p:txBody>
      </p:sp>
      <p:sp>
        <p:nvSpPr>
          <p:cNvPr id="5" name="Text 3"/>
          <p:cNvSpPr/>
          <p:nvPr/>
        </p:nvSpPr>
        <p:spPr>
          <a:xfrm>
            <a:off x="707809" y="2080320"/>
            <a:ext cx="5140097"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Процеси онлайн-моніторингу та контролю технологічних процесів на підприємствах із використанням сучасних інформаційних технологій.</a:t>
            </a:r>
            <a:endParaRPr lang="en-US" sz="1300" dirty="0"/>
          </a:p>
        </p:txBody>
      </p:sp>
      <p:sp>
        <p:nvSpPr>
          <p:cNvPr id="6" name="Text 4"/>
          <p:cNvSpPr/>
          <p:nvPr/>
        </p:nvSpPr>
        <p:spPr>
          <a:xfrm>
            <a:off x="707809" y="3039467"/>
            <a:ext cx="2814369"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DM Sans Medium" pitchFamily="34" charset="0"/>
                <a:ea typeface="DM Sans Medium" pitchFamily="34" charset="-122"/>
                <a:cs typeface="DM Sans Medium" pitchFamily="34" charset="-120"/>
              </a:rPr>
              <a:t>Предмет дослідження</a:t>
            </a:r>
            <a:endParaRPr lang="en-US" sz="1600" dirty="0"/>
          </a:p>
        </p:txBody>
      </p:sp>
      <p:sp>
        <p:nvSpPr>
          <p:cNvPr id="7" name="Text 5"/>
          <p:cNvSpPr/>
          <p:nvPr/>
        </p:nvSpPr>
        <p:spPr>
          <a:xfrm>
            <a:off x="707809" y="3463230"/>
            <a:ext cx="5140097" cy="1058466"/>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Методи, моделі, програмні засоби та технології розроблення інформаційних систем онлайн-моніторингу перебігу технологічних процесів, а також інструменти аналізу та обробки даних у реальному часі.</a:t>
            </a:r>
            <a:endParaRPr lang="en-US" sz="1300" dirty="0"/>
          </a:p>
        </p:txBody>
      </p:sp>
      <p:sp>
        <p:nvSpPr>
          <p:cNvPr id="8" name="Text 6"/>
          <p:cNvSpPr/>
          <p:nvPr/>
        </p:nvSpPr>
        <p:spPr>
          <a:xfrm>
            <a:off x="6303904" y="1656556"/>
            <a:ext cx="2711481" cy="258465"/>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Методи дослідження</a:t>
            </a:r>
            <a:endParaRPr lang="en-US" sz="1600" dirty="0"/>
          </a:p>
        </p:txBody>
      </p:sp>
      <p:pic>
        <p:nvPicPr>
          <p:cNvPr id="9"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365914" y="2109192"/>
            <a:ext cx="248041" cy="248047"/>
          </a:xfrm>
          <a:prstGeom prst="rect">
            <a:avLst/>
          </a:prstGeom>
        </p:spPr>
      </p:pic>
      <p:sp>
        <p:nvSpPr>
          <p:cNvPr id="10" name="Text 7"/>
          <p:cNvSpPr/>
          <p:nvPr/>
        </p:nvSpPr>
        <p:spPr>
          <a:xfrm>
            <a:off x="6841259" y="2101056"/>
            <a:ext cx="4695211" cy="264616"/>
          </a:xfrm>
          <a:prstGeom prst="rect">
            <a:avLst/>
          </a:prstGeom>
          <a:noFill/>
          <a:ln/>
        </p:spPr>
        <p:txBody>
          <a:bodyPr wrap="none" lIns="0" tIns="0" rIns="0" bIns="0" rtlCol="0" anchor="t"/>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Аналіз наукових джерел</a:t>
            </a:r>
            <a:endParaRPr lang="en-US" sz="1300" dirty="0"/>
          </a:p>
        </p:txBody>
      </p:sp>
      <p:pic>
        <p:nvPicPr>
          <p:cNvPr id="11"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6365914" y="2944217"/>
            <a:ext cx="248041" cy="248047"/>
          </a:xfrm>
          <a:prstGeom prst="rect">
            <a:avLst/>
          </a:prstGeom>
        </p:spPr>
      </p:pic>
      <p:sp>
        <p:nvSpPr>
          <p:cNvPr id="12" name="Text 8"/>
          <p:cNvSpPr/>
          <p:nvPr/>
        </p:nvSpPr>
        <p:spPr>
          <a:xfrm>
            <a:off x="6841259" y="2936081"/>
            <a:ext cx="4695211" cy="264616"/>
          </a:xfrm>
          <a:prstGeom prst="rect">
            <a:avLst/>
          </a:prstGeom>
          <a:noFill/>
          <a:ln/>
        </p:spPr>
        <p:txBody>
          <a:bodyPr wrap="none" lIns="0" tIns="0" rIns="0" bIns="0" rtlCol="0" anchor="t"/>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Методи математичного та статистичного аналізу</a:t>
            </a:r>
            <a:endParaRPr lang="en-US" sz="1300" dirty="0"/>
          </a:p>
        </p:txBody>
      </p:sp>
      <p:pic>
        <p:nvPicPr>
          <p:cNvPr id="13" name="Image 2" descr="preencoded.png"/>
          <p:cNvPicPr>
            <a:picLocks noChangeAspect="1"/>
          </p:cNvPicPr>
          <p:nvPr/>
        </p:nvPicPr>
        <p:blipFill>
          <a:blip r:embed="rId3">
            <a:extLst>
              <a:ext uri="{96DAC541-7B7A-43D3-8B79-37D633B846F1}">
                <asvg:svgBlip xmlns:asvg="http://schemas.microsoft.com/office/drawing/2016/SVG/main" xmlns="" r:embed="rId6"/>
              </a:ext>
            </a:extLst>
          </a:blip>
          <a:stretch>
            <a:fillRect/>
          </a:stretch>
        </p:blipFill>
        <p:spPr>
          <a:xfrm>
            <a:off x="6365914" y="3779242"/>
            <a:ext cx="248041" cy="248047"/>
          </a:xfrm>
          <a:prstGeom prst="rect">
            <a:avLst/>
          </a:prstGeom>
        </p:spPr>
      </p:pic>
      <p:sp>
        <p:nvSpPr>
          <p:cNvPr id="14" name="Text 9"/>
          <p:cNvSpPr/>
          <p:nvPr/>
        </p:nvSpPr>
        <p:spPr>
          <a:xfrm>
            <a:off x="6841259" y="3771106"/>
            <a:ext cx="4695211" cy="264616"/>
          </a:xfrm>
          <a:prstGeom prst="rect">
            <a:avLst/>
          </a:prstGeom>
          <a:noFill/>
          <a:ln/>
        </p:spPr>
        <p:txBody>
          <a:bodyPr wrap="none" lIns="0" tIns="0" rIns="0" bIns="0" rtlCol="0" anchor="t"/>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Моделювання інформаційних потоків</a:t>
            </a:r>
            <a:endParaRPr lang="en-US" sz="1300" dirty="0"/>
          </a:p>
        </p:txBody>
      </p:sp>
      <p:pic>
        <p:nvPicPr>
          <p:cNvPr id="15" name="Image 3" descr="preencoded.png"/>
          <p:cNvPicPr>
            <a:picLocks noChangeAspect="1"/>
          </p:cNvPicPr>
          <p:nvPr/>
        </p:nvPicPr>
        <p:blipFill>
          <a:blip r:embed="rId3">
            <a:extLst>
              <a:ext uri="{96DAC541-7B7A-43D3-8B79-37D633B846F1}">
                <asvg:svgBlip xmlns:asvg="http://schemas.microsoft.com/office/drawing/2016/SVG/main" xmlns="" r:embed="rId8"/>
              </a:ext>
            </a:extLst>
          </a:blip>
          <a:stretch>
            <a:fillRect/>
          </a:stretch>
        </p:blipFill>
        <p:spPr>
          <a:xfrm>
            <a:off x="6365914" y="4614267"/>
            <a:ext cx="248041" cy="248047"/>
          </a:xfrm>
          <a:prstGeom prst="rect">
            <a:avLst/>
          </a:prstGeom>
        </p:spPr>
      </p:pic>
      <p:sp>
        <p:nvSpPr>
          <p:cNvPr id="16" name="Text 10"/>
          <p:cNvSpPr/>
          <p:nvPr/>
        </p:nvSpPr>
        <p:spPr>
          <a:xfrm>
            <a:off x="6841259" y="4606131"/>
            <a:ext cx="4695211" cy="264616"/>
          </a:xfrm>
          <a:prstGeom prst="rect">
            <a:avLst/>
          </a:prstGeom>
          <a:noFill/>
          <a:ln/>
        </p:spPr>
        <p:txBody>
          <a:bodyPr wrap="none" lIns="0" tIns="0" rIns="0" bIns="0" rtlCol="0" anchor="t"/>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Програмування та тестування ПЗ</a:t>
            </a:r>
            <a:endParaRPr lang="en-US" sz="1300" dirty="0"/>
          </a:p>
        </p:txBody>
      </p:sp>
      <p:pic>
        <p:nvPicPr>
          <p:cNvPr id="17" name="Image 4" descr="preencoded.png"/>
          <p:cNvPicPr>
            <a:picLocks noChangeAspect="1"/>
          </p:cNvPicPr>
          <p:nvPr/>
        </p:nvPicPr>
        <p:blipFill>
          <a:blip r:embed="rId3">
            <a:extLst>
              <a:ext uri="{96DAC541-7B7A-43D3-8B79-37D633B846F1}">
                <asvg:svgBlip xmlns:asvg="http://schemas.microsoft.com/office/drawing/2016/SVG/main" xmlns="" r:embed="rId10"/>
              </a:ext>
            </a:extLst>
          </a:blip>
          <a:stretch>
            <a:fillRect/>
          </a:stretch>
        </p:blipFill>
        <p:spPr>
          <a:xfrm>
            <a:off x="6365914" y="5449292"/>
            <a:ext cx="248041" cy="248047"/>
          </a:xfrm>
          <a:prstGeom prst="rect">
            <a:avLst/>
          </a:prstGeom>
        </p:spPr>
      </p:pic>
      <p:sp>
        <p:nvSpPr>
          <p:cNvPr id="18" name="Text 11"/>
          <p:cNvSpPr/>
          <p:nvPr/>
        </p:nvSpPr>
        <p:spPr>
          <a:xfrm>
            <a:off x="6841259" y="5441156"/>
            <a:ext cx="4695211" cy="264616"/>
          </a:xfrm>
          <a:prstGeom prst="rect">
            <a:avLst/>
          </a:prstGeom>
          <a:noFill/>
          <a:ln/>
        </p:spPr>
        <p:txBody>
          <a:bodyPr wrap="none" lIns="0" tIns="0" rIns="0" bIns="0" rtlCol="0" anchor="t"/>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Оцінювання ефективності інформаційних систем</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661475" y="491331"/>
            <a:ext cx="6012307" cy="508695"/>
          </a:xfrm>
          <a:prstGeom prst="rect">
            <a:avLst/>
          </a:prstGeom>
          <a:noFill/>
          <a:ln/>
        </p:spPr>
        <p:txBody>
          <a:bodyPr wrap="none" lIns="0" tIns="0" rIns="0" bIns="0" rtlCol="0" anchor="t"/>
          <a:lstStyle/>
          <a:p>
            <a:pPr marL="0" indent="0" algn="l">
              <a:lnSpc>
                <a:spcPct val="104000"/>
              </a:lnSpc>
              <a:buNone/>
            </a:pPr>
            <a:r>
              <a:rPr lang="en-US" sz="3200" dirty="0">
                <a:solidFill>
                  <a:srgbClr val="161613"/>
                </a:solidFill>
                <a:latin typeface="DM Sans Medium" pitchFamily="34" charset="0"/>
                <a:ea typeface="DM Sans Medium" pitchFamily="34" charset="-122"/>
                <a:cs typeface="DM Sans Medium" pitchFamily="34" charset="-120"/>
              </a:rPr>
              <a:t>Практична цінність роботи</a:t>
            </a:r>
            <a:endParaRPr lang="en-US" sz="3200" dirty="0"/>
          </a:p>
        </p:txBody>
      </p:sp>
      <p:sp>
        <p:nvSpPr>
          <p:cNvPr id="4" name="Shape 1"/>
          <p:cNvSpPr/>
          <p:nvPr/>
        </p:nvSpPr>
        <p:spPr>
          <a:xfrm>
            <a:off x="661475" y="1240334"/>
            <a:ext cx="3068263" cy="3256359"/>
          </a:xfrm>
          <a:prstGeom prst="roundRect">
            <a:avLst>
              <a:gd name="adj" fmla="val 796"/>
            </a:avLst>
          </a:prstGeom>
          <a:solidFill>
            <a:srgbClr val="EDEBE3"/>
          </a:solidFill>
          <a:ln/>
        </p:spPr>
      </p:sp>
      <p:sp>
        <p:nvSpPr>
          <p:cNvPr id="5" name="Text 2"/>
          <p:cNvSpPr/>
          <p:nvPr/>
        </p:nvSpPr>
        <p:spPr>
          <a:xfrm>
            <a:off x="824190" y="1403052"/>
            <a:ext cx="2742834" cy="508595"/>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Автоматизація моніторингу</a:t>
            </a:r>
            <a:endParaRPr lang="en-US" sz="1600" dirty="0"/>
          </a:p>
        </p:txBody>
      </p:sp>
      <p:sp>
        <p:nvSpPr>
          <p:cNvPr id="6" name="Text 3"/>
          <p:cNvSpPr/>
          <p:nvPr/>
        </p:nvSpPr>
        <p:spPr>
          <a:xfrm>
            <a:off x="824190" y="2007791"/>
            <a:ext cx="2742834" cy="2326184"/>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161613"/>
                </a:solidFill>
                <a:latin typeface="Inter" pitchFamily="34" charset="0"/>
                <a:ea typeface="Inter" pitchFamily="34" charset="-122"/>
                <a:cs typeface="Inter" pitchFamily="34" charset="-120"/>
              </a:rPr>
              <a:t>Розроблена система може бути використана для автоматизації моніторингу технологічних процесів на підприємствах різних галузей промисловості, забезпечуючи безперервне спостереження за параметрами виробництва та оперативне реагування на відхилення.</a:t>
            </a:r>
            <a:endParaRPr lang="en-US" sz="1250" dirty="0"/>
          </a:p>
        </p:txBody>
      </p:sp>
      <p:sp>
        <p:nvSpPr>
          <p:cNvPr id="7" name="Shape 4"/>
          <p:cNvSpPr/>
          <p:nvPr/>
        </p:nvSpPr>
        <p:spPr>
          <a:xfrm>
            <a:off x="3889972" y="1240334"/>
            <a:ext cx="3068362" cy="3256359"/>
          </a:xfrm>
          <a:prstGeom prst="roundRect">
            <a:avLst>
              <a:gd name="adj" fmla="val 796"/>
            </a:avLst>
          </a:prstGeom>
          <a:solidFill>
            <a:srgbClr val="EDEBE3"/>
          </a:solidFill>
          <a:ln/>
        </p:spPr>
      </p:sp>
      <p:sp>
        <p:nvSpPr>
          <p:cNvPr id="8" name="Text 5"/>
          <p:cNvSpPr/>
          <p:nvPr/>
        </p:nvSpPr>
        <p:spPr>
          <a:xfrm>
            <a:off x="4052687" y="1403052"/>
            <a:ext cx="2035025" cy="254298"/>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Навчальний процес</a:t>
            </a:r>
            <a:endParaRPr lang="en-US" sz="1600" dirty="0"/>
          </a:p>
        </p:txBody>
      </p:sp>
      <p:sp>
        <p:nvSpPr>
          <p:cNvPr id="9" name="Text 6"/>
          <p:cNvSpPr/>
          <p:nvPr/>
        </p:nvSpPr>
        <p:spPr>
          <a:xfrm>
            <a:off x="4052687" y="1753493"/>
            <a:ext cx="2742933" cy="2326184"/>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161613"/>
                </a:solidFill>
                <a:latin typeface="Inter" pitchFamily="34" charset="0"/>
                <a:ea typeface="Inter" pitchFamily="34" charset="-122"/>
                <a:cs typeface="Inter" pitchFamily="34" charset="-120"/>
              </a:rPr>
              <a:t>Система може бути використана у навчальному процесі для вивчення сучасних технологій моніторингу та автоматизації, демонструючи практичне застосування методів безперервної інженерії процесів та цифрового контролю виробничих систем.</a:t>
            </a:r>
            <a:endParaRPr lang="en-US" sz="1250" dirty="0"/>
          </a:p>
        </p:txBody>
      </p:sp>
      <p:sp>
        <p:nvSpPr>
          <p:cNvPr id="10" name="Shape 7"/>
          <p:cNvSpPr/>
          <p:nvPr/>
        </p:nvSpPr>
        <p:spPr>
          <a:xfrm>
            <a:off x="661475" y="4656931"/>
            <a:ext cx="6296860" cy="1709738"/>
          </a:xfrm>
          <a:prstGeom prst="roundRect">
            <a:avLst>
              <a:gd name="adj" fmla="val 1428"/>
            </a:avLst>
          </a:prstGeom>
          <a:solidFill>
            <a:srgbClr val="EDEBE3"/>
          </a:solidFill>
          <a:ln/>
        </p:spPr>
      </p:sp>
      <p:sp>
        <p:nvSpPr>
          <p:cNvPr id="11" name="Text 8"/>
          <p:cNvSpPr/>
          <p:nvPr/>
        </p:nvSpPr>
        <p:spPr>
          <a:xfrm>
            <a:off x="824190" y="4819650"/>
            <a:ext cx="2409864" cy="254298"/>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Підтримка виробництва</a:t>
            </a:r>
            <a:endParaRPr lang="en-US" sz="1600" dirty="0"/>
          </a:p>
        </p:txBody>
      </p:sp>
      <p:sp>
        <p:nvSpPr>
          <p:cNvPr id="12" name="Text 9"/>
          <p:cNvSpPr/>
          <p:nvPr/>
        </p:nvSpPr>
        <p:spPr>
          <a:xfrm>
            <a:off x="824190" y="5170091"/>
            <a:ext cx="5971430" cy="1033859"/>
          </a:xfrm>
          <a:prstGeom prst="rect">
            <a:avLst/>
          </a:prstGeom>
          <a:noFill/>
          <a:ln/>
        </p:spPr>
        <p:txBody>
          <a:bodyPr wrap="square" lIns="0" tIns="0" rIns="0" bIns="0" rtlCol="0" anchor="t">
            <a:normAutofit/>
          </a:bodyPr>
          <a:lstStyle/>
          <a:p>
            <a:pPr marL="0" indent="0" algn="l">
              <a:lnSpc>
                <a:spcPct val="132000"/>
              </a:lnSpc>
              <a:buNone/>
            </a:pPr>
            <a:r>
              <a:rPr lang="en-US" sz="1250" dirty="0">
                <a:solidFill>
                  <a:srgbClr val="161613"/>
                </a:solidFill>
                <a:latin typeface="Inter" pitchFamily="34" charset="0"/>
                <a:ea typeface="Inter" pitchFamily="34" charset="-122"/>
                <a:cs typeface="Inter" pitchFamily="34" charset="-120"/>
              </a:rPr>
              <a:t>У практичній діяльності підприємств система може бути використана для підтримки функціонування виробничих процесів, сприяючи підвищенню ефективності контролю, зниженню виробничих ризиків та оптимізації роботи підприємства загалом.</a:t>
            </a:r>
            <a:endParaRPr lang="en-US" sz="125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3024" y="1403051"/>
            <a:ext cx="4628370" cy="3968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61475" y="491331"/>
            <a:ext cx="6012307" cy="508695"/>
          </a:xfrm>
          <a:prstGeom prst="rect">
            <a:avLst/>
          </a:prstGeom>
          <a:noFill/>
          <a:ln/>
        </p:spPr>
        <p:txBody>
          <a:bodyPr wrap="none" lIns="0" tIns="0" rIns="0" bIns="0" rtlCol="0" anchor="t"/>
          <a:lstStyle/>
          <a:p>
            <a:pPr>
              <a:lnSpc>
                <a:spcPct val="104000"/>
              </a:lnSpc>
            </a:pPr>
            <a:r>
              <a:rPr lang="uk-UA" sz="3200" dirty="0" smtClean="0">
                <a:solidFill>
                  <a:srgbClr val="161613"/>
                </a:solidFill>
                <a:latin typeface="DM Sans Medium" pitchFamily="34" charset="0"/>
                <a:ea typeface="DM Sans Medium" pitchFamily="34" charset="-122"/>
                <a:cs typeface="DM Sans Medium" pitchFamily="34" charset="-120"/>
              </a:rPr>
              <a:t>Фрейм </a:t>
            </a:r>
            <a:r>
              <a:rPr lang="uk-UA" sz="3200" dirty="0">
                <a:solidFill>
                  <a:srgbClr val="161613"/>
                </a:solidFill>
                <a:latin typeface="DM Sans Medium" pitchFamily="34" charset="0"/>
                <a:ea typeface="DM Sans Medium" pitchFamily="34" charset="-122"/>
                <a:cs typeface="DM Sans Medium" pitchFamily="34" charset="-120"/>
              </a:rPr>
              <a:t>навігатора даних</a:t>
            </a:r>
            <a:endParaRPr lang="en-US" sz="3200" dirty="0"/>
          </a:p>
        </p:txBody>
      </p:sp>
      <p:sp>
        <p:nvSpPr>
          <p:cNvPr id="10" name="Shape 7"/>
          <p:cNvSpPr/>
          <p:nvPr/>
        </p:nvSpPr>
        <p:spPr>
          <a:xfrm>
            <a:off x="661475" y="1477108"/>
            <a:ext cx="6296860" cy="4889561"/>
          </a:xfrm>
          <a:prstGeom prst="roundRect">
            <a:avLst>
              <a:gd name="adj" fmla="val 1428"/>
            </a:avLst>
          </a:prstGeom>
          <a:solidFill>
            <a:srgbClr val="EDEBE3"/>
          </a:solidFill>
          <a:ln/>
        </p:spPr>
      </p:sp>
      <p:sp>
        <p:nvSpPr>
          <p:cNvPr id="12" name="Text 9"/>
          <p:cNvSpPr/>
          <p:nvPr/>
        </p:nvSpPr>
        <p:spPr>
          <a:xfrm>
            <a:off x="824190" y="1711569"/>
            <a:ext cx="5971430" cy="4492382"/>
          </a:xfrm>
          <a:prstGeom prst="rect">
            <a:avLst/>
          </a:prstGeom>
          <a:noFill/>
          <a:ln/>
        </p:spPr>
        <p:txBody>
          <a:bodyPr wrap="square" lIns="0" tIns="0" rIns="0" bIns="0" rtlCol="0" anchor="t">
            <a:normAutofit/>
          </a:bodyPr>
          <a:lstStyle/>
          <a:p>
            <a:pPr algn="just">
              <a:lnSpc>
                <a:spcPct val="132000"/>
              </a:lnSpc>
            </a:pPr>
            <a:r>
              <a:rPr lang="uk-UA" sz="1250" dirty="0">
                <a:solidFill>
                  <a:srgbClr val="161613"/>
                </a:solidFill>
                <a:latin typeface="Inter" pitchFamily="34" charset="0"/>
                <a:ea typeface="Inter" pitchFamily="34" charset="-122"/>
                <a:cs typeface="Inter" pitchFamily="34" charset="-120"/>
              </a:rPr>
              <a:t>На рисунку </a:t>
            </a:r>
            <a:r>
              <a:rPr lang="uk-UA" sz="1250" dirty="0" smtClean="0">
                <a:solidFill>
                  <a:srgbClr val="161613"/>
                </a:solidFill>
                <a:latin typeface="Inter" pitchFamily="34" charset="0"/>
                <a:ea typeface="Inter" pitchFamily="34" charset="-122"/>
                <a:cs typeface="Inter" pitchFamily="34" charset="-120"/>
              </a:rPr>
              <a:t>показано </a:t>
            </a:r>
            <a:r>
              <a:rPr lang="uk-UA" sz="1250" dirty="0">
                <a:solidFill>
                  <a:srgbClr val="161613"/>
                </a:solidFill>
                <a:latin typeface="Inter" pitchFamily="34" charset="0"/>
                <a:ea typeface="Inter" pitchFamily="34" charset="-122"/>
                <a:cs typeface="Inter" pitchFamily="34" charset="-120"/>
              </a:rPr>
              <a:t>фрейм навігатора даних, де користувач  вибирає робочий процес або завдання для оцінювання. Залежно від вибору, інші поля вибору динамічно оновлюються, тобто якщо користувач вибирає певний екземпляр робочого процесу, доступними стають лише ті екземпляри завдань, які були виконані в межах цього конкретного екземпляра робочого процесу.</a:t>
            </a:r>
            <a:endParaRPr lang="en-US" sz="1250" dirty="0"/>
          </a:p>
        </p:txBody>
      </p:sp>
      <p:pic>
        <p:nvPicPr>
          <p:cNvPr id="13" name="Рисунок 12"/>
          <p:cNvPicPr/>
          <p:nvPr/>
        </p:nvPicPr>
        <p:blipFill>
          <a:blip r:embed="rId3"/>
          <a:stretch>
            <a:fillRect/>
          </a:stretch>
        </p:blipFill>
        <p:spPr>
          <a:xfrm>
            <a:off x="8096738" y="1268924"/>
            <a:ext cx="2980934" cy="2688836"/>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212" y="3482977"/>
            <a:ext cx="5365385" cy="2720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Рисунок 14"/>
          <p:cNvPicPr/>
          <p:nvPr/>
        </p:nvPicPr>
        <p:blipFill>
          <a:blip r:embed="rId5"/>
          <a:stretch>
            <a:fillRect/>
          </a:stretch>
        </p:blipFill>
        <p:spPr>
          <a:xfrm>
            <a:off x="7878613" y="4099329"/>
            <a:ext cx="3039480" cy="2104622"/>
          </a:xfrm>
          <a:prstGeom prst="rect">
            <a:avLst/>
          </a:prstGeom>
        </p:spPr>
      </p:pic>
    </p:spTree>
    <p:extLst>
      <p:ext uri="{BB962C8B-B14F-4D97-AF65-F5344CB8AC3E}">
        <p14:creationId xmlns:p14="http://schemas.microsoft.com/office/powerpoint/2010/main" val="924810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7"/>
          <p:cNvSpPr/>
          <p:nvPr/>
        </p:nvSpPr>
        <p:spPr>
          <a:xfrm>
            <a:off x="661475" y="1125415"/>
            <a:ext cx="6296860" cy="5241253"/>
          </a:xfrm>
          <a:prstGeom prst="roundRect">
            <a:avLst>
              <a:gd name="adj" fmla="val 1428"/>
            </a:avLst>
          </a:prstGeom>
          <a:solidFill>
            <a:srgbClr val="EDEBE3"/>
          </a:solidFill>
          <a:ln/>
        </p:spPr>
      </p:sp>
      <p:sp>
        <p:nvSpPr>
          <p:cNvPr id="12" name="Text 9"/>
          <p:cNvSpPr/>
          <p:nvPr/>
        </p:nvSpPr>
        <p:spPr>
          <a:xfrm>
            <a:off x="824190" y="1328615"/>
            <a:ext cx="5971430" cy="4875336"/>
          </a:xfrm>
          <a:prstGeom prst="rect">
            <a:avLst/>
          </a:prstGeom>
          <a:noFill/>
          <a:ln/>
        </p:spPr>
        <p:txBody>
          <a:bodyPr wrap="square" lIns="0" tIns="0" rIns="0" bIns="0" rtlCol="0" anchor="t">
            <a:normAutofit/>
          </a:bodyPr>
          <a:lstStyle/>
          <a:p>
            <a:pPr algn="just">
              <a:lnSpc>
                <a:spcPct val="132000"/>
              </a:lnSpc>
            </a:pPr>
            <a:r>
              <a:rPr lang="uk-UA" sz="1250" dirty="0">
                <a:solidFill>
                  <a:srgbClr val="161613"/>
                </a:solidFill>
                <a:latin typeface="Inter" pitchFamily="34" charset="0"/>
                <a:ea typeface="Inter" pitchFamily="34" charset="-122"/>
                <a:cs typeface="Inter" pitchFamily="34" charset="-120"/>
              </a:rPr>
              <a:t>Методи оцінювання зберігаються в окремих класах </a:t>
            </a:r>
            <a:r>
              <a:rPr lang="en-US" sz="1250" dirty="0">
                <a:solidFill>
                  <a:srgbClr val="161613"/>
                </a:solidFill>
                <a:latin typeface="Inter" pitchFamily="34" charset="0"/>
                <a:ea typeface="Inter" pitchFamily="34" charset="-122"/>
                <a:cs typeface="Inter" pitchFamily="34" charset="-120"/>
              </a:rPr>
              <a:t>Java, </a:t>
            </a:r>
            <a:r>
              <a:rPr lang="uk-UA" sz="1250" dirty="0">
                <a:solidFill>
                  <a:srgbClr val="161613"/>
                </a:solidFill>
                <a:latin typeface="Inter" pitchFamily="34" charset="0"/>
                <a:ea typeface="Inter" pitchFamily="34" charset="-122"/>
                <a:cs typeface="Inter" pitchFamily="34" charset="-120"/>
              </a:rPr>
              <a:t>які можна динамічно завантажувати під час виконання. Таким чином, бібліотеку методів оцінювання можна розширювати без </a:t>
            </a:r>
            <a:r>
              <a:rPr lang="uk-UA" sz="1250" dirty="0" smtClean="0">
                <a:solidFill>
                  <a:srgbClr val="161613"/>
                </a:solidFill>
                <a:latin typeface="Inter" pitchFamily="34" charset="0"/>
                <a:ea typeface="Inter" pitchFamily="34" charset="-122"/>
                <a:cs typeface="Inter" pitchFamily="34" charset="-120"/>
              </a:rPr>
              <a:t>перезапуску </a:t>
            </a:r>
            <a:r>
              <a:rPr lang="uk-UA" sz="1250" dirty="0">
                <a:solidFill>
                  <a:srgbClr val="161613"/>
                </a:solidFill>
                <a:latin typeface="Inter" pitchFamily="34" charset="0"/>
                <a:ea typeface="Inter" pitchFamily="34" charset="-122"/>
                <a:cs typeface="Inter" pitchFamily="34" charset="-120"/>
              </a:rPr>
              <a:t>або повторної компіляції </a:t>
            </a:r>
            <a:r>
              <a:rPr lang="uk-UA" sz="1250" dirty="0" smtClean="0">
                <a:solidFill>
                  <a:srgbClr val="161613"/>
                </a:solidFill>
                <a:latin typeface="Inter" pitchFamily="34" charset="0"/>
                <a:ea typeface="Inter" pitchFamily="34" charset="-122"/>
                <a:cs typeface="Inter" pitchFamily="34" charset="-120"/>
              </a:rPr>
              <a:t>сервера. </a:t>
            </a:r>
            <a:r>
              <a:rPr lang="uk-UA" sz="1250" dirty="0">
                <a:solidFill>
                  <a:srgbClr val="161613"/>
                </a:solidFill>
                <a:latin typeface="Inter" pitchFamily="34" charset="0"/>
                <a:ea typeface="Inter" pitchFamily="34" charset="-122"/>
                <a:cs typeface="Inter" pitchFamily="34" charset="-120"/>
              </a:rPr>
              <a:t>Нові методи оцінювання доступні клієнтам, які були запущені після розширення бази методів</a:t>
            </a:r>
            <a:r>
              <a:rPr lang="uk-UA" sz="1250" dirty="0" smtClean="0">
                <a:solidFill>
                  <a:srgbClr val="161613"/>
                </a:solidFill>
                <a:latin typeface="Inter" pitchFamily="34" charset="0"/>
                <a:ea typeface="Inter" pitchFamily="34" charset="-122"/>
                <a:cs typeface="Inter" pitchFamily="34" charset="-120"/>
              </a:rPr>
              <a:t>.</a:t>
            </a:r>
          </a:p>
        </p:txBody>
      </p:sp>
      <p:pic>
        <p:nvPicPr>
          <p:cNvPr id="8" name="Рисунок 7"/>
          <p:cNvPicPr/>
          <p:nvPr/>
        </p:nvPicPr>
        <p:blipFill rotWithShape="1">
          <a:blip r:embed="rId3"/>
          <a:srcRect l="10231" r="6208"/>
          <a:stretch/>
        </p:blipFill>
        <p:spPr>
          <a:xfrm>
            <a:off x="7272215" y="1904858"/>
            <a:ext cx="4728308" cy="3682365"/>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812" y="2784747"/>
            <a:ext cx="5654186" cy="1559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7098" y="4535394"/>
            <a:ext cx="4330168" cy="1668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0"/>
          <p:cNvSpPr/>
          <p:nvPr/>
        </p:nvSpPr>
        <p:spPr>
          <a:xfrm>
            <a:off x="661475" y="491331"/>
            <a:ext cx="11339048" cy="508695"/>
          </a:xfrm>
          <a:prstGeom prst="rect">
            <a:avLst/>
          </a:prstGeom>
          <a:noFill/>
          <a:ln/>
        </p:spPr>
        <p:txBody>
          <a:bodyPr wrap="none" lIns="0" tIns="0" rIns="0" bIns="0" rtlCol="0" anchor="t"/>
          <a:lstStyle/>
          <a:p>
            <a:pPr>
              <a:lnSpc>
                <a:spcPct val="104000"/>
              </a:lnSpc>
            </a:pPr>
            <a:r>
              <a:rPr lang="ru-RU" sz="3000" dirty="0" err="1">
                <a:solidFill>
                  <a:srgbClr val="161613"/>
                </a:solidFill>
                <a:latin typeface="DM Sans Medium" pitchFamily="34" charset="0"/>
                <a:ea typeface="DM Sans Medium" pitchFamily="34" charset="-122"/>
                <a:cs typeface="DM Sans Medium" pitchFamily="34" charset="-120"/>
              </a:rPr>
              <a:t>Оцінка</a:t>
            </a:r>
            <a:r>
              <a:rPr lang="ru-RU" sz="3000" dirty="0">
                <a:solidFill>
                  <a:srgbClr val="161613"/>
                </a:solidFill>
                <a:latin typeface="DM Sans Medium" pitchFamily="34" charset="0"/>
                <a:ea typeface="DM Sans Medium" pitchFamily="34" charset="-122"/>
                <a:cs typeface="DM Sans Medium" pitchFamily="34" charset="-120"/>
              </a:rPr>
              <a:t> </a:t>
            </a:r>
            <a:r>
              <a:rPr lang="ru-RU" sz="3000" dirty="0" err="1">
                <a:solidFill>
                  <a:srgbClr val="161613"/>
                </a:solidFill>
                <a:latin typeface="DM Sans Medium" pitchFamily="34" charset="0"/>
                <a:ea typeface="DM Sans Medium" pitchFamily="34" charset="-122"/>
                <a:cs typeface="DM Sans Medium" pitchFamily="34" charset="-120"/>
              </a:rPr>
              <a:t>даних</a:t>
            </a:r>
            <a:r>
              <a:rPr lang="ru-RU" sz="3000" dirty="0">
                <a:solidFill>
                  <a:srgbClr val="161613"/>
                </a:solidFill>
                <a:latin typeface="DM Sans Medium" pitchFamily="34" charset="0"/>
                <a:ea typeface="DM Sans Medium" pitchFamily="34" charset="-122"/>
                <a:cs typeface="DM Sans Medium" pitchFamily="34" charset="-120"/>
              </a:rPr>
              <a:t> </a:t>
            </a:r>
            <a:r>
              <a:rPr lang="ru-RU" sz="3000" dirty="0" err="1">
                <a:solidFill>
                  <a:srgbClr val="161613"/>
                </a:solidFill>
                <a:latin typeface="DM Sans Medium" pitchFamily="34" charset="0"/>
                <a:ea typeface="DM Sans Medium" pitchFamily="34" charset="-122"/>
                <a:cs typeface="DM Sans Medium" pitchFamily="34" charset="-120"/>
              </a:rPr>
              <a:t>учасників</a:t>
            </a:r>
            <a:r>
              <a:rPr lang="ru-RU" sz="3000" dirty="0">
                <a:solidFill>
                  <a:srgbClr val="161613"/>
                </a:solidFill>
                <a:latin typeface="DM Sans Medium" pitchFamily="34" charset="0"/>
                <a:ea typeface="DM Sans Medium" pitchFamily="34" charset="-122"/>
                <a:cs typeface="DM Sans Medium" pitchFamily="34" charset="-120"/>
              </a:rPr>
              <a:t> </a:t>
            </a:r>
            <a:r>
              <a:rPr lang="ru-RU" sz="3000" dirty="0" err="1">
                <a:solidFill>
                  <a:srgbClr val="161613"/>
                </a:solidFill>
                <a:latin typeface="DM Sans Medium" pitchFamily="34" charset="0"/>
                <a:ea typeface="DM Sans Medium" pitchFamily="34" charset="-122"/>
                <a:cs typeface="DM Sans Medium" pitchFamily="34" charset="-120"/>
              </a:rPr>
              <a:t>робочого</a:t>
            </a:r>
            <a:r>
              <a:rPr lang="ru-RU" sz="3000" dirty="0">
                <a:solidFill>
                  <a:srgbClr val="161613"/>
                </a:solidFill>
                <a:latin typeface="DM Sans Medium" pitchFamily="34" charset="0"/>
                <a:ea typeface="DM Sans Medium" pitchFamily="34" charset="-122"/>
                <a:cs typeface="DM Sans Medium" pitchFamily="34" charset="-120"/>
              </a:rPr>
              <a:t> </a:t>
            </a:r>
            <a:r>
              <a:rPr lang="ru-RU" sz="3000" dirty="0" err="1" smtClean="0">
                <a:solidFill>
                  <a:srgbClr val="161613"/>
                </a:solidFill>
                <a:latin typeface="DM Sans Medium" pitchFamily="34" charset="0"/>
                <a:ea typeface="DM Sans Medium" pitchFamily="34" charset="-122"/>
                <a:cs typeface="DM Sans Medium" pitchFamily="34" charset="-120"/>
              </a:rPr>
              <a:t>процесу</a:t>
            </a:r>
            <a:r>
              <a:rPr lang="ru-RU" sz="3000" dirty="0" smtClean="0">
                <a:solidFill>
                  <a:srgbClr val="161613"/>
                </a:solidFill>
                <a:latin typeface="DM Sans Medium" pitchFamily="34" charset="0"/>
                <a:ea typeface="DM Sans Medium" pitchFamily="34" charset="-122"/>
                <a:cs typeface="DM Sans Medium" pitchFamily="34" charset="-120"/>
              </a:rPr>
              <a:t> </a:t>
            </a:r>
            <a:r>
              <a:rPr lang="ru-RU" sz="3000" dirty="0" err="1">
                <a:solidFill>
                  <a:srgbClr val="161613"/>
                </a:solidFill>
                <a:latin typeface="DM Sans Medium" pitchFamily="34" charset="0"/>
                <a:ea typeface="DM Sans Medium" pitchFamily="34" charset="-122"/>
                <a:cs typeface="DM Sans Medium" pitchFamily="34" charset="-120"/>
              </a:rPr>
              <a:t>щодо</a:t>
            </a:r>
            <a:r>
              <a:rPr lang="ru-RU" sz="3000" dirty="0">
                <a:solidFill>
                  <a:srgbClr val="161613"/>
                </a:solidFill>
                <a:latin typeface="DM Sans Medium" pitchFamily="34" charset="0"/>
                <a:ea typeface="DM Sans Medium" pitchFamily="34" charset="-122"/>
                <a:cs typeface="DM Sans Medium" pitchFamily="34" charset="-120"/>
              </a:rPr>
              <a:t> </a:t>
            </a:r>
            <a:r>
              <a:rPr lang="ru-RU" sz="3000" dirty="0" err="1">
                <a:solidFill>
                  <a:srgbClr val="161613"/>
                </a:solidFill>
                <a:latin typeface="DM Sans Medium" pitchFamily="34" charset="0"/>
                <a:ea typeface="DM Sans Medium" pitchFamily="34" charset="-122"/>
                <a:cs typeface="DM Sans Medium" pitchFamily="34" charset="-120"/>
              </a:rPr>
              <a:t>рівня</a:t>
            </a:r>
            <a:r>
              <a:rPr lang="ru-RU" sz="3000" dirty="0">
                <a:solidFill>
                  <a:srgbClr val="161613"/>
                </a:solidFill>
                <a:latin typeface="DM Sans Medium" pitchFamily="34" charset="0"/>
                <a:ea typeface="DM Sans Medium" pitchFamily="34" charset="-122"/>
                <a:cs typeface="DM Sans Medium" pitchFamily="34" charset="-120"/>
              </a:rPr>
              <a:t> </a:t>
            </a:r>
            <a:r>
              <a:rPr lang="ru-RU" sz="3000" dirty="0" err="1">
                <a:solidFill>
                  <a:srgbClr val="161613"/>
                </a:solidFill>
                <a:latin typeface="DM Sans Medium" pitchFamily="34" charset="0"/>
                <a:ea typeface="DM Sans Medium" pitchFamily="34" charset="-122"/>
                <a:cs typeface="DM Sans Medium" pitchFamily="34" charset="-120"/>
              </a:rPr>
              <a:t>активності</a:t>
            </a:r>
            <a:endParaRPr lang="en-US" sz="3000" dirty="0"/>
          </a:p>
        </p:txBody>
      </p:sp>
    </p:spTree>
    <p:extLst>
      <p:ext uri="{BB962C8B-B14F-4D97-AF65-F5344CB8AC3E}">
        <p14:creationId xmlns:p14="http://schemas.microsoft.com/office/powerpoint/2010/main" val="651376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574" y="1004193"/>
            <a:ext cx="8557899" cy="516731"/>
          </a:xfrm>
          <a:prstGeom prst="rect">
            <a:avLst/>
          </a:prstGeom>
          <a:noFill/>
          <a:ln/>
        </p:spPr>
        <p:txBody>
          <a:bodyPr wrap="none" lIns="0" tIns="0" rIns="0" bIns="0" rtlCol="0" anchor="t"/>
          <a:lstStyle/>
          <a:p>
            <a:pPr marL="0" indent="0" algn="l">
              <a:lnSpc>
                <a:spcPct val="104000"/>
              </a:lnSpc>
              <a:buNone/>
            </a:pPr>
            <a:r>
              <a:rPr lang="en-US" sz="3250" dirty="0">
                <a:solidFill>
                  <a:srgbClr val="161613"/>
                </a:solidFill>
                <a:latin typeface="DM Sans Medium" pitchFamily="34" charset="0"/>
                <a:ea typeface="DM Sans Medium" pitchFamily="34" charset="-122"/>
                <a:cs typeface="DM Sans Medium" pitchFamily="34" charset="-120"/>
              </a:rPr>
              <a:t>Оригінальність та очікувані результати</a:t>
            </a:r>
            <a:endParaRPr lang="en-US" sz="3250" dirty="0"/>
          </a:p>
        </p:txBody>
      </p:sp>
      <p:sp>
        <p:nvSpPr>
          <p:cNvPr id="3" name="Text 1"/>
          <p:cNvSpPr/>
          <p:nvPr/>
        </p:nvSpPr>
        <p:spPr>
          <a:xfrm>
            <a:off x="661574" y="1934270"/>
            <a:ext cx="3035026" cy="258465"/>
          </a:xfrm>
          <a:prstGeom prst="rect">
            <a:avLst/>
          </a:prstGeom>
          <a:noFill/>
          <a:ln/>
        </p:spPr>
        <p:txBody>
          <a:bodyPr wrap="none" lIns="0" tIns="0" rIns="0" bIns="0" rtlCol="0" anchor="t"/>
          <a:lstStyle/>
          <a:p>
            <a:pPr marL="0" indent="0" algn="l">
              <a:lnSpc>
                <a:spcPct val="104000"/>
              </a:lnSpc>
              <a:buNone/>
            </a:pPr>
            <a:r>
              <a:rPr lang="en-US" sz="1600" dirty="0">
                <a:solidFill>
                  <a:srgbClr val="161613"/>
                </a:solidFill>
                <a:latin typeface="DM Sans Medium" pitchFamily="34" charset="0"/>
                <a:ea typeface="DM Sans Medium" pitchFamily="34" charset="-122"/>
                <a:cs typeface="DM Sans Medium" pitchFamily="34" charset="-120"/>
              </a:rPr>
              <a:t>Оригінальність системи</a:t>
            </a:r>
            <a:endParaRPr lang="en-US" sz="16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42525" y="2378770"/>
            <a:ext cx="5251616" cy="1162546"/>
          </a:xfrm>
          <a:prstGeom prst="rect">
            <a:avLst/>
          </a:prstGeom>
        </p:spPr>
      </p:pic>
      <p:sp>
        <p:nvSpPr>
          <p:cNvPr id="5" name="Text 2"/>
          <p:cNvSpPr/>
          <p:nvPr/>
        </p:nvSpPr>
        <p:spPr>
          <a:xfrm>
            <a:off x="903066" y="2563118"/>
            <a:ext cx="4806731"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Використання сучасних технологій онлайн-моніторингу для забезпечення безперервного спостереження за параметрами виробництва</a:t>
            </a:r>
            <a:endParaRPr lang="en-US" sz="1300" dirty="0"/>
          </a:p>
        </p:txBody>
      </p:sp>
      <p:pic>
        <p:nvPicPr>
          <p:cNvPr id="6" name="Image 1" descr="preencoded.png"/>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42525" y="3706614"/>
            <a:ext cx="5251616" cy="897930"/>
          </a:xfrm>
          <a:prstGeom prst="rect">
            <a:avLst/>
          </a:prstGeom>
        </p:spPr>
      </p:pic>
      <p:sp>
        <p:nvSpPr>
          <p:cNvPr id="7" name="Text 3"/>
          <p:cNvSpPr/>
          <p:nvPr/>
        </p:nvSpPr>
        <p:spPr>
          <a:xfrm>
            <a:off x="903066" y="3890963"/>
            <a:ext cx="4806731"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Інтеграція засобів статистичного аналізу та контролю процесів для аналізу параметрів функціонування</a:t>
            </a:r>
            <a:endParaRPr lang="en-US" sz="1300" dirty="0"/>
          </a:p>
        </p:txBody>
      </p:sp>
      <p:pic>
        <p:nvPicPr>
          <p:cNvPr id="8" name="Image 2" descr="preencoded.png"/>
          <p:cNvPicPr>
            <a:picLocks noChangeAspect="1"/>
          </p:cNvPicPr>
          <p:nvPr/>
        </p:nvPicPr>
        <p:blipFill>
          <a:blip r:embed="rId5">
            <a:extLst>
              <a:ext uri="{96DAC541-7B7A-43D3-8B79-37D633B846F1}">
                <asvg:svgBlip xmlns:asvg="http://schemas.microsoft.com/office/drawing/2016/SVG/main" xmlns="" r:embed="rId7"/>
              </a:ext>
            </a:extLst>
          </a:blip>
          <a:stretch>
            <a:fillRect/>
          </a:stretch>
        </p:blipFill>
        <p:spPr>
          <a:xfrm>
            <a:off x="642525" y="4769842"/>
            <a:ext cx="5251616" cy="897930"/>
          </a:xfrm>
          <a:prstGeom prst="rect">
            <a:avLst/>
          </a:prstGeom>
        </p:spPr>
      </p:pic>
      <p:sp>
        <p:nvSpPr>
          <p:cNvPr id="9" name="Text 4"/>
          <p:cNvSpPr/>
          <p:nvPr/>
        </p:nvSpPr>
        <p:spPr>
          <a:xfrm>
            <a:off x="903066" y="4954191"/>
            <a:ext cx="4806731"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Можливість безперервного збору та обробки даних у режимі реального часу для підтримки прийняття рішень</a:t>
            </a:r>
            <a:endParaRPr lang="en-US" sz="1300" dirty="0"/>
          </a:p>
        </p:txBody>
      </p:sp>
      <p:sp>
        <p:nvSpPr>
          <p:cNvPr id="10" name="Shape 5"/>
          <p:cNvSpPr/>
          <p:nvPr/>
        </p:nvSpPr>
        <p:spPr>
          <a:xfrm>
            <a:off x="6184844" y="1768971"/>
            <a:ext cx="5470686" cy="4084836"/>
          </a:xfrm>
          <a:prstGeom prst="roundRect">
            <a:avLst>
              <a:gd name="adj" fmla="val 607"/>
            </a:avLst>
          </a:prstGeom>
          <a:solidFill>
            <a:srgbClr val="28282F"/>
          </a:solidFill>
          <a:ln/>
        </p:spPr>
      </p:sp>
      <p:sp>
        <p:nvSpPr>
          <p:cNvPr id="11" name="Text 6"/>
          <p:cNvSpPr/>
          <p:nvPr/>
        </p:nvSpPr>
        <p:spPr>
          <a:xfrm>
            <a:off x="6350139" y="1934270"/>
            <a:ext cx="2754541"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DM Sans Medium" pitchFamily="34" charset="0"/>
                <a:ea typeface="DM Sans Medium" pitchFamily="34" charset="-122"/>
                <a:cs typeface="DM Sans Medium" pitchFamily="34" charset="-120"/>
              </a:rPr>
              <a:t>Очікувані результати</a:t>
            </a:r>
            <a:endParaRPr lang="en-US" sz="1600" dirty="0"/>
          </a:p>
        </p:txBody>
      </p:sp>
      <p:sp>
        <p:nvSpPr>
          <p:cNvPr id="12" name="Text 7"/>
          <p:cNvSpPr/>
          <p:nvPr/>
        </p:nvSpPr>
        <p:spPr>
          <a:xfrm>
            <a:off x="6350139" y="2358033"/>
            <a:ext cx="5140097"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FFFFFF"/>
                </a:solidFill>
                <a:latin typeface="Inter" pitchFamily="34" charset="0"/>
                <a:ea typeface="Inter" pitchFamily="34" charset="-122"/>
                <a:cs typeface="Inter" pitchFamily="34" charset="-120"/>
              </a:rPr>
              <a:t>Впровадження розробленої інформаційної системи сприятиме:</a:t>
            </a:r>
            <a:endParaRPr lang="en-US" sz="1300" dirty="0"/>
          </a:p>
        </p:txBody>
      </p:sp>
      <p:sp>
        <p:nvSpPr>
          <p:cNvPr id="13" name="Text 8"/>
          <p:cNvSpPr/>
          <p:nvPr/>
        </p:nvSpPr>
        <p:spPr>
          <a:xfrm>
            <a:off x="6350139" y="3036094"/>
            <a:ext cx="5140097" cy="2348309"/>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Підвищенню ефективності контролю технологічних процесів</a:t>
            </a:r>
            <a:endParaRPr lang="en-US" sz="1300" dirty="0"/>
          </a:p>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Зниженню виробничих ризиків та скороченню витрат ресурсів</a:t>
            </a:r>
            <a:endParaRPr lang="en-US" sz="1300" dirty="0"/>
          </a:p>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Покращенню якості продукції</a:t>
            </a:r>
            <a:endParaRPr lang="en-US" sz="1300" dirty="0"/>
          </a:p>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Оптимізації роботи підприємства загалом</a:t>
            </a:r>
            <a:endParaRPr lang="en-US" sz="1300" dirty="0"/>
          </a:p>
          <a:p>
            <a:pPr marL="342900" indent="-342900" algn="l">
              <a:lnSpc>
                <a:spcPct val="133000"/>
              </a:lnSpc>
              <a:buSzPct val="100000"/>
              <a:buChar char="•"/>
            </a:pPr>
            <a:r>
              <a:rPr lang="en-US" sz="1300" dirty="0">
                <a:solidFill>
                  <a:srgbClr val="FFFFFF"/>
                </a:solidFill>
                <a:latin typeface="Inter" pitchFamily="34" charset="0"/>
                <a:ea typeface="Inter" pitchFamily="34" charset="-122"/>
                <a:cs typeface="Inter" pitchFamily="34" charset="-120"/>
              </a:rPr>
              <a:t>Зменшенню кількості аварійних ситуацій та забезпеченню стабільності функціонування підприємства</a:t>
            </a:r>
            <a:endParaRPr lang="en-US" sz="1300" dirty="0"/>
          </a:p>
        </p:txBody>
      </p:sp>
    </p:spTree>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TotalTime>
  <Words>816</Words>
  <Application>Microsoft Office PowerPoint</Application>
  <PresentationFormat>Довільний</PresentationFormat>
  <Paragraphs>76</Paragraphs>
  <Slides>10</Slides>
  <Notes>8</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10</vt:i4>
      </vt:variant>
    </vt:vector>
  </HeadingPairs>
  <TitlesOfParts>
    <vt:vector size="17" baseType="lpstr">
      <vt:lpstr>Arial</vt:lpstr>
      <vt:lpstr>DM Sans Light</vt:lpstr>
      <vt:lpstr>Times New Roman</vt:lpstr>
      <vt:lpstr>Calibri</vt:lpstr>
      <vt:lpstr>DM Sans Medium</vt:lpstr>
      <vt:lpstr>Inter</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ЗАГАЛЬНІ ВИСНОВКИ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БетМЕН</dc:creator>
  <cp:lastModifiedBy>БетМЕН</cp:lastModifiedBy>
  <cp:revision>8</cp:revision>
  <dcterms:created xsi:type="dcterms:W3CDTF">2026-06-16T16:19:34Z</dcterms:created>
  <dcterms:modified xsi:type="dcterms:W3CDTF">2026-06-17T16:18:18Z</dcterms:modified>
</cp:coreProperties>
</file>