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60" r:id="rId2"/>
    <p:sldId id="271" r:id="rId3"/>
    <p:sldId id="270" r:id="rId4"/>
    <p:sldId id="258" r:id="rId5"/>
    <p:sldId id="259" r:id="rId6"/>
    <p:sldId id="261" r:id="rId7"/>
    <p:sldId id="262" r:id="rId8"/>
    <p:sldId id="263" r:id="rId9"/>
    <p:sldId id="264" r:id="rId10"/>
    <p:sldId id="267" r:id="rId11"/>
    <p:sldId id="273" r:id="rId12"/>
    <p:sldId id="274" r:id="rId13"/>
    <p:sldId id="275" r:id="rId14"/>
    <p:sldId id="276" r:id="rId15"/>
    <p:sldId id="277" r:id="rId16"/>
    <p:sldId id="278" r:id="rId17"/>
    <p:sldId id="279" r:id="rId18"/>
  </p:sldIdLst>
  <p:sldSz cx="12192000" cy="6858000"/>
  <p:notesSz cx="6858000" cy="9144000"/>
  <p:defaultTextStyle>
    <a:defPPr>
      <a:defRPr lang="uk-UA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48" d="100"/>
          <a:sy n="48" d="100"/>
        </p:scale>
        <p:origin x="67" y="9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CBC162D-32D1-4CDD-8F4A-18192AF4CFFE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uk-UA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086549-90A8-437B-AEC1-DD235CA11665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521778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755505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1837309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65264931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210012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40001222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3033066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85931142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8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95967454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9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32321536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10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3499401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11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4277031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12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8209240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13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00273980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14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6679790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15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774507414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16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11840806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7086549-90A8-437B-AEC1-DD235CA11665}" type="slidenum">
              <a:rPr lang="uk-UA" smtClean="0"/>
              <a:t>17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018887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258288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715773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6429136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6799080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91549471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246941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549204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8677286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k-UA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191427023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459133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204865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uk-UA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uk-UA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D72757-48B1-4470-9C65-20D35EE64000}" type="datetimeFigureOut">
              <a:rPr lang="uk-UA" smtClean="0"/>
              <a:t>14.03.2026</a:t>
            </a:fld>
            <a:endParaRPr lang="uk-UA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uk-UA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F25A96-CF96-4809-9C8E-CF2022B0573C}" type="slidenum">
              <a:rPr lang="uk-UA" smtClean="0"/>
              <a:t>‹#›</a:t>
            </a:fld>
            <a:endParaRPr lang="uk-UA"/>
          </a:p>
        </p:txBody>
      </p:sp>
    </p:spTree>
    <p:extLst>
      <p:ext uri="{BB962C8B-B14F-4D97-AF65-F5344CB8AC3E}">
        <p14:creationId xmlns:p14="http://schemas.microsoft.com/office/powerpoint/2010/main" val="3513868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k-UA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gif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1268083" y="181155"/>
            <a:ext cx="948043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altLang="uk-UA" b="1" dirty="0">
                <a:latin typeface="Times New Roman" panose="02020603050405020304" pitchFamily="18" charset="0"/>
                <a:cs typeface="Calibri" panose="020F0502020204030204" pitchFamily="34" charset="0"/>
              </a:rPr>
              <a:t>МІНІСТЕРСТВО ОСВІТИ І НАУКИ УКРАЇНИ</a:t>
            </a:r>
            <a:endParaRPr lang="uk-UA" altLang="uk-UA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ru-RU" altLang="uk-UA" dirty="0">
                <a:latin typeface="Times New Roman" panose="02020603050405020304" pitchFamily="18" charset="0"/>
                <a:cs typeface="Calibri" panose="020F0502020204030204" pitchFamily="34" charset="0"/>
              </a:rPr>
              <a:t>ІВАНО-ФРАНКІВСЬКИЙ НАЦІОНАЛЬНИЙ ТЕХНІЧНИЙ УНІВЕРСИТЕТ НАФТИ І ГАЗУ</a:t>
            </a:r>
            <a:endParaRPr lang="uk-UA" altLang="uk-UA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algn="ctr"/>
            <a:r>
              <a:rPr lang="ru-RU" altLang="uk-UA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Інститут</a:t>
            </a:r>
            <a:r>
              <a:rPr lang="ru-RU" altLang="uk-UA" b="1" dirty="0">
                <a:latin typeface="Times New Roman" panose="02020603050405020304" pitchFamily="18" charset="0"/>
                <a:cs typeface="Calibri" panose="020F0502020204030204" pitchFamily="34" charset="0"/>
              </a:rPr>
              <a:t> </a:t>
            </a:r>
            <a:r>
              <a:rPr lang="ru-RU" altLang="uk-UA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архітектури</a:t>
            </a:r>
            <a:r>
              <a:rPr lang="ru-RU" altLang="uk-UA" b="1" dirty="0">
                <a:latin typeface="Times New Roman" panose="02020603050405020304" pitchFamily="18" charset="0"/>
                <a:cs typeface="Calibri" panose="020F0502020204030204" pitchFamily="34" charset="0"/>
              </a:rPr>
              <a:t> та </a:t>
            </a:r>
            <a:r>
              <a:rPr lang="ru-RU" altLang="uk-UA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будівництва</a:t>
            </a:r>
            <a:r>
              <a:rPr lang="ru-RU" altLang="uk-UA" b="1" dirty="0">
                <a:latin typeface="Times New Roman" panose="02020603050405020304" pitchFamily="18" charset="0"/>
                <a:cs typeface="Calibri" panose="020F0502020204030204" pitchFamily="34" charset="0"/>
              </a:rPr>
              <a:t> «ІФНТУНГ-</a:t>
            </a:r>
            <a:r>
              <a:rPr lang="ru-RU" altLang="uk-UA" b="1" dirty="0" err="1">
                <a:latin typeface="Times New Roman" panose="02020603050405020304" pitchFamily="18" charset="0"/>
                <a:cs typeface="Calibri" panose="020F0502020204030204" pitchFamily="34" charset="0"/>
              </a:rPr>
              <a:t>ДонНАБА</a:t>
            </a:r>
            <a:r>
              <a:rPr lang="ru-RU" altLang="uk-UA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»</a:t>
            </a:r>
          </a:p>
          <a:p>
            <a:pPr algn="ctr"/>
            <a:r>
              <a:rPr lang="uk-UA" altLang="uk-UA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Кафедра Будівництва</a:t>
            </a:r>
            <a:endParaRPr lang="uk-UA" altLang="uk-UA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pic>
        <p:nvPicPr>
          <p:cNvPr id="5" name="Picture 9" descr="Символи університету | Івано-Франківський національний технічний  університет нафти і газу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78551" y="1583097"/>
            <a:ext cx="1590675" cy="2008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Прямоугольник 11"/>
          <p:cNvSpPr>
            <a:spLocks noChangeArrowheads="1"/>
          </p:cNvSpPr>
          <p:nvPr/>
        </p:nvSpPr>
        <p:spPr bwMode="auto">
          <a:xfrm>
            <a:off x="733246" y="3889375"/>
            <a:ext cx="10691813" cy="522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uk-UA" altLang="uk-UA" sz="28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БАКАЛАВРСЬКА </a:t>
            </a:r>
            <a:r>
              <a:rPr lang="uk-UA" altLang="uk-UA" sz="2800" b="1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РОБОТА</a:t>
            </a:r>
            <a:endParaRPr lang="uk-UA" altLang="uk-UA" sz="2800" dirty="0"/>
          </a:p>
        </p:txBody>
      </p:sp>
      <p:sp>
        <p:nvSpPr>
          <p:cNvPr id="9" name="Прямоугольник 13"/>
          <p:cNvSpPr>
            <a:spLocks noChangeArrowheads="1"/>
          </p:cNvSpPr>
          <p:nvPr/>
        </p:nvSpPr>
        <p:spPr bwMode="auto">
          <a:xfrm>
            <a:off x="1008423" y="4423524"/>
            <a:ext cx="9398000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uk-UA" altLang="uk-UA" sz="2000" b="1" dirty="0">
                <a:latin typeface="Times New Roman" panose="02020603050405020304" pitchFamily="18" charset="0"/>
                <a:cs typeface="Calibri" panose="020F0502020204030204" pitchFamily="34" charset="0"/>
              </a:rPr>
              <a:t>на тему: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Перебудова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приміщення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школи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під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гуртожиток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с.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Чорний</a:t>
            </a:r>
            <a:r>
              <a:rPr lang="ru-RU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0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потік</a:t>
            </a:r>
            <a:endParaRPr lang="ru-RU" altLang="en-US" sz="2000" b="1" dirty="0">
              <a:highlight>
                <a:srgbClr val="FFFF00"/>
              </a:highligh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Прямоугольник 15"/>
          <p:cNvSpPr>
            <a:spLocks noChangeArrowheads="1"/>
          </p:cNvSpPr>
          <p:nvPr/>
        </p:nvSpPr>
        <p:spPr bwMode="auto">
          <a:xfrm>
            <a:off x="5762445" y="5263522"/>
            <a:ext cx="588081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uk-UA" altLang="uk-UA" dirty="0">
                <a:latin typeface="Times New Roman" panose="02020603050405020304" pitchFamily="18" charset="0"/>
                <a:cs typeface="Calibri" panose="020F0502020204030204" pitchFamily="34" charset="0"/>
              </a:rPr>
              <a:t>Виконав </a:t>
            </a:r>
            <a:r>
              <a:rPr lang="uk-UA" altLang="uk-UA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студент </a:t>
            </a:r>
            <a:r>
              <a:rPr lang="uk-UA" altLang="uk-UA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Михайло </a:t>
            </a:r>
            <a:r>
              <a:rPr lang="uk-UA" altLang="uk-UA" dirty="0" err="1" smtClean="0">
                <a:latin typeface="Times New Roman" panose="02020603050405020304" pitchFamily="18" charset="0"/>
                <a:cs typeface="Calibri" panose="020F0502020204030204" pitchFamily="34" charset="0"/>
              </a:rPr>
              <a:t>Сенеджук</a:t>
            </a:r>
            <a:endParaRPr lang="uk-UA" altLang="uk-UA" dirty="0">
              <a:latin typeface="Times New Roman" panose="02020603050405020304" pitchFamily="18" charset="0"/>
              <a:cs typeface="Calibri" panose="020F0502020204030204" pitchFamily="34" charset="0"/>
            </a:endParaRPr>
          </a:p>
          <a:p>
            <a:pPr eaLnBrk="1" hangingPunct="1"/>
            <a:r>
              <a:rPr lang="uk-UA" altLang="uk-UA" dirty="0">
                <a:latin typeface="Times New Roman" panose="02020603050405020304" pitchFamily="18" charset="0"/>
                <a:cs typeface="Calibri" panose="020F0502020204030204" pitchFamily="34" charset="0"/>
              </a:rPr>
              <a:t>Керівники: </a:t>
            </a:r>
            <a:r>
              <a:rPr lang="uk-UA" altLang="uk-UA" dirty="0" err="1">
                <a:latin typeface="Times New Roman" panose="02020603050405020304" pitchFamily="18" charset="0"/>
                <a:cs typeface="Calibri" panose="020F0502020204030204" pitchFamily="34" charset="0"/>
              </a:rPr>
              <a:t>к</a:t>
            </a:r>
            <a:r>
              <a:rPr lang="uk-UA" altLang="uk-UA" dirty="0" err="1" smtClean="0">
                <a:latin typeface="Times New Roman" panose="02020603050405020304" pitchFamily="18" charset="0"/>
                <a:cs typeface="Calibri" panose="020F0502020204030204" pitchFamily="34" charset="0"/>
              </a:rPr>
              <a:t>.т.н</a:t>
            </a:r>
            <a:r>
              <a:rPr lang="uk-UA" altLang="uk-UA" dirty="0">
                <a:latin typeface="Times New Roman" panose="02020603050405020304" pitchFamily="18" charset="0"/>
                <a:cs typeface="Calibri" panose="020F0502020204030204" pitchFamily="34" charset="0"/>
              </a:rPr>
              <a:t>., </a:t>
            </a:r>
            <a:r>
              <a:rPr lang="uk-UA" altLang="uk-UA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доц.  Ігор ПАЛІЙЧУК</a:t>
            </a:r>
            <a:endParaRPr lang="uk-UA" altLang="uk-UA" dirty="0">
              <a:latin typeface="Times New Roman" panose="02020603050405020304" pitchFamily="18" charset="0"/>
              <a:cs typeface="Calibri" panose="020F0502020204030204" pitchFamily="34" charset="0"/>
            </a:endParaRPr>
          </a:p>
        </p:txBody>
      </p:sp>
      <p:sp>
        <p:nvSpPr>
          <p:cNvPr id="11" name="Прямоугольник 17"/>
          <p:cNvSpPr>
            <a:spLocks noChangeArrowheads="1"/>
          </p:cNvSpPr>
          <p:nvPr/>
        </p:nvSpPr>
        <p:spPr bwMode="auto">
          <a:xfrm>
            <a:off x="4239704" y="6488113"/>
            <a:ext cx="2664960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uk-UA" altLang="uk-UA" dirty="0">
                <a:latin typeface="Times New Roman" panose="02020603050405020304" pitchFamily="18" charset="0"/>
                <a:cs typeface="Calibri" panose="020F0502020204030204" pitchFamily="34" charset="0"/>
              </a:rPr>
              <a:t>Івано-Франківськ  – </a:t>
            </a:r>
            <a:r>
              <a:rPr lang="uk-UA" altLang="uk-UA" dirty="0" smtClean="0">
                <a:latin typeface="Times New Roman" panose="02020603050405020304" pitchFamily="18" charset="0"/>
                <a:cs typeface="Calibri" panose="020F0502020204030204" pitchFamily="34" charset="0"/>
              </a:rPr>
              <a:t>2026</a:t>
            </a:r>
            <a:endParaRPr lang="uk-UA" alt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16535" y="1459177"/>
            <a:ext cx="2286319" cy="23434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29396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84245"/>
            <a:ext cx="12010030" cy="6673755"/>
          </a:xfrm>
        </p:spPr>
        <p:txBody>
          <a:bodyPr>
            <a:normAutofit fontScale="77500" lnSpcReduction="20000"/>
          </a:bodyPr>
          <a:lstStyle/>
          <a:p>
            <a:r>
              <a:rPr lang="uk-UA" b="1" dirty="0"/>
              <a:t>Актуальність теми.</a:t>
            </a:r>
            <a:r>
              <a:rPr lang="uk-UA" dirty="0"/>
              <a:t> В умовах сучасних соціально-економічних викликів та необхідності оптимізації існуючого фонду нерухомості, питання раціонального використання будівель громадського призначення набуває особливої гостроти. Перепрофілювання неефективно використовуваних або закритих навчальних закладів під об'єкти житлового призначення (гуртожитки) дозволяє </a:t>
            </a:r>
            <a:r>
              <a:rPr lang="uk-UA" dirty="0" err="1"/>
              <a:t>оперативно</a:t>
            </a:r>
            <a:r>
              <a:rPr lang="uk-UA" dirty="0"/>
              <a:t> та з меншими капіталовкладеннями вирішувати житлові питання. Перебудова будівлі школи в с. Чорний Потік є економічно та соціально обґрунтованим кроком, що потребує комплексного інженерно-технічного підходу для забезпечення сучасних норм енергоефективності, безпеки та комфорту.</a:t>
            </a:r>
          </a:p>
          <a:p>
            <a:r>
              <a:rPr lang="uk-UA" b="1" dirty="0"/>
              <a:t>Мета роботи</a:t>
            </a:r>
            <a:r>
              <a:rPr lang="uk-UA" dirty="0"/>
              <a:t> – розробка архітектурно-конструктивних рішень та економічного обґрунтування для перебудови приміщення школи під гуртожиток у с. Чорний Потік.</a:t>
            </a:r>
          </a:p>
          <a:p>
            <a:r>
              <a:rPr lang="uk-UA" b="1" dirty="0"/>
              <a:t>Завдання дослідження:</a:t>
            </a:r>
            <a:endParaRPr lang="uk-UA" dirty="0"/>
          </a:p>
          <a:p>
            <a:pPr lvl="0"/>
            <a:r>
              <a:rPr lang="uk-UA" dirty="0"/>
              <a:t>Проаналізувати існуючий </a:t>
            </a:r>
            <a:r>
              <a:rPr lang="uk-UA" dirty="0" err="1"/>
              <a:t>об'ємно</a:t>
            </a:r>
            <a:r>
              <a:rPr lang="uk-UA" dirty="0"/>
              <a:t>-планувальний та конструктивний стан будівлі.</a:t>
            </a:r>
          </a:p>
          <a:p>
            <a:pPr lvl="0"/>
            <a:r>
              <a:rPr lang="uk-UA" dirty="0"/>
              <a:t>Розробити нові планувальні рішення згідно з чинними ДБН для гуртожитків.</a:t>
            </a:r>
          </a:p>
          <a:p>
            <a:pPr lvl="0"/>
            <a:r>
              <a:rPr lang="uk-UA" dirty="0"/>
              <a:t>Виконати розрахунок несучої здатності окремих конструктивних елементів при зміні навантажень.</a:t>
            </a:r>
          </a:p>
          <a:p>
            <a:pPr lvl="0"/>
            <a:r>
              <a:rPr lang="uk-UA" dirty="0"/>
              <a:t>Розробити заходи з </a:t>
            </a:r>
            <a:r>
              <a:rPr lang="uk-UA" dirty="0" err="1"/>
              <a:t>енергомодернізації</a:t>
            </a:r>
            <a:r>
              <a:rPr lang="uk-UA" dirty="0"/>
              <a:t> та інженерного забезпечення будівлі.</a:t>
            </a:r>
          </a:p>
          <a:p>
            <a:pPr lvl="0"/>
            <a:r>
              <a:rPr lang="uk-UA" dirty="0"/>
              <a:t>Скласти зведений кошторисний розрахунок.</a:t>
            </a:r>
          </a:p>
          <a:p>
            <a:r>
              <a:rPr lang="uk-UA" b="1" dirty="0"/>
              <a:t>Об’єкт дослідження</a:t>
            </a:r>
            <a:r>
              <a:rPr lang="uk-UA" dirty="0"/>
              <a:t> – будівля існуючої школи в с. Чорний Потік. </a:t>
            </a:r>
            <a:endParaRPr lang="uk-UA" dirty="0" smtClean="0"/>
          </a:p>
          <a:p>
            <a:r>
              <a:rPr lang="uk-UA" b="1" dirty="0" smtClean="0"/>
              <a:t>Предмет </a:t>
            </a:r>
            <a:r>
              <a:rPr lang="uk-UA" b="1" dirty="0"/>
              <a:t>дослідження</a:t>
            </a:r>
            <a:r>
              <a:rPr lang="uk-UA" dirty="0"/>
              <a:t> – архітектурні, конструктивні та організаційно-економічні рішення щодо реконструкції та перепрофілювання будівлі.</a:t>
            </a:r>
          </a:p>
          <a:p>
            <a:r>
              <a:rPr lang="uk-UA" dirty="0"/>
              <a:t> </a:t>
            </a:r>
          </a:p>
          <a:p>
            <a:pPr marL="0" indent="0">
              <a:buNone/>
            </a:pP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26093079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82380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5609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138371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165218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7016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13796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69646" y="0"/>
            <a:ext cx="485270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944888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67664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503364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245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6586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34527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97648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7465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3484" y="0"/>
            <a:ext cx="964503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824633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5109</TotalTime>
  <Words>241</Words>
  <Application>Microsoft Office PowerPoint</Application>
  <PresentationFormat>Широкоэкранный</PresentationFormat>
  <Paragraphs>37</Paragraphs>
  <Slides>17</Slides>
  <Notes>17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22" baseType="lpstr">
      <vt:lpstr>Arial</vt:lpstr>
      <vt:lpstr>Calibri</vt:lpstr>
      <vt:lpstr>Calibri Light</vt:lpstr>
      <vt:lpstr>Times New Roman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User</dc:creator>
  <cp:lastModifiedBy>User</cp:lastModifiedBy>
  <cp:revision>36</cp:revision>
  <dcterms:created xsi:type="dcterms:W3CDTF">2023-06-09T22:08:13Z</dcterms:created>
  <dcterms:modified xsi:type="dcterms:W3CDTF">2026-03-14T17:39:18Z</dcterms:modified>
</cp:coreProperties>
</file>