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9" r:id="rId5"/>
    <p:sldId id="258" r:id="rId6"/>
    <p:sldId id="259" r:id="rId7"/>
    <p:sldId id="262" r:id="rId8"/>
    <p:sldId id="261" r:id="rId9"/>
    <p:sldId id="260" r:id="rId10"/>
    <p:sldId id="264" r:id="rId11"/>
    <p:sldId id="266" r:id="rId12"/>
    <p:sldId id="263" r:id="rId13"/>
    <p:sldId id="271" r:id="rId14"/>
    <p:sldId id="265" r:id="rId15"/>
    <p:sldId id="270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8" d="100"/>
          <a:sy n="88" d="100"/>
        </p:scale>
        <p:origin x="466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9E61C-4374-428F-AF5C-ECC593A6A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FB719C9-B0AD-4A0C-9D50-F83C36D6C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0725277-1933-4B65-A69C-15F8B39D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5CFB3DE-DAFB-434C-9114-AB5880F1E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53B4F65-2E77-44B5-A344-94D0E8B6C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26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A05C-EAFF-46E5-85AE-7334F7BC4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C8A9FB6-AF0A-4D6A-822C-0CB6FCBE9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1A21DE4-35D2-441A-864B-00AD5D874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DAAB211-A363-4405-8D98-829C1A466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13ED92-F661-406C-BEA2-3A12C943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2271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B830AD5-67E6-478D-9947-21AABA3311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AC30033-A9E3-4C3F-B8F3-1269B4C24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F45CFCE-3BA5-4417-903A-C74CBCD01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FAE85D0-623B-4414-9221-456118616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3529DE7-15D3-420B-AFFC-C4E28B93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E76C0-2688-4CCD-B83B-5F8EF73AA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7B1BAB8-5B5A-4AA2-971C-0CBDF37F5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F6B222-6BF6-4C41-8EA3-3A6047C58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9EE975A-4F6F-458C-8A89-9DFC91023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3062640-735B-4F30-939F-6FDDC27C7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4824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030D8-7C4E-47A9-8B9A-FE15BD408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9054903-818A-45E7-8C78-4046A6116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D3D491-A39C-4747-851A-B18770B4F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4E68FBD-5AB8-46C8-B0A4-490E463B8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580E3B-CA3A-4A40-A42F-0843ED681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4498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761B0-1865-45FB-925E-4220FCDCE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3F3810-F4A6-4DF2-90E9-13C925A6E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033F138-E95A-4F50-8522-43C24A0909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CC2775E-A554-433E-8321-8465E91CB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BBE61EC-CE10-4F41-AFE1-625A2E2E4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A7006E7-238E-4F58-B925-88479FBFA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3193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3B727-C622-4A3A-AE6A-AFD452664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093AE8-B044-4443-8B76-F048437D0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14A037A-6479-4E90-84E0-6F3D5E6D0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56CDE2B-7D8A-4798-839D-C3638AE531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0CE1BFC-24CC-4CE0-9EC1-F871B4F33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76F739E-85C1-430E-8DAA-4597E7FF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99544F5-FA0C-4E17-A5F4-8812CC217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FB786F8-CA9D-4A5C-B94E-99722CA5C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490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8BEB5-FC3D-4D33-922D-691F0071C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E08DBB5-E3EC-492B-A1BE-0A7880BA2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6DCD7A4-2D96-4272-A73F-B0C25CEFA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E7AB378-77FB-4303-9194-7B488858D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440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143F99C0-1A94-4431-AC76-75E306CA9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6B98D9F-93C0-4F1B-8980-0902190A0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1CBD549-8B53-49F0-A61B-00D194D2E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946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D8353E-90DE-4F55-B9BC-2EBFDD8AC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598C94A-CAA3-4D2E-B984-B3EFE445B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743E655-8412-4B11-AB3B-0B32DBAC8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4270943-71E2-495A-B54A-982D61076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3AA7213-C3A9-49FB-B0D4-A2A38777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B914CA5-94B3-450A-8E9C-71BAD370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0729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4A811-6C94-431B-9D08-3666577EE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0B92FEC-8387-49CB-BE8E-44D436FBB1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BAFD41D-006E-40A7-BCE2-D208BC12F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2101898-DB10-46CB-B2E7-6A9CE118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FAE5B28-3751-448B-960F-8BE469F8D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6F2E9FA-C220-4D40-B76E-E95D549D6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1167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655F470B-2705-4BE5-81B6-CFAA58D9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C95906-33FC-4608-9079-C545665AE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DB2DE15-1843-421D-9A7E-5A63D1C393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4AA17-5C3F-477B-B3ED-111183F1AC8A}" type="datetimeFigureOut">
              <a:rPr lang="uk-UA" smtClean="0"/>
              <a:t>20.06.2026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FC8FD3F-4329-4CD2-94D5-4F4579674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165B100-3264-4297-AACC-64600F7AB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987F9-F702-4DA6-BDDC-B23B424B3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229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3C6C6C-A255-4447-BB66-05AF4B5F0E51}"/>
              </a:ext>
            </a:extLst>
          </p:cNvPr>
          <p:cNvSpPr txBox="1"/>
          <p:nvPr/>
        </p:nvSpPr>
        <p:spPr>
          <a:xfrm>
            <a:off x="3940216" y="1206901"/>
            <a:ext cx="43115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Головко Владислав Тарасович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7BA4EC-72DE-4374-B362-7E42F05966CE}"/>
              </a:ext>
            </a:extLst>
          </p:cNvPr>
          <p:cNvSpPr txBox="1"/>
          <p:nvPr/>
        </p:nvSpPr>
        <p:spPr>
          <a:xfrm>
            <a:off x="1818976" y="2468672"/>
            <a:ext cx="8554043" cy="960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Розроблення інформаційної системи підтримки функціонування підприємства автомобільної галузі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BCD4F9-B4E6-4EBC-96A7-625E8A626DBB}"/>
              </a:ext>
            </a:extLst>
          </p:cNvPr>
          <p:cNvSpPr txBox="1"/>
          <p:nvPr/>
        </p:nvSpPr>
        <p:spPr>
          <a:xfrm>
            <a:off x="4519745" y="4222289"/>
            <a:ext cx="3152503" cy="498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0170" marR="171450" indent="45021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Бакалаврська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робота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C7064-5941-4EA8-8DCF-941D7AEB2F1D}"/>
              </a:ext>
            </a:extLst>
          </p:cNvPr>
          <p:cNvSpPr txBox="1"/>
          <p:nvPr/>
        </p:nvSpPr>
        <p:spPr>
          <a:xfrm>
            <a:off x="1879521" y="4809654"/>
            <a:ext cx="8432949" cy="498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indent="450215" algn="l">
              <a:lnSpc>
                <a:spcPct val="150000"/>
              </a:lnSpc>
              <a:tabLst>
                <a:tab pos="1703705" algn="l"/>
                <a:tab pos="5260975" algn="l"/>
              </a:tabLst>
            </a:pPr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Науковий керівник - 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Паньків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Юрій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Володимирович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к.т.н., доцент</a:t>
            </a:r>
            <a:endParaRPr lang="uk-UA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6F1573-67B4-47C0-AD3D-0198CFB5DB0D}"/>
              </a:ext>
            </a:extLst>
          </p:cNvPr>
          <p:cNvSpPr txBox="1"/>
          <p:nvPr/>
        </p:nvSpPr>
        <p:spPr>
          <a:xfrm>
            <a:off x="4667340" y="6011222"/>
            <a:ext cx="285731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 - 2026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FF8796-61E9-40D4-B7B8-1D163FBDB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4369" y="223901"/>
            <a:ext cx="6705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ІВАНО-ФРАНКІВСЬКИЙ НАЦІОНАЛЬНИЙ ТЕХНІЧНИЙ УНІВЕРСИТЕТ НАФТИ І ГАЗУ</a:t>
            </a:r>
          </a:p>
        </p:txBody>
      </p:sp>
    </p:spTree>
    <p:extLst>
      <p:ext uri="{BB962C8B-B14F-4D97-AF65-F5344CB8AC3E}">
        <p14:creationId xmlns:p14="http://schemas.microsoft.com/office/powerpoint/2010/main" val="2933125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767957-2EB1-48DD-A3E0-7DC99387ADBF}"/>
              </a:ext>
            </a:extLst>
          </p:cNvPr>
          <p:cNvSpPr txBox="1"/>
          <p:nvPr/>
        </p:nvSpPr>
        <p:spPr>
          <a:xfrm>
            <a:off x="3368040" y="213360"/>
            <a:ext cx="6888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програмного рішення</a:t>
            </a:r>
          </a:p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BABC5C-FFC3-49CE-B905-F36A026B2A5D}"/>
              </a:ext>
            </a:extLst>
          </p:cNvPr>
          <p:cNvSpPr txBox="1"/>
          <p:nvPr/>
        </p:nvSpPr>
        <p:spPr>
          <a:xfrm>
            <a:off x="107092" y="1481328"/>
            <a:ext cx="46325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реалізована з використанням сучасних технологій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PostgreSQL.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Забезпечено зручний інтерфейс користувача та централізоване зберігання даних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CB2785-9CD7-46F1-9382-2187A43038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46320" y="1149667"/>
            <a:ext cx="7345680" cy="391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30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E5361-1FC2-40E3-8721-C4370EA0A2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66011" y="646331"/>
            <a:ext cx="4423955" cy="19109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7E2A83-83EC-428B-A67B-8A26931698FD}"/>
              </a:ext>
            </a:extLst>
          </p:cNvPr>
          <p:cNvSpPr txBox="1"/>
          <p:nvPr/>
        </p:nvSpPr>
        <p:spPr>
          <a:xfrm>
            <a:off x="4474029" y="0"/>
            <a:ext cx="484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 системи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D2C607-56F4-432F-B3CB-9CC586D274A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196466" y="595938"/>
            <a:ext cx="3434340" cy="1827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3A3715-C4DB-4263-8401-95F063943C13}"/>
              </a:ext>
            </a:extLst>
          </p:cNvPr>
          <p:cNvSpPr txBox="1"/>
          <p:nvPr/>
        </p:nvSpPr>
        <p:spPr>
          <a:xfrm>
            <a:off x="9517798" y="2280293"/>
            <a:ext cx="1986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16C222-7F9C-42FB-8009-9874BB655C9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0635" y="595938"/>
            <a:ext cx="3248820" cy="19613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5E4498-7F0A-431F-8300-29262FEDCC0D}"/>
              </a:ext>
            </a:extLst>
          </p:cNvPr>
          <p:cNvSpPr txBox="1"/>
          <p:nvPr/>
        </p:nvSpPr>
        <p:spPr>
          <a:xfrm>
            <a:off x="1228463" y="2649625"/>
            <a:ext cx="978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Ліди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77A765-7017-4779-B7D1-BEFB83AFA1A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915671" y="2746484"/>
            <a:ext cx="2986126" cy="1752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AD32CE-DC7F-4EC8-9623-B91D2189A76D}"/>
              </a:ext>
            </a:extLst>
          </p:cNvPr>
          <p:cNvSpPr txBox="1"/>
          <p:nvPr/>
        </p:nvSpPr>
        <p:spPr>
          <a:xfrm>
            <a:off x="4102944" y="4435726"/>
            <a:ext cx="904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Угоди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AB48F3C-DC55-447B-8010-D6A5FDA1C808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6119164" y="2659038"/>
            <a:ext cx="2785634" cy="18399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8D8560-E9B7-43AB-AD57-DF8F6BD91271}"/>
              </a:ext>
            </a:extLst>
          </p:cNvPr>
          <p:cNvSpPr txBox="1"/>
          <p:nvPr/>
        </p:nvSpPr>
        <p:spPr>
          <a:xfrm>
            <a:off x="6888659" y="4450122"/>
            <a:ext cx="146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B14EA-E41C-4546-AC04-90A41F15AB6A}"/>
              </a:ext>
            </a:extLst>
          </p:cNvPr>
          <p:cNvSpPr txBox="1"/>
          <p:nvPr/>
        </p:nvSpPr>
        <p:spPr>
          <a:xfrm>
            <a:off x="306890" y="3018957"/>
            <a:ext cx="244575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Дозволяє комплексно оцінювати якість клієнтів. 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Допомагає проводити первинну оцінку , запобігаючи втраті потенційних клієнтів</a:t>
            </a:r>
            <a:b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C1EC4E-BF67-447E-98C2-44AE49E1410C}"/>
              </a:ext>
            </a:extLst>
          </p:cNvPr>
          <p:cNvSpPr txBox="1"/>
          <p:nvPr/>
        </p:nvSpPr>
        <p:spPr>
          <a:xfrm>
            <a:off x="3056709" y="4770611"/>
            <a:ext cx="30624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Допомагає оцінювати статус угоди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Допомагає оцінити динаміку нових угод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22DBFC-A2D1-4B39-9595-D7177F821E7E}"/>
              </a:ext>
            </a:extLst>
          </p:cNvPr>
          <p:cNvSpPr txBox="1"/>
          <p:nvPr/>
        </p:nvSpPr>
        <p:spPr>
          <a:xfrm>
            <a:off x="6119165" y="4770611"/>
            <a:ext cx="27856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Допомагає вести обіг наявних авто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Зберігає інформацію про наявність продукту в компанії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6B5BCC-25FE-4734-9243-5AC4D31742B4}"/>
              </a:ext>
            </a:extLst>
          </p:cNvPr>
          <p:cNvSpPr txBox="1"/>
          <p:nvPr/>
        </p:nvSpPr>
        <p:spPr>
          <a:xfrm>
            <a:off x="8941735" y="2659038"/>
            <a:ext cx="29433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Аналізувати прибуток компанії, кількість виконаних угод, середній дохід з кожної угоди та відсоток початку співпраці з клієнтами компанії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Допомагає оцінити тенденції угод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Аналізує динаміку росту компанії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02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0976EE-D495-4272-A18F-292AB781CAA4}"/>
              </a:ext>
            </a:extLst>
          </p:cNvPr>
          <p:cNvSpPr txBox="1"/>
          <p:nvPr/>
        </p:nvSpPr>
        <p:spPr>
          <a:xfrm>
            <a:off x="1795272" y="381101"/>
            <a:ext cx="8601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впровадження та тестування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0305B3-105B-4C66-800F-B4208CE7421F}"/>
              </a:ext>
            </a:extLst>
          </p:cNvPr>
          <p:cNvSpPr txBox="1"/>
          <p:nvPr/>
        </p:nvSpPr>
        <p:spPr>
          <a:xfrm>
            <a:off x="1127760" y="1027432"/>
            <a:ext cx="99364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тестування підтверджено: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працездатність системи;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стабільність роботи;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відповідність функціональним вимогам;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коректність обробки даних;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зручність використання</a:t>
            </a:r>
          </a:p>
          <a:p>
            <a:pPr algn="ctr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D52895-3BC6-4005-8296-4253CEA258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17193" y="3368041"/>
            <a:ext cx="8601456" cy="348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35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34830A-A367-4922-ACFB-1EC01DD2442F}"/>
              </a:ext>
            </a:extLst>
          </p:cNvPr>
          <p:cNvSpPr txBox="1"/>
          <p:nvPr/>
        </p:nvSpPr>
        <p:spPr>
          <a:xfrm>
            <a:off x="3935185" y="179614"/>
            <a:ext cx="5568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ефективності системи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C16111-D6DA-4048-8022-2E6CE27FA357}"/>
              </a:ext>
            </a:extLst>
          </p:cNvPr>
          <p:cNvSpPr txBox="1"/>
          <p:nvPr/>
        </p:nvSpPr>
        <p:spPr>
          <a:xfrm>
            <a:off x="228600" y="843676"/>
            <a:ext cx="574765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проблемами, які гальмують впровадження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CRM,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опір співробітників змінам та використанню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 підтримка з боку вищого керівництва;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слабка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міжвідділова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взаємодія та відсутність єдиної бази даних;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бізнес-інструменту;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 та недостатня зручність програмного забезпечення. 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показав, що найбільш критичним фактором є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людський фактор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технічна складова. Саме рівень підготовки персоналу, мотивація та управлінська підтримка визначають ефективність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699C7C-2124-4E32-9BE7-6513101C21B8}"/>
              </a:ext>
            </a:extLst>
          </p:cNvPr>
          <p:cNvSpPr txBox="1"/>
          <p:nvPr/>
        </p:nvSpPr>
        <p:spPr>
          <a:xfrm>
            <a:off x="163287" y="4156745"/>
            <a:ext cx="5867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РЕЗУЛЬТАТИ АНАЛІЗУ</a:t>
            </a:r>
          </a:p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CRM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бізнес-цілей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міжфункціональної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CRM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для маркетингу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AC7A10-03D5-4FE6-8E1E-B627C8C2D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113" y="843676"/>
            <a:ext cx="5912287" cy="487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00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7A2940-3A37-4E95-ADA9-287F1BF0C58C}"/>
              </a:ext>
            </a:extLst>
          </p:cNvPr>
          <p:cNvSpPr txBox="1"/>
          <p:nvPr/>
        </p:nvSpPr>
        <p:spPr>
          <a:xfrm>
            <a:off x="4582015" y="0"/>
            <a:ext cx="4169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843C2F-5FD4-4E76-BB86-236E3D0157F3}"/>
              </a:ext>
            </a:extLst>
          </p:cNvPr>
          <p:cNvSpPr txBox="1"/>
          <p:nvPr/>
        </p:nvSpPr>
        <p:spPr>
          <a:xfrm>
            <a:off x="343988" y="1024227"/>
            <a:ext cx="11504023" cy="52629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Аналіз предметної області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аналіз особливостей функціонування підприємств автомобільної галузі та визначено основні бізнес-процеси, що потребують автоматизації. Досліджено сучасні підходи до організації обліку, управління ресурсами та взаємодії з клієнтами.</a:t>
            </a:r>
          </a:p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Формування вимог до системи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 функціональні та нефункціональні вимоги до інформаційної системи. Встановлено необхідність централізованого зберігання даних, автоматизації облікових процесів, підтримки управлінських рішень та забезпечення надійності роботи системи.</a:t>
            </a:r>
          </a:p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інформаційної системи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 структуру та архітектуру інформаційної системи, визначено основні модулі та їх взаємодію, що забезпечує ефективне функціонування системи та можливість її подальшого розширення.</a:t>
            </a:r>
          </a:p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Реалізація та тестування системи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 програмне рішення для автоматизації діяльності підприємства автомобільної галузі. Проведено тестування, яке підтвердило працездатність системи, коректність обробки даних та відповідність поставленим вимогам.</a:t>
            </a:r>
          </a:p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Практична цінність роботи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розробленої системи дозволяє підвищити ефективність управління підприємством, скоротити час обробки інформації, зменшити кількість помилок та покращити взаємодію з клієнтами.</a:t>
            </a:r>
          </a:p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Перспективи подальшого розвитку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 система має потенціал для подальшого вдосконалення та масштабування шляхом розширення функціональних можливостей відповідно до потреб підприємства.</a:t>
            </a:r>
          </a:p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97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FE1E5F-27D2-4FD5-B5D8-6830AFB1F294}"/>
              </a:ext>
            </a:extLst>
          </p:cNvPr>
          <p:cNvSpPr txBox="1"/>
          <p:nvPr/>
        </p:nvSpPr>
        <p:spPr>
          <a:xfrm>
            <a:off x="3779520" y="2485983"/>
            <a:ext cx="5033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 !</a:t>
            </a:r>
          </a:p>
        </p:txBody>
      </p:sp>
    </p:spTree>
    <p:extLst>
      <p:ext uri="{BB962C8B-B14F-4D97-AF65-F5344CB8AC3E}">
        <p14:creationId xmlns:p14="http://schemas.microsoft.com/office/powerpoint/2010/main" val="29048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467A09-3A1A-4020-B4F1-D273900110A6}"/>
              </a:ext>
            </a:extLst>
          </p:cNvPr>
          <p:cNvSpPr txBox="1"/>
          <p:nvPr/>
        </p:nvSpPr>
        <p:spPr>
          <a:xfrm>
            <a:off x="310896" y="201168"/>
            <a:ext cx="3090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роботи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F6DBAD-EDCB-481E-A3C5-6685FAB6C85A}"/>
              </a:ext>
            </a:extLst>
          </p:cNvPr>
          <p:cNvSpPr txBox="1"/>
          <p:nvPr/>
        </p:nvSpPr>
        <p:spPr>
          <a:xfrm>
            <a:off x="310896" y="1078331"/>
            <a:ext cx="10482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 інформаційної системи підтримки функціонування підприємства автомобільної галузі на основі сучасних програмних технологій для автоматизації процесів обліку, управління ресурсами та підтримки прийняття рішень.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C93DDE-3602-4B01-AB8F-B98183ACC1B6}"/>
              </a:ext>
            </a:extLst>
          </p:cNvPr>
          <p:cNvSpPr txBox="1"/>
          <p:nvPr/>
        </p:nvSpPr>
        <p:spPr>
          <a:xfrm>
            <a:off x="310896" y="3059668"/>
            <a:ext cx="460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3B5EB6-BAEF-4C29-A532-A84C1CC809F5}"/>
              </a:ext>
            </a:extLst>
          </p:cNvPr>
          <p:cNvSpPr txBox="1"/>
          <p:nvPr/>
        </p:nvSpPr>
        <p:spPr>
          <a:xfrm>
            <a:off x="310895" y="3798332"/>
            <a:ext cx="66457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аналіз предметної області;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дослідження існуючих інформаційних систем;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визначення вимог до системи;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архітектури;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реалізація програмного рішення;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тестування та оцінка ефективності.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AUTO.RIA – Автосалон : що це, значення, принцип роботи">
            <a:extLst>
              <a:ext uri="{FF2B5EF4-FFF2-40B4-BE49-F238E27FC236}">
                <a16:creationId xmlns:a16="http://schemas.microsoft.com/office/drawing/2014/main" id="{D88BAFB6-6023-4549-8DAC-C550A0F81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343" y="2543855"/>
            <a:ext cx="3818572" cy="250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6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71E623-F70F-458D-A251-12BAEACAB7D2}"/>
              </a:ext>
            </a:extLst>
          </p:cNvPr>
          <p:cNvSpPr txBox="1"/>
          <p:nvPr/>
        </p:nvSpPr>
        <p:spPr>
          <a:xfrm>
            <a:off x="3520440" y="238461"/>
            <a:ext cx="669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роботи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CB7689-BC0C-4AB8-BC39-01450314E5B9}"/>
              </a:ext>
            </a:extLst>
          </p:cNvPr>
          <p:cNvSpPr txBox="1"/>
          <p:nvPr/>
        </p:nvSpPr>
        <p:spPr>
          <a:xfrm>
            <a:off x="300855" y="1386280"/>
            <a:ext cx="73370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 автомобільна галузь характеризується високим рівнем конкуренції та швидким розвитком цифрових технологій.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 здійснюють значні обсяги операцій, пов’язаних із виробництвом, логістикою, обліком ресурсів та взаємодією з клієнтами.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зв’язку з цим виникає потреба у впровадженні інформаційних систем для автоматизації бізнес-процесів та підвищення ефективності управління.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4" descr="Логістика в умовах нестабільності">
            <a:extLst>
              <a:ext uri="{FF2B5EF4-FFF2-40B4-BE49-F238E27FC236}">
                <a16:creationId xmlns:a16="http://schemas.microsoft.com/office/drawing/2014/main" id="{F605C79B-5D5F-44B2-94A5-1E3CF5D39C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8" descr="Логістика в умовах нестабільності">
            <a:extLst>
              <a:ext uri="{FF2B5EF4-FFF2-40B4-BE49-F238E27FC236}">
                <a16:creationId xmlns:a16="http://schemas.microsoft.com/office/drawing/2014/main" id="{B1CA4FCE-49C9-4AE3-B998-AB08B3ABF5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2" name="Picture 10" descr="Транспортна логістика. Організація доставки товарів покупцям. Маршрутний  лист.">
            <a:extLst>
              <a:ext uri="{FF2B5EF4-FFF2-40B4-BE49-F238E27FC236}">
                <a16:creationId xmlns:a16="http://schemas.microsoft.com/office/drawing/2014/main" id="{659B79E3-8639-4FC8-9EC8-66A62997C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160" y="2085921"/>
            <a:ext cx="3988734" cy="312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77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DC1E56-1679-478A-9BAD-03E69FF1F1ED}"/>
              </a:ext>
            </a:extLst>
          </p:cNvPr>
          <p:cNvSpPr txBox="1"/>
          <p:nvPr/>
        </p:nvSpPr>
        <p:spPr>
          <a:xfrm>
            <a:off x="3526356" y="256032"/>
            <a:ext cx="6413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системи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152E2-3F7B-4654-A03B-C3664FFF07D9}"/>
              </a:ext>
            </a:extLst>
          </p:cNvPr>
          <p:cNvSpPr txBox="1"/>
          <p:nvPr/>
        </p:nvSpPr>
        <p:spPr>
          <a:xfrm>
            <a:off x="716817" y="1393832"/>
            <a:ext cx="955673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процесі аналізу визначено основні функціональні та нефункціональні вимоги до інформаційної системи.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повинна забезпечувати:</a:t>
            </a:r>
          </a:p>
          <a:p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Централізоване зберігання даних;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 ресурсів;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виробничих процесів;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 управлінських рішень;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Мінімізацію помилок при обробці інформації. </a:t>
            </a:r>
          </a:p>
          <a:p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439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5DF046-2223-44D5-821A-4450FC2EBC69}"/>
              </a:ext>
            </a:extLst>
          </p:cNvPr>
          <p:cNvSpPr txBox="1"/>
          <p:nvPr/>
        </p:nvSpPr>
        <p:spPr>
          <a:xfrm>
            <a:off x="573741" y="164592"/>
            <a:ext cx="11044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для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автомобільної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8DD946-8D04-42CB-B1DF-FD17EFDC9B53}"/>
              </a:ext>
            </a:extLst>
          </p:cNvPr>
          <p:cNvSpPr txBox="1"/>
          <p:nvPr/>
        </p:nvSpPr>
        <p:spPr>
          <a:xfrm>
            <a:off x="365760" y="1681336"/>
            <a:ext cx="573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роботі проаналізовано особливості діяльності підприємств автомобільної галузі та їх інформаційні потреби.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546EA4-D586-44B7-A1FB-75390EB29F7A}"/>
              </a:ext>
            </a:extLst>
          </p:cNvPr>
          <p:cNvSpPr txBox="1"/>
          <p:nvPr/>
        </p:nvSpPr>
        <p:spPr>
          <a:xfrm>
            <a:off x="365760" y="3923420"/>
            <a:ext cx="636422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Розглянуто: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процеси управління ресурсами;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логістичні операції;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інвентаризацію;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підтримку прийняття управлінських рішень;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автоматизацію бізнес-процесів.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Транспортна логістика - ТЕК СТАР">
            <a:extLst>
              <a:ext uri="{FF2B5EF4-FFF2-40B4-BE49-F238E27FC236}">
                <a16:creationId xmlns:a16="http://schemas.microsoft.com/office/drawing/2014/main" id="{C3BE9D77-2474-4193-87B1-D9EE47511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074" y="2004502"/>
            <a:ext cx="4094147" cy="293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279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39A3D0-DCF3-45E7-A0DA-10E31CECA140}"/>
              </a:ext>
            </a:extLst>
          </p:cNvPr>
          <p:cNvSpPr txBox="1"/>
          <p:nvPr/>
        </p:nvSpPr>
        <p:spPr>
          <a:xfrm>
            <a:off x="2910301" y="277189"/>
            <a:ext cx="7058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автомобільної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C6E1D1-E646-42A2-BA1A-CA54260D5FFF}"/>
              </a:ext>
            </a:extLst>
          </p:cNvPr>
          <p:cNvSpPr txBox="1"/>
          <p:nvPr/>
        </p:nvSpPr>
        <p:spPr>
          <a:xfrm>
            <a:off x="206188" y="2219662"/>
            <a:ext cx="58898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 досліджено сучасні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та підходи до автоматизації взаємодії з клієнтами.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переваги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централізоване зберігання інформації;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підвищення якості обслуговування;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покращення аналітики;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збільшення ефективності роботи персоналу;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оптимізація бізнес-процесів.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3B634A-088F-48C0-9557-5216120064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962650" y="1915814"/>
            <a:ext cx="62293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44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6B7CC4-BFF8-4BA6-A60D-323924066F8C}"/>
              </a:ext>
            </a:extLst>
          </p:cNvPr>
          <p:cNvSpPr txBox="1"/>
          <p:nvPr/>
        </p:nvSpPr>
        <p:spPr>
          <a:xfrm>
            <a:off x="414903" y="302121"/>
            <a:ext cx="779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цінність розробки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05E024-D343-40EC-9214-93D5969E48EE}"/>
              </a:ext>
            </a:extLst>
          </p:cNvPr>
          <p:cNvSpPr txBox="1"/>
          <p:nvPr/>
        </p:nvSpPr>
        <p:spPr>
          <a:xfrm>
            <a:off x="414903" y="1243042"/>
            <a:ext cx="65460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системи: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автоматизація бізнес-процесів;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скорочення часу обробки інформації;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зменшення кількості помилок;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централізоване зберігання даних;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підтримка управлінських рішень;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можливість масштабування та розвитку.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BF741D-C226-4954-9A0C-4ECB11E25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52400"/>
            <a:ext cx="3719311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55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860C80-5130-4281-95F1-4403ED59B231}"/>
              </a:ext>
            </a:extLst>
          </p:cNvPr>
          <p:cNvSpPr txBox="1"/>
          <p:nvPr/>
        </p:nvSpPr>
        <p:spPr>
          <a:xfrm>
            <a:off x="3758184" y="196365"/>
            <a:ext cx="88962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інформаційної системи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C2F6D0-2F35-459B-9F05-2BF83E40AEB6}"/>
              </a:ext>
            </a:extLst>
          </p:cNvPr>
          <p:cNvSpPr txBox="1"/>
          <p:nvPr/>
        </p:nvSpPr>
        <p:spPr>
          <a:xfrm>
            <a:off x="3758184" y="1142155"/>
            <a:ext cx="651357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модулі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інвентаризація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32A116-952C-4070-BFCF-CA47F293A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695" y="137160"/>
            <a:ext cx="1495737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45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0EE2BE-4D3B-4957-B224-E9191C473AFF}"/>
              </a:ext>
            </a:extLst>
          </p:cNvPr>
          <p:cNvSpPr txBox="1"/>
          <p:nvPr/>
        </p:nvSpPr>
        <p:spPr>
          <a:xfrm>
            <a:off x="179003" y="255752"/>
            <a:ext cx="8144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інформаційної системи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52EC32-FB7A-4DC3-99DB-6B219597A6D6}"/>
              </a:ext>
            </a:extLst>
          </p:cNvPr>
          <p:cNvSpPr txBox="1"/>
          <p:nvPr/>
        </p:nvSpPr>
        <p:spPr>
          <a:xfrm>
            <a:off x="179003" y="1269564"/>
            <a:ext cx="5074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C3C08C-7182-4BEF-BEEB-AC95D6072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637" y="898739"/>
            <a:ext cx="5074315" cy="570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88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835</Words>
  <Application>Microsoft Office PowerPoint</Application>
  <PresentationFormat>Широкий екран</PresentationFormat>
  <Paragraphs>117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Vlad MONK</dc:creator>
  <cp:lastModifiedBy>Vlad MONK</cp:lastModifiedBy>
  <cp:revision>16</cp:revision>
  <dcterms:created xsi:type="dcterms:W3CDTF">2026-06-20T15:42:41Z</dcterms:created>
  <dcterms:modified xsi:type="dcterms:W3CDTF">2026-06-20T23:39:31Z</dcterms:modified>
</cp:coreProperties>
</file>