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4"/>
  </p:notesMasterIdLst>
  <p:sldIdLst>
    <p:sldId id="257" r:id="rId2"/>
    <p:sldId id="292" r:id="rId3"/>
    <p:sldId id="308" r:id="rId4"/>
    <p:sldId id="323" r:id="rId5"/>
    <p:sldId id="324" r:id="rId6"/>
    <p:sldId id="330" r:id="rId7"/>
    <p:sldId id="331" r:id="rId8"/>
    <p:sldId id="325" r:id="rId9"/>
    <p:sldId id="326" r:id="rId10"/>
    <p:sldId id="329" r:id="rId11"/>
    <p:sldId id="328" r:id="rId12"/>
    <p:sldId id="297" r:id="rId13"/>
  </p:sldIdLst>
  <p:sldSz cx="9144000" cy="6858000" type="screen4x3"/>
  <p:notesSz cx="6735763" cy="9799638"/>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00"/>
  </p:clrMru>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Помір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Помір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962" autoAdjust="0"/>
    <p:restoredTop sz="94369" autoAdjust="0"/>
  </p:normalViewPr>
  <p:slideViewPr>
    <p:cSldViewPr>
      <p:cViewPr>
        <p:scale>
          <a:sx n="80" d="100"/>
          <a:sy n="80" d="100"/>
        </p:scale>
        <p:origin x="-1026" y="1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19413" cy="490538"/>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ru-RU"/>
          </a:p>
        </p:txBody>
      </p:sp>
      <p:sp>
        <p:nvSpPr>
          <p:cNvPr id="3" name="Місце для дати 2"/>
          <p:cNvSpPr>
            <a:spLocks noGrp="1"/>
          </p:cNvSpPr>
          <p:nvPr>
            <p:ph type="dt" idx="1"/>
          </p:nvPr>
        </p:nvSpPr>
        <p:spPr>
          <a:xfrm>
            <a:off x="3814763" y="0"/>
            <a:ext cx="2919412" cy="490538"/>
          </a:xfrm>
          <a:prstGeom prst="rect">
            <a:avLst/>
          </a:prstGeom>
        </p:spPr>
        <p:txBody>
          <a:bodyPr vert="horz" lIns="91440" tIns="45720" rIns="91440" bIns="45720" rtlCol="0"/>
          <a:lstStyle>
            <a:lvl1pPr algn="r">
              <a:defRPr sz="1200">
                <a:latin typeface="Arial" charset="0"/>
                <a:cs typeface="Arial" charset="0"/>
              </a:defRPr>
            </a:lvl1pPr>
          </a:lstStyle>
          <a:p>
            <a:pPr>
              <a:defRPr/>
            </a:pPr>
            <a:fld id="{FC795E27-3D4F-4ACC-BCC4-C1408DE654CA}" type="datetimeFigureOut">
              <a:rPr lang="ru-RU"/>
              <a:pPr>
                <a:defRPr/>
              </a:pPr>
              <a:t>08.06.2026</a:t>
            </a:fld>
            <a:endParaRPr lang="ru-RU"/>
          </a:p>
        </p:txBody>
      </p:sp>
      <p:sp>
        <p:nvSpPr>
          <p:cNvPr id="4" name="Місце для зображення 3"/>
          <p:cNvSpPr>
            <a:spLocks noGrp="1" noRot="1" noChangeAspect="1"/>
          </p:cNvSpPr>
          <p:nvPr>
            <p:ph type="sldImg" idx="2"/>
          </p:nvPr>
        </p:nvSpPr>
        <p:spPr>
          <a:xfrm>
            <a:off x="919163" y="735013"/>
            <a:ext cx="4897437" cy="3675062"/>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Місце для нотаток 4"/>
          <p:cNvSpPr>
            <a:spLocks noGrp="1"/>
          </p:cNvSpPr>
          <p:nvPr>
            <p:ph type="body" sz="quarter" idx="3"/>
          </p:nvPr>
        </p:nvSpPr>
        <p:spPr>
          <a:xfrm>
            <a:off x="673100" y="4654550"/>
            <a:ext cx="5389563" cy="4410075"/>
          </a:xfrm>
          <a:prstGeom prst="rect">
            <a:avLst/>
          </a:prstGeom>
        </p:spPr>
        <p:txBody>
          <a:bodyPr vert="horz" lIns="91440" tIns="45720" rIns="91440" bIns="45720" rtlCol="0">
            <a:normAutofit/>
          </a:bodyPr>
          <a:lstStyle/>
          <a:p>
            <a:pPr lvl="0"/>
            <a:r>
              <a:rPr lang="uk-UA" noProof="0"/>
              <a:t>Зразок тексту</a:t>
            </a:r>
          </a:p>
          <a:p>
            <a:pPr lvl="1"/>
            <a:r>
              <a:rPr lang="uk-UA" noProof="0"/>
              <a:t>Другий рівень</a:t>
            </a:r>
          </a:p>
          <a:p>
            <a:pPr lvl="2"/>
            <a:r>
              <a:rPr lang="uk-UA" noProof="0"/>
              <a:t>Третій рівень</a:t>
            </a:r>
          </a:p>
          <a:p>
            <a:pPr lvl="3"/>
            <a:r>
              <a:rPr lang="uk-UA" noProof="0"/>
              <a:t>Четвертий рівень</a:t>
            </a:r>
          </a:p>
          <a:p>
            <a:pPr lvl="4"/>
            <a:r>
              <a:rPr lang="uk-UA" noProof="0"/>
              <a:t>П'ятий рівень</a:t>
            </a:r>
            <a:endParaRPr lang="ru-RU" noProof="0"/>
          </a:p>
        </p:txBody>
      </p:sp>
      <p:sp>
        <p:nvSpPr>
          <p:cNvPr id="6" name="Місце для нижнього колонтитула 5"/>
          <p:cNvSpPr>
            <a:spLocks noGrp="1"/>
          </p:cNvSpPr>
          <p:nvPr>
            <p:ph type="ftr" sz="quarter" idx="4"/>
          </p:nvPr>
        </p:nvSpPr>
        <p:spPr>
          <a:xfrm>
            <a:off x="0" y="9307513"/>
            <a:ext cx="2919413" cy="490537"/>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ru-RU"/>
          </a:p>
        </p:txBody>
      </p:sp>
      <p:sp>
        <p:nvSpPr>
          <p:cNvPr id="7" name="Місце для номера слайда 6"/>
          <p:cNvSpPr>
            <a:spLocks noGrp="1"/>
          </p:cNvSpPr>
          <p:nvPr>
            <p:ph type="sldNum" sz="quarter" idx="5"/>
          </p:nvPr>
        </p:nvSpPr>
        <p:spPr>
          <a:xfrm>
            <a:off x="3814763" y="9307513"/>
            <a:ext cx="2919412" cy="490537"/>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5D92F111-4078-4243-9487-CD3219704B2C}"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Місце для зображення 1"/>
          <p:cNvSpPr>
            <a:spLocks noGrp="1" noRot="1" noChangeAspect="1" noTextEdit="1"/>
          </p:cNvSpPr>
          <p:nvPr>
            <p:ph type="sldImg"/>
          </p:nvPr>
        </p:nvSpPr>
        <p:spPr bwMode="auto">
          <a:noFill/>
          <a:ln>
            <a:solidFill>
              <a:srgbClr val="000000"/>
            </a:solidFill>
            <a:miter lim="800000"/>
            <a:headEnd/>
            <a:tailEnd/>
          </a:ln>
        </p:spPr>
      </p:sp>
      <p:sp>
        <p:nvSpPr>
          <p:cNvPr id="15362" name="Місце для нотаток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smtClean="0"/>
          </a:p>
        </p:txBody>
      </p:sp>
      <p:sp>
        <p:nvSpPr>
          <p:cNvPr id="15363" name="Місце для номера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A5D3F68-06BC-4A25-AA35-3B45EE6DE677}" type="slidenum">
              <a:rPr lang="ru-RU" smtClean="0"/>
              <a:pPr/>
              <a:t>1</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en-US"/>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pPr>
              <a:defRPr/>
            </a:pPr>
            <a:fld id="{8CFB3AAD-EAD1-46F7-82B0-220CDB6592F4}" type="datetime1">
              <a:rPr lang="ru-RU" smtClean="0"/>
              <a:pPr>
                <a:defRPr/>
              </a:pPr>
              <a:t>08.06.2026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0B4A73E7-9DD6-40C3-9456-562128DA3350}" type="slidenum">
              <a:rPr lang="ru-RU" smtClean="0"/>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pPr>
              <a:defRPr/>
            </a:pPr>
            <a:fld id="{CBDFFA05-E840-4F80-B7A1-6AA020FB011F}" type="datetime1">
              <a:rPr lang="ru-RU" smtClean="0"/>
              <a:pPr>
                <a:defRPr/>
              </a:pPr>
              <a:t>08.06.2026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10DC2F5D-D21D-4C66-BFAB-568353FA5EA6}"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pPr>
              <a:defRPr/>
            </a:pPr>
            <a:fld id="{F14F5573-DC27-46DC-A7C6-E608169BF78E}" type="datetime1">
              <a:rPr lang="ru-RU" smtClean="0"/>
              <a:pPr>
                <a:defRPr/>
              </a:pPr>
              <a:t>08.06.2026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F75F51E3-39B2-4DFD-BA6A-D6A17A5E00CF}" type="slidenum">
              <a:rPr lang="ru-RU" smtClean="0"/>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pPr>
              <a:defRPr/>
            </a:pPr>
            <a:fld id="{81DF243E-1C0A-4B0E-BDEF-859070CA1CB8}" type="datetime1">
              <a:rPr lang="ru-RU" smtClean="0"/>
              <a:pPr>
                <a:defRPr/>
              </a:pPr>
              <a:t>08.06.2026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820CEFEA-3BFD-43DD-A83F-BF38898A3C56}"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en-US"/>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fld id="{28BFE695-866E-43A4-9BBD-C516E8B69458}" type="datetime1">
              <a:rPr lang="ru-RU" smtClean="0"/>
              <a:pPr>
                <a:defRPr/>
              </a:pPr>
              <a:t>08.06.2026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CA4D74D5-7938-422A-AB69-7446760A564E}" type="slidenum">
              <a:rPr lang="ru-RU" smtClean="0"/>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pPr>
              <a:defRPr/>
            </a:pPr>
            <a:fld id="{75610779-30CA-4037-A29A-4B44EA9FAB10}" type="datetime1">
              <a:rPr lang="ru-RU" smtClean="0"/>
              <a:pPr>
                <a:defRPr/>
              </a:pPr>
              <a:t>08.06.2026</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12A7E5FC-CB9A-41BB-90DC-F271342BB1C9}" type="slidenum">
              <a:rPr lang="ru-RU" smtClean="0"/>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pPr>
              <a:defRPr/>
            </a:pPr>
            <a:fld id="{BA66ED76-443F-46A4-95B7-5121A16F7805}" type="datetime1">
              <a:rPr lang="ru-RU" smtClean="0"/>
              <a:pPr>
                <a:defRPr/>
              </a:pPr>
              <a:t>08.06.2026</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4355DC2E-CE0C-418A-B041-4659E78744A7}" type="slidenum">
              <a:rPr lang="ru-RU" smtClean="0"/>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pPr>
              <a:defRPr/>
            </a:pPr>
            <a:fld id="{C4DE87CE-60EF-4F69-ABF2-4DEFC358748A}" type="datetime1">
              <a:rPr lang="ru-RU" smtClean="0"/>
              <a:pPr>
                <a:defRPr/>
              </a:pPr>
              <a:t>08.06.2026</a:t>
            </a:fld>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7BB79FFD-6093-43A4-9D10-D43DC3D1A552}"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BFEB8E4A-3639-498E-8460-AD8A7E21F8E4}" type="datetime1">
              <a:rPr lang="ru-RU" smtClean="0"/>
              <a:pPr>
                <a:defRPr/>
              </a:pPr>
              <a:t>08.06.2026</a:t>
            </a:fld>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A74C37A7-F9E5-42D0-A5EB-79EA9E072DEB}"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en-US"/>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9BFF9FD6-D861-4A81-AB33-96E9687C9E79}" type="datetime1">
              <a:rPr lang="ru-RU" smtClean="0"/>
              <a:pPr>
                <a:defRPr/>
              </a:pPr>
              <a:t>08.06.2026</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402B5078-A2CF-4834-81F8-C90A921D6DF3}" type="slidenum">
              <a:rPr lang="ru-RU" smtClean="0"/>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en-US"/>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3A3E54EE-A62A-4E89-BCB8-8C851BDEC0CD}" type="datetime1">
              <a:rPr lang="ru-RU" smtClean="0"/>
              <a:pPr>
                <a:defRPr/>
              </a:pPr>
              <a:t>08.06.2026</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C020E018-55B9-4012-8D16-94C84144DC25}" type="slidenum">
              <a:rPr lang="ru-RU" smtClean="0"/>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81E6EFA-E69E-4251-8F70-9505739F17B1}" type="datetime1">
              <a:rPr lang="ru-RU" smtClean="0"/>
              <a:pPr>
                <a:defRPr/>
              </a:pPr>
              <a:t>08.06.2026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787C841-E474-46D5-8580-1E6EC4FC9412}"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5"/>
          <p:cNvSpPr>
            <a:spLocks noChangeArrowheads="1"/>
          </p:cNvSpPr>
          <p:nvPr/>
        </p:nvSpPr>
        <p:spPr bwMode="auto">
          <a:xfrm>
            <a:off x="1033463" y="611188"/>
            <a:ext cx="6840537" cy="1190625"/>
          </a:xfrm>
          <a:prstGeom prst="rect">
            <a:avLst/>
          </a:prstGeom>
          <a:noFill/>
          <a:ln>
            <a:noFill/>
          </a:ln>
          <a:effectLst/>
          <a:extLst/>
        </p:spPr>
        <p:txBody>
          <a:bodyPr>
            <a:spAutoFit/>
          </a:bodyPr>
          <a:lstStyle/>
          <a:p>
            <a:pPr algn="ctr">
              <a:defRPr/>
            </a:pPr>
            <a:r>
              <a:rPr lang="uk-UA" b="1" dirty="0">
                <a:solidFill>
                  <a:schemeClr val="tx2"/>
                </a:solidFill>
                <a:effectLst>
                  <a:outerShdw blurRad="38100" dist="38100" dir="2700000" algn="tl">
                    <a:srgbClr val="C0C0C0"/>
                  </a:outerShdw>
                </a:effectLst>
                <a:latin typeface="Arial" pitchFamily="34" charset="0"/>
                <a:cs typeface="Arial" pitchFamily="34" charset="0"/>
              </a:rPr>
              <a:t>Івано-Франківський національний технічний університет нафти і газу</a:t>
            </a:r>
            <a:endParaRPr lang="en-US" b="1" dirty="0">
              <a:solidFill>
                <a:schemeClr val="tx2"/>
              </a:solidFill>
              <a:effectLst>
                <a:outerShdw blurRad="38100" dist="38100" dir="2700000" algn="tl">
                  <a:srgbClr val="C0C0C0"/>
                </a:outerShdw>
              </a:effectLst>
              <a:latin typeface="Arial" pitchFamily="34" charset="0"/>
              <a:cs typeface="Arial" pitchFamily="34" charset="0"/>
            </a:endParaRPr>
          </a:p>
          <a:p>
            <a:pPr algn="ctr">
              <a:defRPr/>
            </a:pPr>
            <a:r>
              <a:rPr lang="uk-UA" b="1" dirty="0">
                <a:solidFill>
                  <a:schemeClr val="tx2"/>
                </a:solidFill>
                <a:effectLst>
                  <a:outerShdw blurRad="38100" dist="38100" dir="2700000" algn="tl">
                    <a:srgbClr val="C0C0C0"/>
                  </a:outerShdw>
                </a:effectLst>
                <a:latin typeface="Arial" pitchFamily="34" charset="0"/>
                <a:cs typeface="Arial" pitchFamily="34" charset="0"/>
              </a:rPr>
              <a:t>Кафедра будівництва </a:t>
            </a:r>
            <a:endParaRPr lang="ru-RU" b="1" dirty="0">
              <a:solidFill>
                <a:schemeClr val="tx2"/>
              </a:solidFill>
              <a:effectLst>
                <a:outerShdw blurRad="38100" dist="38100" dir="2700000" algn="tl">
                  <a:srgbClr val="C0C0C0"/>
                </a:outerShdw>
              </a:effectLst>
              <a:latin typeface="Arial" pitchFamily="34" charset="0"/>
              <a:cs typeface="Arial" pitchFamily="34" charset="0"/>
            </a:endParaRPr>
          </a:p>
          <a:p>
            <a:pPr algn="ctr">
              <a:defRPr/>
            </a:pPr>
            <a:endParaRPr lang="ru-RU" b="1" dirty="0">
              <a:solidFill>
                <a:schemeClr val="tx2"/>
              </a:solidFill>
              <a:effectLst>
                <a:outerShdw blurRad="38100" dist="38100" dir="2700000" algn="tl">
                  <a:srgbClr val="C0C0C0"/>
                </a:outerShdw>
              </a:effectLst>
              <a:latin typeface="Arial" pitchFamily="34" charset="0"/>
              <a:cs typeface="Arial" pitchFamily="34" charset="0"/>
            </a:endParaRPr>
          </a:p>
        </p:txBody>
      </p:sp>
      <p:sp>
        <p:nvSpPr>
          <p:cNvPr id="14338" name="Заголовок 6"/>
          <p:cNvSpPr>
            <a:spLocks noGrp="1"/>
          </p:cNvSpPr>
          <p:nvPr>
            <p:ph type="ctrTitle"/>
          </p:nvPr>
        </p:nvSpPr>
        <p:spPr>
          <a:xfrm>
            <a:off x="611188" y="1957388"/>
            <a:ext cx="8001000" cy="2928937"/>
          </a:xfrm>
        </p:spPr>
        <p:txBody>
          <a:bodyPr>
            <a:normAutofit fontScale="90000"/>
          </a:bodyPr>
          <a:lstStyle/>
          <a:p>
            <a:pPr>
              <a:lnSpc>
                <a:spcPct val="107000"/>
              </a:lnSpc>
            </a:pPr>
            <a:r>
              <a:rPr lang="en-US" sz="2400" b="1" dirty="0" smtClean="0"/>
              <a:t/>
            </a:r>
            <a:br>
              <a:rPr lang="en-US" sz="2400" b="1" dirty="0" smtClean="0"/>
            </a:br>
            <a:r>
              <a:rPr lang="en-US" sz="2400" b="1" dirty="0" smtClean="0"/>
              <a:t/>
            </a:r>
            <a:br>
              <a:rPr lang="en-US" sz="2400" b="1" dirty="0" smtClean="0"/>
            </a:br>
            <a:r>
              <a:rPr lang="en-US" sz="2400" b="1" dirty="0" smtClean="0"/>
              <a:t/>
            </a:r>
            <a:br>
              <a:rPr lang="en-US" sz="2400" b="1" dirty="0" smtClean="0"/>
            </a:br>
            <a:r>
              <a:rPr lang="en-US" sz="2400" b="1" dirty="0" smtClean="0"/>
              <a:t/>
            </a:r>
            <a:br>
              <a:rPr lang="en-US" sz="2400" b="1" dirty="0" smtClean="0"/>
            </a:br>
            <a:r>
              <a:rPr lang="en-US" sz="2400" b="1" dirty="0" smtClean="0"/>
              <a:t/>
            </a:r>
            <a:br>
              <a:rPr lang="en-US" sz="2400" b="1" dirty="0" smtClean="0"/>
            </a:br>
            <a:r>
              <a:rPr lang="en-US" sz="2400" b="1" dirty="0" smtClean="0"/>
              <a:t/>
            </a:r>
            <a:br>
              <a:rPr lang="en-US" sz="2400" b="1" dirty="0" smtClean="0"/>
            </a:br>
            <a:r>
              <a:rPr lang="en-US" sz="2400" b="1" dirty="0" smtClean="0">
                <a:latin typeface="Arial Narrow" pitchFamily="34" charset="0"/>
              </a:rPr>
              <a:t/>
            </a:r>
            <a:br>
              <a:rPr lang="en-US" sz="2400" b="1" dirty="0" smtClean="0">
                <a:latin typeface="Arial Narrow" pitchFamily="34" charset="0"/>
              </a:rPr>
            </a:br>
            <a:r>
              <a:rPr lang="uk-UA" sz="2400" b="1" dirty="0" err="1" smtClean="0">
                <a:solidFill>
                  <a:schemeClr val="tx2"/>
                </a:solidFill>
                <a:latin typeface="Arial" pitchFamily="34" charset="0"/>
                <a:cs typeface="Arial" pitchFamily="34" charset="0"/>
              </a:rPr>
              <a:t>Михайлюк</a:t>
            </a:r>
            <a:r>
              <a:rPr lang="uk-UA" sz="2400" b="1" dirty="0" smtClean="0">
                <a:solidFill>
                  <a:schemeClr val="tx2"/>
                </a:solidFill>
                <a:latin typeface="Arial" pitchFamily="34" charset="0"/>
                <a:cs typeface="Arial" pitchFamily="34" charset="0"/>
              </a:rPr>
              <a:t> Владислав Віталійович</a:t>
            </a:r>
            <a:br>
              <a:rPr lang="uk-UA" sz="2400" b="1" dirty="0" smtClean="0">
                <a:solidFill>
                  <a:schemeClr val="tx2"/>
                </a:solidFill>
                <a:latin typeface="Arial" pitchFamily="34" charset="0"/>
                <a:cs typeface="Arial" pitchFamily="34" charset="0"/>
              </a:rPr>
            </a:br>
            <a:r>
              <a:rPr lang="uk-UA" sz="2400" b="1" dirty="0" smtClean="0">
                <a:solidFill>
                  <a:schemeClr val="tx2"/>
                </a:solidFill>
                <a:latin typeface="Arial" pitchFamily="34" charset="0"/>
                <a:cs typeface="Arial" pitchFamily="34" charset="0"/>
              </a:rPr>
              <a:t>ст. гр. ЗТ-23-1К</a:t>
            </a:r>
            <a:br>
              <a:rPr lang="uk-UA" sz="2400" b="1" dirty="0" smtClean="0">
                <a:solidFill>
                  <a:schemeClr val="tx2"/>
                </a:solidFill>
                <a:latin typeface="Arial" pitchFamily="34" charset="0"/>
                <a:cs typeface="Arial" pitchFamily="34" charset="0"/>
              </a:rPr>
            </a:br>
            <a:r>
              <a:rPr lang="uk-UA" sz="2800" dirty="0" smtClean="0">
                <a:solidFill>
                  <a:schemeClr val="tx2"/>
                </a:solidFill>
                <a:latin typeface="Arial" pitchFamily="34" charset="0"/>
                <a:cs typeface="Arial" pitchFamily="34" charset="0"/>
              </a:rPr>
              <a:t> </a:t>
            </a:r>
            <a:r>
              <a:rPr lang="uk-UA" sz="1800" b="1" dirty="0" smtClean="0">
                <a:solidFill>
                  <a:schemeClr val="tx2"/>
                </a:solidFill>
                <a:latin typeface="Arial" pitchFamily="34" charset="0"/>
                <a:cs typeface="Arial" pitchFamily="34" charset="0"/>
              </a:rPr>
              <a:t>кваліфікаційна робота</a:t>
            </a:r>
            <a:br>
              <a:rPr lang="uk-UA" sz="1800" b="1" dirty="0" smtClean="0">
                <a:solidFill>
                  <a:schemeClr val="tx2"/>
                </a:solidFill>
                <a:latin typeface="Arial" pitchFamily="34" charset="0"/>
                <a:cs typeface="Arial" pitchFamily="34" charset="0"/>
              </a:rPr>
            </a:br>
            <a:r>
              <a:rPr lang="uk-UA" sz="1800" b="1" dirty="0" smtClean="0">
                <a:solidFill>
                  <a:schemeClr val="tx2"/>
                </a:solidFill>
                <a:latin typeface="Arial" pitchFamily="34" charset="0"/>
                <a:cs typeface="Arial" pitchFamily="34" charset="0"/>
              </a:rPr>
              <a:t>бакалавра на тему:</a:t>
            </a:r>
            <a:r>
              <a:rPr lang="uk-UA" sz="4000" b="1" dirty="0" smtClean="0">
                <a:solidFill>
                  <a:schemeClr val="tx2"/>
                </a:solidFill>
                <a:latin typeface="Arial Narrow" pitchFamily="34" charset="0"/>
                <a:cs typeface="Times New Roman" pitchFamily="18" charset="0"/>
              </a:rPr>
              <a:t/>
            </a:r>
            <a:br>
              <a:rPr lang="uk-UA" sz="4000" b="1" dirty="0" smtClean="0">
                <a:solidFill>
                  <a:schemeClr val="tx2"/>
                </a:solidFill>
                <a:latin typeface="Arial Narrow" pitchFamily="34" charset="0"/>
                <a:cs typeface="Times New Roman" pitchFamily="18" charset="0"/>
              </a:rPr>
            </a:br>
            <a:r>
              <a:rPr lang="uk-UA" sz="3200" b="1" i="1" dirty="0" smtClean="0">
                <a:latin typeface="Arial Narrow" pitchFamily="34" charset="0"/>
                <a:cs typeface="Times New Roman" pitchFamily="18" charset="0"/>
              </a:rPr>
              <a:t/>
            </a:r>
            <a:br>
              <a:rPr lang="uk-UA" sz="3200" b="1" i="1" dirty="0" smtClean="0">
                <a:latin typeface="Arial Narrow" pitchFamily="34" charset="0"/>
                <a:cs typeface="Times New Roman" pitchFamily="18" charset="0"/>
              </a:rPr>
            </a:br>
            <a:r>
              <a:rPr lang="uk-UA" sz="2400" b="1" dirty="0" smtClean="0"/>
              <a:t/>
            </a:r>
            <a:br>
              <a:rPr lang="uk-UA" sz="2400" b="1" dirty="0" smtClean="0"/>
            </a:br>
            <a:r>
              <a:rPr lang="uk-UA" sz="2400" b="1" dirty="0" smtClean="0"/>
              <a:t/>
            </a:r>
            <a:br>
              <a:rPr lang="uk-UA" sz="2400" b="1" dirty="0" smtClean="0"/>
            </a:br>
            <a:r>
              <a:rPr lang="uk-UA" sz="2400" b="1" dirty="0" smtClean="0"/>
              <a:t/>
            </a:r>
            <a:br>
              <a:rPr lang="uk-UA" sz="2400" b="1" dirty="0" smtClean="0"/>
            </a:br>
            <a:r>
              <a:rPr lang="en-US" sz="2400" b="1" dirty="0" smtClean="0"/>
              <a:t/>
            </a:r>
            <a:br>
              <a:rPr lang="en-US" sz="2400" b="1" dirty="0" smtClean="0"/>
            </a:br>
            <a:r>
              <a:rPr lang="uk-UA" sz="1600" dirty="0" smtClean="0">
                <a:latin typeface="Arial" charset="0"/>
                <a:cs typeface="Arial" charset="0"/>
              </a:rPr>
              <a:t> </a:t>
            </a:r>
            <a:r>
              <a:rPr lang="en-US" sz="2400" b="1" dirty="0" smtClean="0"/>
              <a:t/>
            </a:r>
            <a:br>
              <a:rPr lang="en-US" sz="2400" b="1" dirty="0" smtClean="0"/>
            </a:br>
            <a:r>
              <a:rPr lang="en-US" sz="2400" b="1" dirty="0" smtClean="0"/>
              <a:t/>
            </a:r>
            <a:br>
              <a:rPr lang="en-US" sz="2400" b="1" dirty="0" smtClean="0"/>
            </a:br>
            <a:r>
              <a:rPr lang="en-US" sz="2400" b="1" dirty="0" smtClean="0"/>
              <a:t/>
            </a:r>
            <a:br>
              <a:rPr lang="en-US" sz="2400" b="1" dirty="0" smtClean="0"/>
            </a:br>
            <a:r>
              <a:rPr lang="uk-UA" sz="2400" b="1" dirty="0" smtClean="0"/>
              <a:t>І</a:t>
            </a:r>
            <a:endParaRPr lang="uk-UA" sz="2400" dirty="0" smtClean="0"/>
          </a:p>
        </p:txBody>
      </p:sp>
      <p:sp>
        <p:nvSpPr>
          <p:cNvPr id="14340" name="TextBox 8"/>
          <p:cNvSpPr txBox="1">
            <a:spLocks noChangeArrowheads="1"/>
          </p:cNvSpPr>
          <p:nvPr/>
        </p:nvSpPr>
        <p:spPr bwMode="auto">
          <a:xfrm>
            <a:off x="3132138" y="5805488"/>
            <a:ext cx="2940050" cy="366712"/>
          </a:xfrm>
          <a:prstGeom prst="rect">
            <a:avLst/>
          </a:prstGeom>
          <a:noFill/>
          <a:ln w="9525">
            <a:noFill/>
            <a:miter lim="800000"/>
            <a:headEnd/>
            <a:tailEnd/>
          </a:ln>
        </p:spPr>
        <p:txBody>
          <a:bodyPr wrap="none">
            <a:spAutoFit/>
          </a:bodyPr>
          <a:lstStyle/>
          <a:p>
            <a:r>
              <a:rPr lang="uk-UA" dirty="0">
                <a:solidFill>
                  <a:schemeClr val="tx2"/>
                </a:solidFill>
              </a:rPr>
              <a:t>Івано-Франківськ, </a:t>
            </a:r>
            <a:r>
              <a:rPr lang="uk-UA" dirty="0" smtClean="0">
                <a:solidFill>
                  <a:schemeClr val="tx2"/>
                </a:solidFill>
              </a:rPr>
              <a:t>2026 </a:t>
            </a:r>
            <a:r>
              <a:rPr lang="uk-UA" dirty="0">
                <a:solidFill>
                  <a:schemeClr val="tx2"/>
                </a:solidFill>
              </a:rPr>
              <a:t>р. </a:t>
            </a:r>
            <a:endParaRPr lang="ru-RU" dirty="0">
              <a:solidFill>
                <a:schemeClr val="tx2"/>
              </a:solidFill>
            </a:endParaRPr>
          </a:p>
        </p:txBody>
      </p:sp>
      <p:sp>
        <p:nvSpPr>
          <p:cNvPr id="7" name="Прямоугольник 6">
            <a:extLst>
              <a:ext uri="{FF2B5EF4-FFF2-40B4-BE49-F238E27FC236}"/>
            </a:extLst>
          </p:cNvPr>
          <p:cNvSpPr/>
          <p:nvPr/>
        </p:nvSpPr>
        <p:spPr>
          <a:xfrm>
            <a:off x="1116013" y="3954463"/>
            <a:ext cx="7181850" cy="707886"/>
          </a:xfrm>
          <a:prstGeom prst="rect">
            <a:avLst/>
          </a:prstGeom>
        </p:spPr>
        <p:txBody>
          <a:bodyPr>
            <a:spAutoFit/>
          </a:bodyPr>
          <a:lstStyle/>
          <a:p>
            <a:pPr algn="ctr"/>
            <a:r>
              <a:rPr lang="uk-UA" sz="2000" b="1" dirty="0" err="1" smtClean="0">
                <a:solidFill>
                  <a:schemeClr val="tx2"/>
                </a:solidFill>
              </a:rPr>
              <a:t>“Розроблення</a:t>
            </a:r>
            <a:r>
              <a:rPr lang="uk-UA" sz="2000" b="1" dirty="0" smtClean="0">
                <a:solidFill>
                  <a:schemeClr val="tx2"/>
                </a:solidFill>
              </a:rPr>
              <a:t> технології зварювання ковша </a:t>
            </a:r>
            <a:r>
              <a:rPr lang="uk-UA" sz="2000" b="1" dirty="0" err="1" smtClean="0">
                <a:solidFill>
                  <a:schemeClr val="tx2"/>
                </a:solidFill>
              </a:rPr>
              <a:t>бульдозера”</a:t>
            </a:r>
            <a:endParaRPr lang="en-US" sz="2000" b="1"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Місце для вмісту 2"/>
          <p:cNvSpPr>
            <a:spLocks noGrp="1"/>
          </p:cNvSpPr>
          <p:nvPr>
            <p:ph idx="1"/>
          </p:nvPr>
        </p:nvSpPr>
        <p:spPr>
          <a:xfrm>
            <a:off x="468313" y="549275"/>
            <a:ext cx="8229600" cy="647700"/>
          </a:xfrm>
        </p:spPr>
        <p:txBody>
          <a:bodyPr/>
          <a:lstStyle/>
          <a:p>
            <a:pPr marL="0" indent="0" algn="ctr">
              <a:buFont typeface="Arial" charset="0"/>
              <a:buNone/>
            </a:pPr>
            <a:r>
              <a:rPr lang="uk-UA" sz="1800" dirty="0" smtClean="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p:txBody>
      </p:sp>
      <p:sp>
        <p:nvSpPr>
          <p:cNvPr id="4" name="Місце для номера слайда 3"/>
          <p:cNvSpPr>
            <a:spLocks noGrp="1"/>
          </p:cNvSpPr>
          <p:nvPr>
            <p:ph type="sldNum" sz="quarter" idx="12"/>
          </p:nvPr>
        </p:nvSpPr>
        <p:spPr/>
        <p:txBody>
          <a:bodyPr/>
          <a:lstStyle/>
          <a:p>
            <a:pPr>
              <a:defRPr/>
            </a:pPr>
            <a:fld id="{C1FDF8A4-013A-4444-BB00-642E5B1C261F}" type="slidenum">
              <a:rPr lang="ru-RU" smtClean="0"/>
              <a:pPr>
                <a:defRPr/>
              </a:pPr>
              <a:t>10</a:t>
            </a:fld>
            <a:endParaRPr lang="ru-RU" dirty="0"/>
          </a:p>
        </p:txBody>
      </p:sp>
      <p:sp>
        <p:nvSpPr>
          <p:cNvPr id="2" name="TextBox 1">
            <a:extLst>
              <a:ext uri="{FF2B5EF4-FFF2-40B4-BE49-F238E27FC236}"/>
            </a:extLst>
          </p:cNvPr>
          <p:cNvSpPr txBox="1"/>
          <p:nvPr/>
        </p:nvSpPr>
        <p:spPr>
          <a:xfrm>
            <a:off x="357158" y="214290"/>
            <a:ext cx="8786842" cy="400110"/>
          </a:xfrm>
          <a:prstGeom prst="rect">
            <a:avLst/>
          </a:prstGeom>
          <a:noFill/>
        </p:spPr>
        <p:txBody>
          <a:bodyPr wrap="square">
            <a:spAutoFit/>
          </a:bodyPr>
          <a:lstStyle/>
          <a:p>
            <a:r>
              <a:rPr lang="uk-UA" sz="2000" b="1" dirty="0" smtClean="0">
                <a:solidFill>
                  <a:schemeClr val="tx2"/>
                </a:solidFill>
                <a:effectLst>
                  <a:outerShdw blurRad="38100" dist="38100" dir="2700000" algn="tl">
                    <a:srgbClr val="C0C0C0"/>
                  </a:outerShdw>
                </a:effectLst>
                <a:latin typeface="Arial" pitchFamily="34" charset="0"/>
                <a:cs typeface="Arial" pitchFamily="34" charset="0"/>
              </a:rPr>
              <a:t>Зварювання </a:t>
            </a:r>
            <a:r>
              <a:rPr lang="uk-UA" sz="2000" b="1" dirty="0" err="1" smtClean="0">
                <a:solidFill>
                  <a:schemeClr val="tx2"/>
                </a:solidFill>
                <a:effectLst>
                  <a:outerShdw blurRad="38100" dist="38100" dir="2700000" algn="tl">
                    <a:srgbClr val="C0C0C0"/>
                  </a:outerShdw>
                </a:effectLst>
                <a:latin typeface="Arial" pitchFamily="34" charset="0"/>
                <a:cs typeface="Arial" pitchFamily="34" charset="0"/>
              </a:rPr>
              <a:t>планіровщика</a:t>
            </a:r>
            <a:r>
              <a:rPr lang="uk-UA" sz="2000" b="1" dirty="0" smtClean="0">
                <a:solidFill>
                  <a:schemeClr val="tx2"/>
                </a:solidFill>
                <a:effectLst>
                  <a:outerShdw blurRad="38100" dist="38100" dir="2700000" algn="tl">
                    <a:srgbClr val="C0C0C0"/>
                  </a:outerShdw>
                </a:effectLst>
                <a:latin typeface="Arial" pitchFamily="34" charset="0"/>
                <a:cs typeface="Arial" pitchFamily="34" charset="0"/>
              </a:rPr>
              <a:t> бульдозера</a:t>
            </a:r>
            <a:endParaRPr lang="ru-RU" sz="2000" b="1" dirty="0">
              <a:solidFill>
                <a:schemeClr val="tx2"/>
              </a:solidFill>
              <a:effectLst>
                <a:outerShdw blurRad="38100" dist="38100" dir="2700000" algn="tl">
                  <a:srgbClr val="C0C0C0"/>
                </a:outerShdw>
              </a:effectLst>
              <a:latin typeface="Arial" pitchFamily="34" charset="0"/>
              <a:cs typeface="Arial" pitchFamily="34" charset="0"/>
            </a:endParaRPr>
          </a:p>
        </p:txBody>
      </p:sp>
      <p:pic>
        <p:nvPicPr>
          <p:cNvPr id="8195" name="Picture 3"/>
          <p:cNvPicPr>
            <a:picLocks noChangeAspect="1" noChangeArrowheads="1"/>
          </p:cNvPicPr>
          <p:nvPr/>
        </p:nvPicPr>
        <p:blipFill>
          <a:blip r:embed="rId2"/>
          <a:srcRect/>
          <a:stretch>
            <a:fillRect/>
          </a:stretch>
        </p:blipFill>
        <p:spPr bwMode="auto">
          <a:xfrm>
            <a:off x="714348" y="928670"/>
            <a:ext cx="7767667" cy="55381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Місце для вмісту 2"/>
          <p:cNvSpPr>
            <a:spLocks noGrp="1"/>
          </p:cNvSpPr>
          <p:nvPr>
            <p:ph idx="1"/>
          </p:nvPr>
        </p:nvSpPr>
        <p:spPr>
          <a:xfrm>
            <a:off x="468313" y="549275"/>
            <a:ext cx="8229600" cy="647700"/>
          </a:xfrm>
        </p:spPr>
        <p:txBody>
          <a:bodyPr/>
          <a:lstStyle/>
          <a:p>
            <a:pPr marL="0" indent="0" algn="ctr">
              <a:buFont typeface="Arial" charset="0"/>
              <a:buNone/>
            </a:pPr>
            <a:r>
              <a:rPr lang="uk-UA" sz="1800" dirty="0" smtClean="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p:txBody>
      </p:sp>
      <p:sp>
        <p:nvSpPr>
          <p:cNvPr id="4" name="Місце для номера слайда 3"/>
          <p:cNvSpPr>
            <a:spLocks noGrp="1"/>
          </p:cNvSpPr>
          <p:nvPr>
            <p:ph type="sldNum" sz="quarter" idx="12"/>
          </p:nvPr>
        </p:nvSpPr>
        <p:spPr/>
        <p:txBody>
          <a:bodyPr/>
          <a:lstStyle/>
          <a:p>
            <a:pPr>
              <a:defRPr/>
            </a:pPr>
            <a:fld id="{C1FDF8A4-013A-4444-BB00-642E5B1C261F}" type="slidenum">
              <a:rPr lang="ru-RU" smtClean="0"/>
              <a:pPr>
                <a:defRPr/>
              </a:pPr>
              <a:t>11</a:t>
            </a:fld>
            <a:endParaRPr lang="ru-RU" dirty="0"/>
          </a:p>
        </p:txBody>
      </p:sp>
      <p:sp>
        <p:nvSpPr>
          <p:cNvPr id="2" name="TextBox 1">
            <a:extLst>
              <a:ext uri="{FF2B5EF4-FFF2-40B4-BE49-F238E27FC236}"/>
            </a:extLst>
          </p:cNvPr>
          <p:cNvSpPr txBox="1"/>
          <p:nvPr/>
        </p:nvSpPr>
        <p:spPr>
          <a:xfrm>
            <a:off x="357158" y="214290"/>
            <a:ext cx="8786842" cy="400110"/>
          </a:xfrm>
          <a:prstGeom prst="rect">
            <a:avLst/>
          </a:prstGeom>
          <a:noFill/>
        </p:spPr>
        <p:txBody>
          <a:bodyPr wrap="square">
            <a:spAutoFit/>
          </a:bodyPr>
          <a:lstStyle/>
          <a:p>
            <a:r>
              <a:rPr lang="uk-UA" sz="2000" b="1" dirty="0" smtClean="0">
                <a:solidFill>
                  <a:schemeClr val="tx2"/>
                </a:solidFill>
                <a:effectLst>
                  <a:outerShdw blurRad="38100" dist="38100" dir="2700000" algn="tl">
                    <a:srgbClr val="C0C0C0"/>
                  </a:outerShdw>
                </a:effectLst>
                <a:latin typeface="Arial" pitchFamily="34" charset="0"/>
                <a:cs typeface="Arial" pitchFamily="34" charset="0"/>
              </a:rPr>
              <a:t>План дільниці цеху для виготовлення ковша бульдозера</a:t>
            </a:r>
            <a:endParaRPr lang="ru-RU" sz="2000" b="1" dirty="0">
              <a:solidFill>
                <a:schemeClr val="tx2"/>
              </a:solidFill>
              <a:effectLst>
                <a:outerShdw blurRad="38100" dist="38100" dir="2700000" algn="tl">
                  <a:srgbClr val="C0C0C0"/>
                </a:outerShdw>
              </a:effectLst>
              <a:latin typeface="Arial" pitchFamily="34" charset="0"/>
              <a:cs typeface="Arial" pitchFamily="34" charset="0"/>
            </a:endParaRPr>
          </a:p>
        </p:txBody>
      </p:sp>
      <p:pic>
        <p:nvPicPr>
          <p:cNvPr id="9218" name="Picture 2" descr="E:\D\DIP_2026\Бакалаври\Басалай\Лист 7 (план дільниці).jpg"/>
          <p:cNvPicPr>
            <a:picLocks noChangeAspect="1" noChangeArrowheads="1"/>
          </p:cNvPicPr>
          <p:nvPr/>
        </p:nvPicPr>
        <p:blipFill>
          <a:blip r:embed="rId2" cstate="print"/>
          <a:srcRect/>
          <a:stretch>
            <a:fillRect/>
          </a:stretch>
        </p:blipFill>
        <p:spPr bwMode="auto">
          <a:xfrm>
            <a:off x="357190" y="785794"/>
            <a:ext cx="8143900" cy="5759321"/>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4B356753-844D-40D8-82B0-F8577C5F61FA}" type="slidenum">
              <a:rPr lang="ru-RU" smtClean="0"/>
              <a:pPr>
                <a:defRPr/>
              </a:pPr>
              <a:t>12</a:t>
            </a:fld>
            <a:endParaRPr lang="ru-RU"/>
          </a:p>
        </p:txBody>
      </p:sp>
      <p:sp>
        <p:nvSpPr>
          <p:cNvPr id="25602" name="TextBox 2"/>
          <p:cNvSpPr txBox="1">
            <a:spLocks noChangeArrowheads="1"/>
          </p:cNvSpPr>
          <p:nvPr/>
        </p:nvSpPr>
        <p:spPr bwMode="auto">
          <a:xfrm>
            <a:off x="857250" y="331788"/>
            <a:ext cx="7358063" cy="1143000"/>
          </a:xfrm>
          <a:prstGeom prst="rect">
            <a:avLst/>
          </a:prstGeom>
          <a:noFill/>
          <a:ln w="9525">
            <a:noFill/>
            <a:miter lim="800000"/>
            <a:headEnd/>
            <a:tailEnd/>
          </a:ln>
        </p:spPr>
        <p:txBody>
          <a:bodyPr>
            <a:spAutoFit/>
          </a:bodyPr>
          <a:lstStyle/>
          <a:p>
            <a:pPr algn="ctr">
              <a:lnSpc>
                <a:spcPct val="150000"/>
              </a:lnSpc>
            </a:pPr>
            <a:r>
              <a:rPr lang="uk-UA" b="1">
                <a:solidFill>
                  <a:schemeClr val="tx2"/>
                </a:solidFill>
                <a:latin typeface="Times New Roman" pitchFamily="18" charset="0"/>
                <a:cs typeface="Times New Roman" pitchFamily="18" charset="0"/>
              </a:rPr>
              <a:t>ВИСНОВКИ</a:t>
            </a:r>
          </a:p>
          <a:p>
            <a:pPr algn="ctr">
              <a:lnSpc>
                <a:spcPct val="150000"/>
              </a:lnSpc>
            </a:pPr>
            <a:endParaRPr lang="en-US" sz="1400">
              <a:latin typeface="Times New Roman" pitchFamily="18" charset="0"/>
              <a:cs typeface="Times New Roman" pitchFamily="18" charset="0"/>
            </a:endParaRPr>
          </a:p>
          <a:p>
            <a:pPr algn="just">
              <a:lnSpc>
                <a:spcPct val="150000"/>
              </a:lnSpc>
            </a:pPr>
            <a:r>
              <a:rPr lang="uk-UA" sz="1400">
                <a:latin typeface="Times New Roman" pitchFamily="18" charset="0"/>
                <a:cs typeface="Times New Roman" pitchFamily="18" charset="0"/>
              </a:rPr>
              <a:t>	</a:t>
            </a:r>
            <a:endParaRPr lang="en-US" sz="1400"/>
          </a:p>
        </p:txBody>
      </p:sp>
      <p:sp>
        <p:nvSpPr>
          <p:cNvPr id="25603" name="Прямоугольник 4"/>
          <p:cNvSpPr>
            <a:spLocks noChangeArrowheads="1"/>
          </p:cNvSpPr>
          <p:nvPr/>
        </p:nvSpPr>
        <p:spPr bwMode="auto">
          <a:xfrm>
            <a:off x="431800" y="908050"/>
            <a:ext cx="8435975" cy="6232475"/>
          </a:xfrm>
          <a:prstGeom prst="rect">
            <a:avLst/>
          </a:prstGeom>
          <a:noFill/>
          <a:ln w="9525">
            <a:noFill/>
            <a:miter lim="800000"/>
            <a:headEnd/>
            <a:tailEnd/>
          </a:ln>
        </p:spPr>
        <p:txBody>
          <a:bodyPr wrap="square">
            <a:spAutoFit/>
          </a:bodyPr>
          <a:lstStyle/>
          <a:p>
            <a:pPr algn="just"/>
            <a:r>
              <a:rPr lang="uk-UA" sz="2000" dirty="0" smtClean="0">
                <a:solidFill>
                  <a:schemeClr val="tx2"/>
                </a:solidFill>
              </a:rPr>
              <a:t>        У випускній кваліфікаційній роботі вирішені питання, спрямовані на підвищення ефективності збирання та зварювання ковшів будівельної техніки на прикладі ковша бульдозера. На основі експертної оцінки виконано обґрунтування вибору способу зварювання, для побудови проектної технології пропонується застосувати зварювання в захисних газах дротом суцільного перерізу. Для </a:t>
            </a:r>
            <a:r>
              <a:rPr lang="uk-UA" sz="2000" dirty="0" err="1" smtClean="0">
                <a:solidFill>
                  <a:schemeClr val="tx2"/>
                </a:solidFill>
              </a:rPr>
              <a:t>прихоплення</a:t>
            </a:r>
            <a:r>
              <a:rPr lang="uk-UA" sz="2000" dirty="0" smtClean="0">
                <a:solidFill>
                  <a:schemeClr val="tx2"/>
                </a:solidFill>
              </a:rPr>
              <a:t> елементів пропонується застосувати механізоване зварювання.</a:t>
            </a:r>
            <a:endParaRPr lang="en-US" sz="2000" dirty="0" smtClean="0">
              <a:solidFill>
                <a:schemeClr val="tx2"/>
              </a:solidFill>
            </a:endParaRPr>
          </a:p>
          <a:p>
            <a:pPr algn="just"/>
            <a:r>
              <a:rPr lang="uk-UA" sz="2000" dirty="0" smtClean="0">
                <a:solidFill>
                  <a:schemeClr val="tx2"/>
                </a:solidFill>
              </a:rPr>
              <a:t>        Технологія виготовлення ковша бульдозера включає технологічний процес складання та зварювання рами та планера бульдозера. </a:t>
            </a:r>
            <a:endParaRPr lang="en-US" sz="2000" dirty="0" smtClean="0">
              <a:solidFill>
                <a:schemeClr val="tx2"/>
              </a:solidFill>
            </a:endParaRPr>
          </a:p>
          <a:p>
            <a:pPr algn="just"/>
            <a:r>
              <a:rPr lang="uk-UA" sz="2000" dirty="0" smtClean="0">
                <a:solidFill>
                  <a:schemeClr val="tx2"/>
                </a:solidFill>
              </a:rPr>
              <a:t>        Для зварювання відвалу бульдозера запропоновано напівавтоматичне зварювання в середовищі суміші газів МІКС-1. У відповідності з технологією виготовлення було підібрано основне зварювальне обладнання та оснастка.</a:t>
            </a:r>
            <a:endParaRPr lang="en-US" sz="2000" dirty="0" smtClean="0">
              <a:solidFill>
                <a:schemeClr val="tx2"/>
              </a:solidFill>
            </a:endParaRPr>
          </a:p>
          <a:p>
            <a:pPr algn="just"/>
            <a:r>
              <a:rPr lang="uk-UA" sz="2000" baseline="-25000" dirty="0" smtClean="0">
                <a:solidFill>
                  <a:schemeClr val="tx2"/>
                </a:solidFill>
              </a:rPr>
              <a:t>          </a:t>
            </a:r>
            <a:r>
              <a:rPr lang="uk-UA" sz="2000" dirty="0" smtClean="0">
                <a:solidFill>
                  <a:schemeClr val="tx2"/>
                </a:solidFill>
              </a:rPr>
              <a:t>Для складання елементів конструкції виробу використаний зварювальний кондуктор та </a:t>
            </a:r>
            <a:r>
              <a:rPr lang="uk-UA" sz="2000" dirty="0" err="1" smtClean="0">
                <a:solidFill>
                  <a:schemeClr val="tx2"/>
                </a:solidFill>
              </a:rPr>
              <a:t>пневмопритискачі</a:t>
            </a:r>
            <a:r>
              <a:rPr lang="uk-UA" sz="2000" dirty="0" smtClean="0">
                <a:solidFill>
                  <a:schemeClr val="tx2"/>
                </a:solidFill>
              </a:rPr>
              <a:t>, які забезпечують достатнє складальне зусилля та швидке закріплення і вивільнення вузлів, які складаються. </a:t>
            </a:r>
            <a:endParaRPr lang="en-US" sz="2000" dirty="0" smtClean="0">
              <a:solidFill>
                <a:schemeClr val="tx2"/>
              </a:solidFill>
            </a:endParaRPr>
          </a:p>
          <a:p>
            <a:pPr algn="just"/>
            <a:r>
              <a:rPr lang="uk-UA" sz="1900" dirty="0" smtClean="0">
                <a:solidFill>
                  <a:schemeClr val="tx2"/>
                </a:solidFill>
              </a:rPr>
              <a:t>.</a:t>
            </a:r>
            <a:endParaRPr lang="en-US" sz="1900" dirty="0">
              <a:solidFill>
                <a:schemeClr val="tx2"/>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19113" y="538162"/>
            <a:ext cx="8229600" cy="4891101"/>
          </a:xfrm>
        </p:spPr>
        <p:txBody>
          <a:bodyPr/>
          <a:lstStyle/>
          <a:p>
            <a:pPr algn="just">
              <a:buNone/>
            </a:pPr>
            <a:r>
              <a:rPr lang="uk-UA" sz="1800" b="1" dirty="0" smtClean="0">
                <a:solidFill>
                  <a:schemeClr val="tx2"/>
                </a:solidFill>
                <a:latin typeface="Arial" pitchFamily="34" charset="0"/>
                <a:cs typeface="Arial" pitchFamily="34" charset="0"/>
              </a:rPr>
              <a:t>Метою роботи </a:t>
            </a:r>
            <a:r>
              <a:rPr lang="uk-UA" sz="1800" b="1" dirty="0" smtClean="0">
                <a:solidFill>
                  <a:schemeClr val="tx2"/>
                </a:solidFill>
                <a:effectLst>
                  <a:outerShdw blurRad="38100" dist="38100" dir="2700000" algn="tl">
                    <a:srgbClr val="C0C0C0"/>
                  </a:outerShdw>
                </a:effectLst>
                <a:latin typeface="Arial" pitchFamily="34" charset="0"/>
                <a:cs typeface="Arial" pitchFamily="34" charset="0"/>
              </a:rPr>
              <a:t>є р</a:t>
            </a:r>
            <a:r>
              <a:rPr lang="uk-UA" sz="1800" b="1" dirty="0" smtClean="0">
                <a:solidFill>
                  <a:schemeClr val="tx2"/>
                </a:solidFill>
                <a:latin typeface="Arial" pitchFamily="34" charset="0"/>
                <a:cs typeface="Arial" pitchFamily="34" charset="0"/>
              </a:rPr>
              <a:t>озроблення технології зварювання ковша бульдозера.</a:t>
            </a:r>
            <a:endParaRPr lang="en-US" sz="1800" b="1" dirty="0" smtClean="0">
              <a:solidFill>
                <a:schemeClr val="tx2"/>
              </a:solidFill>
              <a:latin typeface="Arial" pitchFamily="34" charset="0"/>
              <a:cs typeface="Arial" pitchFamily="34" charset="0"/>
            </a:endParaRPr>
          </a:p>
          <a:p>
            <a:pPr>
              <a:defRPr/>
            </a:pPr>
            <a:endParaRPr lang="uk-UA" sz="1800" dirty="0" smtClean="0">
              <a:solidFill>
                <a:schemeClr val="tx2"/>
              </a:solidFill>
              <a:effectLst>
                <a:outerShdw blurRad="38100" dist="38100" dir="2700000" algn="tl">
                  <a:srgbClr val="C0C0C0"/>
                </a:outerShdw>
              </a:effectLst>
              <a:latin typeface="Times New Roman" pitchFamily="18" charset="0"/>
              <a:cs typeface="Times New Roman" pitchFamily="18" charset="0"/>
            </a:endParaRPr>
          </a:p>
          <a:p>
            <a:pPr>
              <a:buFont typeface="Arial" charset="0"/>
              <a:buNone/>
              <a:defRPr/>
            </a:pPr>
            <a:endParaRPr lang="ru-RU" sz="1800" dirty="0" smtClean="0">
              <a:solidFill>
                <a:schemeClr val="tx2"/>
              </a:solidFill>
              <a:effectLst>
                <a:outerShdw blurRad="38100" dist="38100" dir="2700000" algn="tl">
                  <a:srgbClr val="C0C0C0"/>
                </a:outerShdw>
              </a:effectLst>
              <a:cs typeface="Times New Roman" pitchFamily="18" charset="0"/>
            </a:endParaRPr>
          </a:p>
          <a:p>
            <a:pPr algn="just">
              <a:buFont typeface="Arial" charset="0"/>
              <a:buNone/>
              <a:defRPr/>
            </a:pPr>
            <a:r>
              <a:rPr lang="uk-UA" sz="1800" dirty="0" smtClean="0">
                <a:effectLst>
                  <a:outerShdw blurRad="38100" dist="38100" dir="2700000" algn="tl">
                    <a:srgbClr val="C0C0C0"/>
                  </a:outerShdw>
                </a:effectLst>
                <a:latin typeface="Times New Roman" pitchFamily="18" charset="0"/>
                <a:cs typeface="Times New Roman" pitchFamily="18" charset="0"/>
              </a:rPr>
              <a:t>   </a:t>
            </a:r>
            <a:r>
              <a:rPr lang="uk-UA" sz="1800" b="1" dirty="0" smtClean="0">
                <a:solidFill>
                  <a:schemeClr val="tx2"/>
                </a:solidFill>
                <a:effectLst>
                  <a:outerShdw blurRad="38100" dist="38100" dir="2700000" algn="tl">
                    <a:srgbClr val="C0C0C0"/>
                  </a:outerShdw>
                </a:effectLst>
                <a:latin typeface="Arial" pitchFamily="34" charset="0"/>
                <a:cs typeface="Arial" pitchFamily="34" charset="0"/>
              </a:rPr>
              <a:t>Поставлена мета досягається шляхом вирішення наступних</a:t>
            </a:r>
            <a:r>
              <a:rPr lang="uk-UA" sz="1800" b="1" i="1" dirty="0" smtClean="0">
                <a:solidFill>
                  <a:schemeClr val="tx2"/>
                </a:solidFill>
                <a:effectLst>
                  <a:outerShdw blurRad="38100" dist="38100" dir="2700000" algn="tl">
                    <a:srgbClr val="C0C0C0"/>
                  </a:outerShdw>
                </a:effectLst>
                <a:latin typeface="Arial" pitchFamily="34" charset="0"/>
                <a:cs typeface="Arial" pitchFamily="34" charset="0"/>
              </a:rPr>
              <a:t> завдань</a:t>
            </a:r>
            <a:r>
              <a:rPr lang="uk-UA" sz="1800" b="1" dirty="0" smtClean="0">
                <a:solidFill>
                  <a:schemeClr val="tx2"/>
                </a:solidFill>
                <a:effectLst>
                  <a:outerShdw blurRad="38100" dist="38100" dir="2700000" algn="tl">
                    <a:srgbClr val="C0C0C0"/>
                  </a:outerShdw>
                </a:effectLst>
                <a:latin typeface="Arial" pitchFamily="34" charset="0"/>
                <a:cs typeface="Arial" pitchFamily="34" charset="0"/>
              </a:rPr>
              <a:t>:</a:t>
            </a:r>
          </a:p>
          <a:p>
            <a:pPr algn="just">
              <a:buFont typeface="Arial" charset="0"/>
              <a:buNone/>
              <a:defRPr/>
            </a:pPr>
            <a:endParaRPr lang="en-US" sz="1800" b="1" dirty="0" smtClean="0">
              <a:solidFill>
                <a:schemeClr val="tx2"/>
              </a:solidFill>
              <a:effectLst>
                <a:outerShdw blurRad="38100" dist="38100" dir="2700000" algn="tl">
                  <a:srgbClr val="C0C0C0"/>
                </a:outerShdw>
              </a:effectLst>
              <a:latin typeface="Arial" pitchFamily="34" charset="0"/>
              <a:cs typeface="Arial" pitchFamily="34" charset="0"/>
            </a:endParaRPr>
          </a:p>
          <a:p>
            <a:pPr algn="just">
              <a:buNone/>
            </a:pPr>
            <a:r>
              <a:rPr lang="uk-UA" sz="1800" b="1" dirty="0" smtClean="0">
                <a:solidFill>
                  <a:schemeClr val="tx2"/>
                </a:solidFill>
                <a:latin typeface="Arial" pitchFamily="34" charset="0"/>
                <a:cs typeface="Arial" pitchFamily="34" charset="0"/>
              </a:rPr>
              <a:t>1) аналізу конструкції ковша бульдозера та його технологічності;</a:t>
            </a:r>
            <a:endParaRPr lang="en-US" sz="1800" b="1" dirty="0" smtClean="0">
              <a:solidFill>
                <a:schemeClr val="tx2"/>
              </a:solidFill>
              <a:latin typeface="Arial" pitchFamily="34" charset="0"/>
              <a:cs typeface="Arial" pitchFamily="34" charset="0"/>
            </a:endParaRPr>
          </a:p>
          <a:p>
            <a:pPr algn="just">
              <a:buNone/>
            </a:pPr>
            <a:r>
              <a:rPr lang="uk-UA" sz="1800" b="1" dirty="0" smtClean="0">
                <a:solidFill>
                  <a:schemeClr val="tx2"/>
                </a:solidFill>
                <a:latin typeface="Arial" pitchFamily="34" charset="0"/>
                <a:cs typeface="Arial" pitchFamily="34" charset="0"/>
              </a:rPr>
              <a:t>2) </a:t>
            </a:r>
            <a:r>
              <a:rPr lang="uk-UA" sz="1800" b="1" dirty="0" err="1" smtClean="0">
                <a:solidFill>
                  <a:schemeClr val="tx2"/>
                </a:solidFill>
                <a:latin typeface="Arial" pitchFamily="34" charset="0"/>
                <a:cs typeface="Arial" pitchFamily="34" charset="0"/>
              </a:rPr>
              <a:t>обгрунованого</a:t>
            </a:r>
            <a:r>
              <a:rPr lang="uk-UA" sz="1800" b="1" dirty="0" smtClean="0">
                <a:solidFill>
                  <a:schemeClr val="tx2"/>
                </a:solidFill>
                <a:latin typeface="Arial" pitchFamily="34" charset="0"/>
                <a:cs typeface="Arial" pitchFamily="34" charset="0"/>
              </a:rPr>
              <a:t> вибору основного та допоміжного обладнання для виготовлення ковша;</a:t>
            </a:r>
            <a:endParaRPr lang="en-US" sz="1800" b="1" dirty="0" smtClean="0">
              <a:solidFill>
                <a:schemeClr val="tx2"/>
              </a:solidFill>
              <a:latin typeface="Arial" pitchFamily="34" charset="0"/>
              <a:cs typeface="Arial" pitchFamily="34" charset="0"/>
            </a:endParaRPr>
          </a:p>
          <a:p>
            <a:pPr algn="just">
              <a:buNone/>
            </a:pPr>
            <a:r>
              <a:rPr lang="uk-UA" sz="1800" b="1" dirty="0" smtClean="0">
                <a:solidFill>
                  <a:schemeClr val="tx2"/>
                </a:solidFill>
                <a:latin typeface="Arial" pitchFamily="34" charset="0"/>
                <a:cs typeface="Arial" pitchFamily="34" charset="0"/>
              </a:rPr>
              <a:t>3) розробити технологічний процес виготовлення ковша бульдозера;</a:t>
            </a:r>
            <a:endParaRPr lang="en-US" sz="1800" b="1" dirty="0" smtClean="0">
              <a:solidFill>
                <a:schemeClr val="tx2"/>
              </a:solidFill>
              <a:latin typeface="Arial" pitchFamily="34" charset="0"/>
              <a:cs typeface="Arial" pitchFamily="34" charset="0"/>
            </a:endParaRPr>
          </a:p>
          <a:p>
            <a:pPr algn="just">
              <a:buNone/>
            </a:pPr>
            <a:r>
              <a:rPr lang="uk-UA" sz="1800" b="1" dirty="0" smtClean="0">
                <a:solidFill>
                  <a:schemeClr val="tx2"/>
                </a:solidFill>
                <a:latin typeface="Arial" pitchFamily="34" charset="0"/>
                <a:cs typeface="Arial" pitchFamily="34" charset="0"/>
              </a:rPr>
              <a:t>4) виконати компонування складальних та зварювальних установок для виготовлення ковша бульдозера. </a:t>
            </a:r>
            <a:endParaRPr lang="en-US" sz="1800" b="1" dirty="0" smtClean="0">
              <a:solidFill>
                <a:schemeClr val="tx2"/>
              </a:solidFill>
              <a:latin typeface="Arial" pitchFamily="34" charset="0"/>
              <a:cs typeface="Arial" pitchFamily="34" charset="0"/>
            </a:endParaRPr>
          </a:p>
          <a:p>
            <a:pPr algn="just">
              <a:buFont typeface="Arial" charset="0"/>
              <a:buNone/>
              <a:defRPr/>
            </a:pPr>
            <a:endParaRPr lang="en-US" sz="1600" dirty="0" smtClean="0">
              <a:solidFill>
                <a:schemeClr val="tx2"/>
              </a:solidFill>
              <a:latin typeface="Times New Roman" pitchFamily="18" charset="0"/>
              <a:cs typeface="Times New Roman" pitchFamily="18" charset="0"/>
            </a:endParaRPr>
          </a:p>
        </p:txBody>
      </p:sp>
      <p:sp>
        <p:nvSpPr>
          <p:cNvPr id="4" name="Номер слайда 3"/>
          <p:cNvSpPr>
            <a:spLocks noGrp="1"/>
          </p:cNvSpPr>
          <p:nvPr>
            <p:ph type="sldNum" sz="quarter" idx="12"/>
          </p:nvPr>
        </p:nvSpPr>
        <p:spPr>
          <a:xfrm>
            <a:off x="8429625" y="142875"/>
            <a:ext cx="490538" cy="395288"/>
          </a:xfrm>
        </p:spPr>
        <p:txBody>
          <a:bodyPr/>
          <a:lstStyle/>
          <a:p>
            <a:pPr>
              <a:defRPr/>
            </a:pPr>
            <a:fld id="{66E90382-6C77-4AA2-B2E0-0FB8F9A6CA1C}" type="slidenum">
              <a:rPr lang="ru-RU" sz="2400" b="1" smtClean="0"/>
              <a:pPr>
                <a:defRPr/>
              </a:pPr>
              <a:t>2</a:t>
            </a:fld>
            <a:endParaRPr lang="ru-RU"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Місце для вмісту 2"/>
          <p:cNvSpPr>
            <a:spLocks noGrp="1"/>
          </p:cNvSpPr>
          <p:nvPr>
            <p:ph idx="1"/>
          </p:nvPr>
        </p:nvSpPr>
        <p:spPr>
          <a:xfrm>
            <a:off x="468313" y="549275"/>
            <a:ext cx="8229600" cy="647700"/>
          </a:xfrm>
        </p:spPr>
        <p:txBody>
          <a:bodyPr/>
          <a:lstStyle/>
          <a:p>
            <a:pPr marL="0" indent="0" algn="ctr">
              <a:buFont typeface="Arial" charset="0"/>
              <a:buNone/>
            </a:pPr>
            <a:r>
              <a:rPr lang="uk-UA" sz="1800" dirty="0" smtClean="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p:txBody>
      </p:sp>
      <p:sp>
        <p:nvSpPr>
          <p:cNvPr id="4" name="Місце для номера слайда 3"/>
          <p:cNvSpPr>
            <a:spLocks noGrp="1"/>
          </p:cNvSpPr>
          <p:nvPr>
            <p:ph type="sldNum" sz="quarter" idx="12"/>
          </p:nvPr>
        </p:nvSpPr>
        <p:spPr/>
        <p:txBody>
          <a:bodyPr/>
          <a:lstStyle/>
          <a:p>
            <a:pPr>
              <a:defRPr/>
            </a:pPr>
            <a:fld id="{C1FDF8A4-013A-4444-BB00-642E5B1C261F}" type="slidenum">
              <a:rPr lang="ru-RU" smtClean="0"/>
              <a:pPr>
                <a:defRPr/>
              </a:pPr>
              <a:t>3</a:t>
            </a:fld>
            <a:endParaRPr lang="ru-RU" dirty="0"/>
          </a:p>
        </p:txBody>
      </p:sp>
      <p:sp>
        <p:nvSpPr>
          <p:cNvPr id="2" name="TextBox 1">
            <a:extLst>
              <a:ext uri="{FF2B5EF4-FFF2-40B4-BE49-F238E27FC236}"/>
            </a:extLst>
          </p:cNvPr>
          <p:cNvSpPr txBox="1"/>
          <p:nvPr/>
        </p:nvSpPr>
        <p:spPr>
          <a:xfrm>
            <a:off x="357158" y="285728"/>
            <a:ext cx="8786842" cy="400110"/>
          </a:xfrm>
          <a:prstGeom prst="rect">
            <a:avLst/>
          </a:prstGeom>
          <a:noFill/>
        </p:spPr>
        <p:txBody>
          <a:bodyPr wrap="square">
            <a:spAutoFit/>
          </a:bodyPr>
          <a:lstStyle/>
          <a:p>
            <a:r>
              <a:rPr lang="uk-UA" sz="2000" b="1" dirty="0" smtClean="0">
                <a:solidFill>
                  <a:schemeClr val="tx2"/>
                </a:solidFill>
                <a:effectLst>
                  <a:outerShdw blurRad="38100" dist="38100" dir="2700000" algn="tl">
                    <a:srgbClr val="C0C0C0"/>
                  </a:outerShdw>
                </a:effectLst>
                <a:latin typeface="Arial" pitchFamily="34" charset="0"/>
                <a:cs typeface="Arial" pitchFamily="34" charset="0"/>
              </a:rPr>
              <a:t>Загальний вигляд  ковша  бульдозера</a:t>
            </a:r>
            <a:endParaRPr lang="ru-RU" sz="2000" b="1" dirty="0">
              <a:solidFill>
                <a:schemeClr val="tx2"/>
              </a:solidFill>
              <a:effectLst>
                <a:outerShdw blurRad="38100" dist="38100" dir="2700000" algn="tl">
                  <a:srgbClr val="C0C0C0"/>
                </a:outerShdw>
              </a:effectLst>
              <a:latin typeface="Arial" pitchFamily="34" charset="0"/>
              <a:cs typeface="Arial" pitchFamily="34" charset="0"/>
            </a:endParaRPr>
          </a:p>
        </p:txBody>
      </p:sp>
      <p:pic>
        <p:nvPicPr>
          <p:cNvPr id="3" name="Picture 2" descr="E:\D\DIP_2026\Бакалаври\Басалай\Виріб.jpg"/>
          <p:cNvPicPr>
            <a:picLocks noChangeAspect="1" noChangeArrowheads="1"/>
          </p:cNvPicPr>
          <p:nvPr/>
        </p:nvPicPr>
        <p:blipFill>
          <a:blip r:embed="rId2" cstate="print"/>
          <a:srcRect/>
          <a:stretch>
            <a:fillRect/>
          </a:stretch>
        </p:blipFill>
        <p:spPr bwMode="auto">
          <a:xfrm>
            <a:off x="2214546" y="711376"/>
            <a:ext cx="4429156" cy="614662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Місце для вмісту 2"/>
          <p:cNvSpPr>
            <a:spLocks noGrp="1"/>
          </p:cNvSpPr>
          <p:nvPr>
            <p:ph idx="1"/>
          </p:nvPr>
        </p:nvSpPr>
        <p:spPr>
          <a:xfrm>
            <a:off x="468313" y="549275"/>
            <a:ext cx="8229600" cy="647700"/>
          </a:xfrm>
        </p:spPr>
        <p:txBody>
          <a:bodyPr/>
          <a:lstStyle/>
          <a:p>
            <a:pPr marL="0" indent="0" algn="ctr">
              <a:buFont typeface="Arial" charset="0"/>
              <a:buNone/>
            </a:pPr>
            <a:r>
              <a:rPr lang="uk-UA" sz="1800" dirty="0" smtClean="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p:txBody>
      </p:sp>
      <p:sp>
        <p:nvSpPr>
          <p:cNvPr id="4" name="Місце для номера слайда 3"/>
          <p:cNvSpPr>
            <a:spLocks noGrp="1"/>
          </p:cNvSpPr>
          <p:nvPr>
            <p:ph type="sldNum" sz="quarter" idx="12"/>
          </p:nvPr>
        </p:nvSpPr>
        <p:spPr/>
        <p:txBody>
          <a:bodyPr/>
          <a:lstStyle/>
          <a:p>
            <a:pPr>
              <a:defRPr/>
            </a:pPr>
            <a:fld id="{C1FDF8A4-013A-4444-BB00-642E5B1C261F}" type="slidenum">
              <a:rPr lang="ru-RU" smtClean="0"/>
              <a:pPr>
                <a:defRPr/>
              </a:pPr>
              <a:t>4</a:t>
            </a:fld>
            <a:endParaRPr lang="ru-RU" dirty="0"/>
          </a:p>
        </p:txBody>
      </p:sp>
      <p:sp>
        <p:nvSpPr>
          <p:cNvPr id="2" name="TextBox 1">
            <a:extLst>
              <a:ext uri="{FF2B5EF4-FFF2-40B4-BE49-F238E27FC236}"/>
            </a:extLst>
          </p:cNvPr>
          <p:cNvSpPr txBox="1"/>
          <p:nvPr/>
        </p:nvSpPr>
        <p:spPr>
          <a:xfrm>
            <a:off x="357158" y="214290"/>
            <a:ext cx="8786842" cy="400110"/>
          </a:xfrm>
          <a:prstGeom prst="rect">
            <a:avLst/>
          </a:prstGeom>
          <a:noFill/>
        </p:spPr>
        <p:txBody>
          <a:bodyPr wrap="square">
            <a:spAutoFit/>
          </a:bodyPr>
          <a:lstStyle/>
          <a:p>
            <a:r>
              <a:rPr lang="uk-UA" sz="2000" b="1" dirty="0" smtClean="0">
                <a:solidFill>
                  <a:schemeClr val="tx2"/>
                </a:solidFill>
                <a:effectLst>
                  <a:outerShdw blurRad="38100" dist="38100" dir="2700000" algn="tl">
                    <a:srgbClr val="C0C0C0"/>
                  </a:outerShdw>
                </a:effectLst>
                <a:latin typeface="Arial" pitchFamily="34" charset="0"/>
                <a:cs typeface="Arial" pitchFamily="34" charset="0"/>
              </a:rPr>
              <a:t>Технологічний процес виготовлення ковша бульдозера</a:t>
            </a:r>
            <a:endParaRPr lang="ru-RU" sz="2000" b="1" dirty="0">
              <a:solidFill>
                <a:schemeClr val="tx2"/>
              </a:solidFill>
              <a:effectLst>
                <a:outerShdw blurRad="38100" dist="38100" dir="2700000" algn="tl">
                  <a:srgbClr val="C0C0C0"/>
                </a:outerShdw>
              </a:effectLst>
              <a:latin typeface="Arial" pitchFamily="34" charset="0"/>
              <a:cs typeface="Arial" pitchFamily="34" charset="0"/>
            </a:endParaRPr>
          </a:p>
        </p:txBody>
      </p:sp>
      <p:pic>
        <p:nvPicPr>
          <p:cNvPr id="2050" name="Picture 2" descr="E:\D\DIP_2026\Бакалаври\Басалай\05.тех. процес.jpg"/>
          <p:cNvPicPr>
            <a:picLocks noChangeAspect="1" noChangeArrowheads="1"/>
          </p:cNvPicPr>
          <p:nvPr/>
        </p:nvPicPr>
        <p:blipFill>
          <a:blip r:embed="rId2" cstate="print"/>
          <a:srcRect/>
          <a:stretch>
            <a:fillRect/>
          </a:stretch>
        </p:blipFill>
        <p:spPr bwMode="auto">
          <a:xfrm>
            <a:off x="857224" y="857232"/>
            <a:ext cx="7858148" cy="555230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Місце для вмісту 2"/>
          <p:cNvSpPr>
            <a:spLocks noGrp="1"/>
          </p:cNvSpPr>
          <p:nvPr>
            <p:ph idx="1"/>
          </p:nvPr>
        </p:nvSpPr>
        <p:spPr>
          <a:xfrm>
            <a:off x="468313" y="549275"/>
            <a:ext cx="8229600" cy="647700"/>
          </a:xfrm>
        </p:spPr>
        <p:txBody>
          <a:bodyPr/>
          <a:lstStyle/>
          <a:p>
            <a:pPr marL="0" indent="0" algn="ctr">
              <a:buFont typeface="Arial" charset="0"/>
              <a:buNone/>
            </a:pPr>
            <a:r>
              <a:rPr lang="uk-UA" sz="1800" dirty="0" smtClean="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p:txBody>
      </p:sp>
      <p:sp>
        <p:nvSpPr>
          <p:cNvPr id="4" name="Місце для номера слайда 3"/>
          <p:cNvSpPr>
            <a:spLocks noGrp="1"/>
          </p:cNvSpPr>
          <p:nvPr>
            <p:ph type="sldNum" sz="quarter" idx="12"/>
          </p:nvPr>
        </p:nvSpPr>
        <p:spPr/>
        <p:txBody>
          <a:bodyPr/>
          <a:lstStyle/>
          <a:p>
            <a:pPr>
              <a:defRPr/>
            </a:pPr>
            <a:fld id="{C1FDF8A4-013A-4444-BB00-642E5B1C261F}" type="slidenum">
              <a:rPr lang="ru-RU" smtClean="0"/>
              <a:pPr>
                <a:defRPr/>
              </a:pPr>
              <a:t>5</a:t>
            </a:fld>
            <a:endParaRPr lang="ru-RU" dirty="0"/>
          </a:p>
        </p:txBody>
      </p:sp>
      <p:sp>
        <p:nvSpPr>
          <p:cNvPr id="2" name="TextBox 1">
            <a:extLst>
              <a:ext uri="{FF2B5EF4-FFF2-40B4-BE49-F238E27FC236}"/>
            </a:extLst>
          </p:cNvPr>
          <p:cNvSpPr txBox="1"/>
          <p:nvPr/>
        </p:nvSpPr>
        <p:spPr>
          <a:xfrm>
            <a:off x="357158" y="214290"/>
            <a:ext cx="8786842" cy="400110"/>
          </a:xfrm>
          <a:prstGeom prst="rect">
            <a:avLst/>
          </a:prstGeom>
          <a:noFill/>
        </p:spPr>
        <p:txBody>
          <a:bodyPr wrap="square">
            <a:spAutoFit/>
          </a:bodyPr>
          <a:lstStyle/>
          <a:p>
            <a:r>
              <a:rPr lang="uk-UA" sz="2000" b="1" dirty="0" smtClean="0">
                <a:solidFill>
                  <a:schemeClr val="tx2"/>
                </a:solidFill>
                <a:effectLst>
                  <a:outerShdw blurRad="38100" dist="38100" dir="2700000" algn="tl">
                    <a:srgbClr val="C0C0C0"/>
                  </a:outerShdw>
                </a:effectLst>
                <a:latin typeface="Arial" pitchFamily="34" charset="0"/>
                <a:cs typeface="Arial" pitchFamily="34" charset="0"/>
              </a:rPr>
              <a:t>Кондуктор для зварювання  ковша бульдозера</a:t>
            </a:r>
            <a:endParaRPr lang="ru-RU" sz="2000" b="1" dirty="0">
              <a:solidFill>
                <a:schemeClr val="tx2"/>
              </a:solidFill>
              <a:effectLst>
                <a:outerShdw blurRad="38100" dist="38100" dir="2700000" algn="tl">
                  <a:srgbClr val="C0C0C0"/>
                </a:outerShdw>
              </a:effectLst>
              <a:latin typeface="Arial" pitchFamily="34" charset="0"/>
              <a:cs typeface="Arial" pitchFamily="34" charset="0"/>
            </a:endParaRPr>
          </a:p>
        </p:txBody>
      </p:sp>
      <p:pic>
        <p:nvPicPr>
          <p:cNvPr id="3074" name="Picture 2" descr="E:\D\DIP_2026\Бакалаври\Басалай\Кондуктор.jpg"/>
          <p:cNvPicPr>
            <a:picLocks noChangeAspect="1" noChangeArrowheads="1"/>
          </p:cNvPicPr>
          <p:nvPr/>
        </p:nvPicPr>
        <p:blipFill>
          <a:blip r:embed="rId2" cstate="print"/>
          <a:srcRect/>
          <a:stretch>
            <a:fillRect/>
          </a:stretch>
        </p:blipFill>
        <p:spPr bwMode="auto">
          <a:xfrm>
            <a:off x="928662" y="1000108"/>
            <a:ext cx="7443766" cy="525951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Місце для вмісту 2"/>
          <p:cNvSpPr>
            <a:spLocks noGrp="1"/>
          </p:cNvSpPr>
          <p:nvPr>
            <p:ph idx="1"/>
          </p:nvPr>
        </p:nvSpPr>
        <p:spPr>
          <a:xfrm>
            <a:off x="468313" y="549275"/>
            <a:ext cx="8229600" cy="647700"/>
          </a:xfrm>
        </p:spPr>
        <p:txBody>
          <a:bodyPr/>
          <a:lstStyle/>
          <a:p>
            <a:pPr marL="0" indent="0" algn="ctr">
              <a:buFont typeface="Arial" charset="0"/>
              <a:buNone/>
            </a:pPr>
            <a:r>
              <a:rPr lang="uk-UA" sz="1800" dirty="0" smtClean="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p:txBody>
      </p:sp>
      <p:sp>
        <p:nvSpPr>
          <p:cNvPr id="4" name="Місце для номера слайда 3"/>
          <p:cNvSpPr>
            <a:spLocks noGrp="1"/>
          </p:cNvSpPr>
          <p:nvPr>
            <p:ph type="sldNum" sz="quarter" idx="12"/>
          </p:nvPr>
        </p:nvSpPr>
        <p:spPr/>
        <p:txBody>
          <a:bodyPr/>
          <a:lstStyle/>
          <a:p>
            <a:pPr>
              <a:defRPr/>
            </a:pPr>
            <a:fld id="{C1FDF8A4-013A-4444-BB00-642E5B1C261F}" type="slidenum">
              <a:rPr lang="ru-RU" smtClean="0"/>
              <a:pPr>
                <a:defRPr/>
              </a:pPr>
              <a:t>6</a:t>
            </a:fld>
            <a:endParaRPr lang="ru-RU" dirty="0"/>
          </a:p>
        </p:txBody>
      </p:sp>
      <p:sp>
        <p:nvSpPr>
          <p:cNvPr id="2" name="TextBox 1">
            <a:extLst>
              <a:ext uri="{FF2B5EF4-FFF2-40B4-BE49-F238E27FC236}"/>
            </a:extLst>
          </p:cNvPr>
          <p:cNvSpPr txBox="1"/>
          <p:nvPr/>
        </p:nvSpPr>
        <p:spPr>
          <a:xfrm>
            <a:off x="357158" y="214290"/>
            <a:ext cx="8786842" cy="400110"/>
          </a:xfrm>
          <a:prstGeom prst="rect">
            <a:avLst/>
          </a:prstGeom>
          <a:noFill/>
        </p:spPr>
        <p:txBody>
          <a:bodyPr wrap="square">
            <a:spAutoFit/>
          </a:bodyPr>
          <a:lstStyle/>
          <a:p>
            <a:r>
              <a:rPr lang="uk-UA" sz="2000" b="1" dirty="0" smtClean="0">
                <a:solidFill>
                  <a:schemeClr val="tx2"/>
                </a:solidFill>
                <a:effectLst>
                  <a:outerShdw blurRad="38100" dist="38100" dir="2700000" algn="tl">
                    <a:srgbClr val="000000">
                      <a:alpha val="43137"/>
                    </a:srgbClr>
                  </a:outerShdw>
                </a:effectLst>
              </a:rPr>
              <a:t>Пристосування для складання ковша бульдозера </a:t>
            </a:r>
            <a:endParaRPr lang="en-US" sz="2000" b="1" dirty="0">
              <a:solidFill>
                <a:schemeClr val="tx2"/>
              </a:solidFill>
              <a:effectLst>
                <a:outerShdw blurRad="38100" dist="38100" dir="2700000" algn="tl">
                  <a:srgbClr val="000000">
                    <a:alpha val="43137"/>
                  </a:srgbClr>
                </a:outerShdw>
              </a:effectLst>
            </a:endParaRPr>
          </a:p>
        </p:txBody>
      </p:sp>
      <p:pic>
        <p:nvPicPr>
          <p:cNvPr id="4098" name="Picture 2" descr="E:\D\DIP_2026\Бакалаври\Басалай\Механізм затискання.jpg"/>
          <p:cNvPicPr>
            <a:picLocks noChangeAspect="1" noChangeArrowheads="1"/>
          </p:cNvPicPr>
          <p:nvPr/>
        </p:nvPicPr>
        <p:blipFill>
          <a:blip r:embed="rId2" cstate="print"/>
          <a:srcRect/>
          <a:stretch>
            <a:fillRect/>
          </a:stretch>
        </p:blipFill>
        <p:spPr bwMode="auto">
          <a:xfrm>
            <a:off x="513759" y="928670"/>
            <a:ext cx="7987331" cy="564357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Місце для вмісту 2"/>
          <p:cNvSpPr>
            <a:spLocks noGrp="1"/>
          </p:cNvSpPr>
          <p:nvPr>
            <p:ph idx="1"/>
          </p:nvPr>
        </p:nvSpPr>
        <p:spPr>
          <a:xfrm>
            <a:off x="468313" y="549275"/>
            <a:ext cx="8229600" cy="647700"/>
          </a:xfrm>
        </p:spPr>
        <p:txBody>
          <a:bodyPr/>
          <a:lstStyle/>
          <a:p>
            <a:pPr marL="0" indent="0" algn="ctr">
              <a:buFont typeface="Arial" charset="0"/>
              <a:buNone/>
            </a:pPr>
            <a:r>
              <a:rPr lang="uk-UA" sz="1800" dirty="0" smtClean="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p:txBody>
      </p:sp>
      <p:sp>
        <p:nvSpPr>
          <p:cNvPr id="4" name="Місце для номера слайда 3"/>
          <p:cNvSpPr>
            <a:spLocks noGrp="1"/>
          </p:cNvSpPr>
          <p:nvPr>
            <p:ph type="sldNum" sz="quarter" idx="12"/>
          </p:nvPr>
        </p:nvSpPr>
        <p:spPr/>
        <p:txBody>
          <a:bodyPr/>
          <a:lstStyle/>
          <a:p>
            <a:pPr>
              <a:defRPr/>
            </a:pPr>
            <a:fld id="{C1FDF8A4-013A-4444-BB00-642E5B1C261F}" type="slidenum">
              <a:rPr lang="ru-RU" smtClean="0"/>
              <a:pPr>
                <a:defRPr/>
              </a:pPr>
              <a:t>7</a:t>
            </a:fld>
            <a:endParaRPr lang="ru-RU" dirty="0"/>
          </a:p>
        </p:txBody>
      </p:sp>
      <p:sp>
        <p:nvSpPr>
          <p:cNvPr id="2" name="TextBox 1">
            <a:extLst>
              <a:ext uri="{FF2B5EF4-FFF2-40B4-BE49-F238E27FC236}"/>
            </a:extLst>
          </p:cNvPr>
          <p:cNvSpPr txBox="1"/>
          <p:nvPr/>
        </p:nvSpPr>
        <p:spPr>
          <a:xfrm>
            <a:off x="357158" y="214290"/>
            <a:ext cx="8786842" cy="400110"/>
          </a:xfrm>
          <a:prstGeom prst="rect">
            <a:avLst/>
          </a:prstGeom>
          <a:noFill/>
        </p:spPr>
        <p:txBody>
          <a:bodyPr wrap="square">
            <a:spAutoFit/>
          </a:bodyPr>
          <a:lstStyle/>
          <a:p>
            <a:r>
              <a:rPr lang="uk-UA" sz="2000" b="1" dirty="0" smtClean="0">
                <a:solidFill>
                  <a:schemeClr val="tx2"/>
                </a:solidFill>
                <a:effectLst>
                  <a:outerShdw blurRad="38100" dist="38100" dir="2700000" algn="tl">
                    <a:srgbClr val="000000">
                      <a:alpha val="43137"/>
                    </a:srgbClr>
                  </a:outerShdw>
                </a:effectLst>
              </a:rPr>
              <a:t>Стапель для зварювання ковша бульдозера</a:t>
            </a:r>
            <a:endParaRPr lang="en-US" sz="2000" b="1" dirty="0">
              <a:solidFill>
                <a:schemeClr val="tx2"/>
              </a:solidFill>
              <a:effectLst>
                <a:outerShdw blurRad="38100" dist="38100" dir="2700000" algn="tl">
                  <a:srgbClr val="000000">
                    <a:alpha val="43137"/>
                  </a:srgbClr>
                </a:outerShdw>
              </a:effectLst>
            </a:endParaRPr>
          </a:p>
        </p:txBody>
      </p:sp>
      <p:pic>
        <p:nvPicPr>
          <p:cNvPr id="5122" name="Picture 2" descr="E:\D\DIP_2026\Бакалаври\Басалай\Стапель.jpg"/>
          <p:cNvPicPr>
            <a:picLocks noChangeAspect="1" noChangeArrowheads="1"/>
          </p:cNvPicPr>
          <p:nvPr/>
        </p:nvPicPr>
        <p:blipFill>
          <a:blip r:embed="rId2" cstate="print"/>
          <a:srcRect/>
          <a:stretch>
            <a:fillRect/>
          </a:stretch>
        </p:blipFill>
        <p:spPr bwMode="auto">
          <a:xfrm>
            <a:off x="557290" y="1194704"/>
            <a:ext cx="8015238" cy="566329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Місце для вмісту 2"/>
          <p:cNvSpPr>
            <a:spLocks noGrp="1"/>
          </p:cNvSpPr>
          <p:nvPr>
            <p:ph idx="1"/>
          </p:nvPr>
        </p:nvSpPr>
        <p:spPr>
          <a:xfrm>
            <a:off x="468313" y="549275"/>
            <a:ext cx="8229600" cy="647700"/>
          </a:xfrm>
        </p:spPr>
        <p:txBody>
          <a:bodyPr/>
          <a:lstStyle/>
          <a:p>
            <a:pPr marL="0" indent="0" algn="ctr">
              <a:buFont typeface="Arial" charset="0"/>
              <a:buNone/>
            </a:pPr>
            <a:r>
              <a:rPr lang="uk-UA" sz="1800" dirty="0" smtClean="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p:txBody>
      </p:sp>
      <p:sp>
        <p:nvSpPr>
          <p:cNvPr id="4" name="Місце для номера слайда 3"/>
          <p:cNvSpPr>
            <a:spLocks noGrp="1"/>
          </p:cNvSpPr>
          <p:nvPr>
            <p:ph type="sldNum" sz="quarter" idx="12"/>
          </p:nvPr>
        </p:nvSpPr>
        <p:spPr/>
        <p:txBody>
          <a:bodyPr/>
          <a:lstStyle/>
          <a:p>
            <a:pPr>
              <a:defRPr/>
            </a:pPr>
            <a:fld id="{C1FDF8A4-013A-4444-BB00-642E5B1C261F}" type="slidenum">
              <a:rPr lang="ru-RU" smtClean="0"/>
              <a:pPr>
                <a:defRPr/>
              </a:pPr>
              <a:t>8</a:t>
            </a:fld>
            <a:endParaRPr lang="ru-RU" dirty="0"/>
          </a:p>
        </p:txBody>
      </p:sp>
      <p:sp>
        <p:nvSpPr>
          <p:cNvPr id="2" name="TextBox 1">
            <a:extLst>
              <a:ext uri="{FF2B5EF4-FFF2-40B4-BE49-F238E27FC236}"/>
            </a:extLst>
          </p:cNvPr>
          <p:cNvSpPr txBox="1"/>
          <p:nvPr/>
        </p:nvSpPr>
        <p:spPr>
          <a:xfrm>
            <a:off x="357158" y="214290"/>
            <a:ext cx="8786842" cy="400110"/>
          </a:xfrm>
          <a:prstGeom prst="rect">
            <a:avLst/>
          </a:prstGeom>
          <a:noFill/>
        </p:spPr>
        <p:txBody>
          <a:bodyPr wrap="square">
            <a:spAutoFit/>
          </a:bodyPr>
          <a:lstStyle/>
          <a:p>
            <a:r>
              <a:rPr lang="ru-RU" sz="2000" b="1" dirty="0" err="1" smtClean="0">
                <a:solidFill>
                  <a:schemeClr val="tx2"/>
                </a:solidFill>
                <a:effectLst>
                  <a:outerShdw blurRad="38100" dist="38100" dir="2700000" algn="tl">
                    <a:srgbClr val="C0C0C0"/>
                  </a:outerShdw>
                </a:effectLst>
                <a:latin typeface="Arial" pitchFamily="34" charset="0"/>
                <a:cs typeface="Arial" pitchFamily="34" charset="0"/>
              </a:rPr>
              <a:t>Пристосування</a:t>
            </a:r>
            <a:r>
              <a:rPr lang="ru-RU" sz="2000" b="1" dirty="0" smtClean="0">
                <a:solidFill>
                  <a:schemeClr val="tx2"/>
                </a:solidFill>
                <a:effectLst>
                  <a:outerShdw blurRad="38100" dist="38100" dir="2700000" algn="tl">
                    <a:srgbClr val="C0C0C0"/>
                  </a:outerShdw>
                </a:effectLst>
                <a:latin typeface="Arial" pitchFamily="34" charset="0"/>
                <a:cs typeface="Arial" pitchFamily="34" charset="0"/>
              </a:rPr>
              <a:t> для </a:t>
            </a:r>
            <a:r>
              <a:rPr lang="ru-RU" sz="2000" b="1" dirty="0" err="1" smtClean="0">
                <a:solidFill>
                  <a:schemeClr val="tx2"/>
                </a:solidFill>
                <a:effectLst>
                  <a:outerShdw blurRad="38100" dist="38100" dir="2700000" algn="tl">
                    <a:srgbClr val="C0C0C0"/>
                  </a:outerShdw>
                </a:effectLst>
                <a:latin typeface="Arial" pitchFamily="34" charset="0"/>
                <a:cs typeface="Arial" pitchFamily="34" charset="0"/>
              </a:rPr>
              <a:t>зварювання</a:t>
            </a:r>
            <a:r>
              <a:rPr lang="ru-RU" sz="2000" b="1" dirty="0" smtClean="0">
                <a:solidFill>
                  <a:schemeClr val="tx2"/>
                </a:solidFill>
                <a:effectLst>
                  <a:outerShdw blurRad="38100" dist="38100" dir="2700000" algn="tl">
                    <a:srgbClr val="C0C0C0"/>
                  </a:outerShdw>
                </a:effectLst>
                <a:latin typeface="Arial" pitchFamily="34" charset="0"/>
                <a:cs typeface="Arial" pitchFamily="34" charset="0"/>
              </a:rPr>
              <a:t> </a:t>
            </a:r>
            <a:r>
              <a:rPr lang="uk-UA" sz="2000" b="1" dirty="0" smtClean="0">
                <a:solidFill>
                  <a:schemeClr val="tx2"/>
                </a:solidFill>
                <a:effectLst>
                  <a:outerShdw blurRad="38100" dist="38100" dir="2700000" algn="tl">
                    <a:srgbClr val="C0C0C0"/>
                  </a:outerShdw>
                </a:effectLst>
                <a:latin typeface="Arial" pitchFamily="34" charset="0"/>
                <a:cs typeface="Arial" pitchFamily="34" charset="0"/>
              </a:rPr>
              <a:t>рами </a:t>
            </a:r>
            <a:r>
              <a:rPr lang="ru-RU" sz="2000" b="1" dirty="0" smtClean="0">
                <a:solidFill>
                  <a:schemeClr val="tx2"/>
                </a:solidFill>
                <a:effectLst>
                  <a:outerShdw blurRad="38100" dist="38100" dir="2700000" algn="tl">
                    <a:srgbClr val="C0C0C0"/>
                  </a:outerShdw>
                </a:effectLst>
                <a:latin typeface="Arial" pitchFamily="34" charset="0"/>
                <a:cs typeface="Arial" pitchFamily="34" charset="0"/>
              </a:rPr>
              <a:t>ковша </a:t>
            </a:r>
            <a:endParaRPr lang="ru-RU" sz="2000" b="1" dirty="0">
              <a:solidFill>
                <a:schemeClr val="tx2"/>
              </a:solidFill>
              <a:effectLst>
                <a:outerShdw blurRad="38100" dist="38100" dir="2700000" algn="tl">
                  <a:srgbClr val="C0C0C0"/>
                </a:outerShdw>
              </a:effectLst>
              <a:latin typeface="Arial" pitchFamily="34" charset="0"/>
              <a:cs typeface="Arial" pitchFamily="34" charset="0"/>
            </a:endParaRPr>
          </a:p>
        </p:txBody>
      </p:sp>
      <p:pic>
        <p:nvPicPr>
          <p:cNvPr id="6146" name="Picture 2" descr="E:\D\DIP_2026\Бакалаври\Басалай\Чертеж 3.jpg"/>
          <p:cNvPicPr>
            <a:picLocks noChangeAspect="1" noChangeArrowheads="1"/>
          </p:cNvPicPr>
          <p:nvPr/>
        </p:nvPicPr>
        <p:blipFill>
          <a:blip r:embed="rId2" cstate="print"/>
          <a:srcRect/>
          <a:stretch>
            <a:fillRect/>
          </a:stretch>
        </p:blipFill>
        <p:spPr bwMode="auto">
          <a:xfrm>
            <a:off x="428628" y="1000108"/>
            <a:ext cx="8072462" cy="570372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Місце для вмісту 2"/>
          <p:cNvSpPr>
            <a:spLocks noGrp="1"/>
          </p:cNvSpPr>
          <p:nvPr>
            <p:ph idx="1"/>
          </p:nvPr>
        </p:nvSpPr>
        <p:spPr>
          <a:xfrm>
            <a:off x="468313" y="549275"/>
            <a:ext cx="8229600" cy="647700"/>
          </a:xfrm>
        </p:spPr>
        <p:txBody>
          <a:bodyPr/>
          <a:lstStyle/>
          <a:p>
            <a:pPr marL="0" indent="0" algn="ctr">
              <a:buFont typeface="Arial" charset="0"/>
              <a:buNone/>
            </a:pPr>
            <a:r>
              <a:rPr lang="uk-UA" sz="1800" dirty="0" smtClean="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p:txBody>
      </p:sp>
      <p:sp>
        <p:nvSpPr>
          <p:cNvPr id="4" name="Місце для номера слайда 3"/>
          <p:cNvSpPr>
            <a:spLocks noGrp="1"/>
          </p:cNvSpPr>
          <p:nvPr>
            <p:ph type="sldNum" sz="quarter" idx="12"/>
          </p:nvPr>
        </p:nvSpPr>
        <p:spPr/>
        <p:txBody>
          <a:bodyPr/>
          <a:lstStyle/>
          <a:p>
            <a:pPr>
              <a:defRPr/>
            </a:pPr>
            <a:fld id="{C1FDF8A4-013A-4444-BB00-642E5B1C261F}" type="slidenum">
              <a:rPr lang="ru-RU" smtClean="0"/>
              <a:pPr>
                <a:defRPr/>
              </a:pPr>
              <a:t>9</a:t>
            </a:fld>
            <a:endParaRPr lang="ru-RU" dirty="0"/>
          </a:p>
        </p:txBody>
      </p:sp>
      <p:sp>
        <p:nvSpPr>
          <p:cNvPr id="2" name="TextBox 1">
            <a:extLst>
              <a:ext uri="{FF2B5EF4-FFF2-40B4-BE49-F238E27FC236}"/>
            </a:extLst>
          </p:cNvPr>
          <p:cNvSpPr txBox="1"/>
          <p:nvPr/>
        </p:nvSpPr>
        <p:spPr>
          <a:xfrm>
            <a:off x="357158" y="214290"/>
            <a:ext cx="8786842" cy="400110"/>
          </a:xfrm>
          <a:prstGeom prst="rect">
            <a:avLst/>
          </a:prstGeom>
          <a:noFill/>
        </p:spPr>
        <p:txBody>
          <a:bodyPr wrap="square">
            <a:spAutoFit/>
          </a:bodyPr>
          <a:lstStyle/>
          <a:p>
            <a:r>
              <a:rPr lang="uk-UA" sz="2000" b="1" dirty="0" smtClean="0">
                <a:solidFill>
                  <a:schemeClr val="tx2"/>
                </a:solidFill>
                <a:effectLst>
                  <a:outerShdw blurRad="38100" dist="38100" dir="2700000" algn="tl">
                    <a:srgbClr val="C0C0C0"/>
                  </a:outerShdw>
                </a:effectLst>
                <a:latin typeface="Arial" pitchFamily="34" charset="0"/>
                <a:cs typeface="Arial" pitchFamily="34" charset="0"/>
              </a:rPr>
              <a:t>Пристосування для зварювання </a:t>
            </a:r>
            <a:r>
              <a:rPr lang="uk-UA" sz="2000" b="1" dirty="0" smtClean="0">
                <a:solidFill>
                  <a:schemeClr val="tx2"/>
                </a:solidFill>
                <a:effectLst>
                  <a:outerShdw blurRad="38100" dist="38100" dir="2700000" algn="tl">
                    <a:srgbClr val="C0C0C0"/>
                  </a:outerShdw>
                </a:effectLst>
                <a:latin typeface="Arial" pitchFamily="34" charset="0"/>
                <a:cs typeface="Arial" pitchFamily="34" charset="0"/>
              </a:rPr>
              <a:t>рами ковша</a:t>
            </a:r>
            <a:endParaRPr lang="ru-RU" sz="2000" b="1" dirty="0">
              <a:solidFill>
                <a:schemeClr val="tx2"/>
              </a:solidFill>
              <a:effectLst>
                <a:outerShdw blurRad="38100" dist="38100" dir="2700000" algn="tl">
                  <a:srgbClr val="C0C0C0"/>
                </a:outerShdw>
              </a:effectLst>
              <a:latin typeface="Arial" pitchFamily="34" charset="0"/>
              <a:cs typeface="Arial" pitchFamily="34" charset="0"/>
            </a:endParaRPr>
          </a:p>
        </p:txBody>
      </p:sp>
      <p:pic>
        <p:nvPicPr>
          <p:cNvPr id="7170" name="Picture 2" descr="E:\D\DIP_2026\Бакалаври\Басалай\Чертеж2.jpg"/>
          <p:cNvPicPr>
            <a:picLocks noChangeAspect="1" noChangeArrowheads="1"/>
          </p:cNvPicPr>
          <p:nvPr/>
        </p:nvPicPr>
        <p:blipFill>
          <a:blip r:embed="rId2" cstate="print"/>
          <a:srcRect/>
          <a:stretch>
            <a:fillRect/>
          </a:stretch>
        </p:blipFill>
        <p:spPr bwMode="auto">
          <a:xfrm>
            <a:off x="1895796" y="642917"/>
            <a:ext cx="3962087" cy="560752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8120</TotalTime>
  <Words>266</Words>
  <Application>Microsoft Office PowerPoint</Application>
  <PresentationFormat>Экран (4:3)</PresentationFormat>
  <Paragraphs>52</Paragraphs>
  <Slides>12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       Михайлюк Владислав Віталійович ст. гр. ЗТ-23-1К  кваліфікаційна робота бакалавра на тему:          І</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Company>DEmon Soft, 2008</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HP</dc:creator>
  <cp:lastModifiedBy>Dell</cp:lastModifiedBy>
  <cp:revision>606</cp:revision>
  <dcterms:created xsi:type="dcterms:W3CDTF">2012-01-17T17:52:51Z</dcterms:created>
  <dcterms:modified xsi:type="dcterms:W3CDTF">2026-06-08T09:40:32Z</dcterms:modified>
</cp:coreProperties>
</file>