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sldIdLst>
    <p:sldId id="257" r:id="rId2"/>
    <p:sldId id="292" r:id="rId3"/>
    <p:sldId id="308" r:id="rId4"/>
    <p:sldId id="323" r:id="rId5"/>
    <p:sldId id="324" r:id="rId6"/>
    <p:sldId id="331" r:id="rId7"/>
    <p:sldId id="332" r:id="rId8"/>
    <p:sldId id="325" r:id="rId9"/>
    <p:sldId id="326" r:id="rId10"/>
    <p:sldId id="328" r:id="rId11"/>
    <p:sldId id="297" r:id="rId12"/>
  </p:sldIdLst>
  <p:sldSz cx="9144000" cy="6858000" type="screen4x3"/>
  <p:notesSz cx="6735763" cy="9799638"/>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p:clrMru>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Помір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Помір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Помір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962" autoAdjust="0"/>
    <p:restoredTop sz="94369" autoAdjust="0"/>
  </p:normalViewPr>
  <p:slideViewPr>
    <p:cSldViewPr>
      <p:cViewPr>
        <p:scale>
          <a:sx n="80" d="100"/>
          <a:sy n="80" d="100"/>
        </p:scale>
        <p:origin x="-1026"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19413" cy="49053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ru-RU"/>
          </a:p>
        </p:txBody>
      </p:sp>
      <p:sp>
        <p:nvSpPr>
          <p:cNvPr id="3" name="Місце для дати 2"/>
          <p:cNvSpPr>
            <a:spLocks noGrp="1"/>
          </p:cNvSpPr>
          <p:nvPr>
            <p:ph type="dt" idx="1"/>
          </p:nvPr>
        </p:nvSpPr>
        <p:spPr>
          <a:xfrm>
            <a:off x="3814763" y="0"/>
            <a:ext cx="2919412" cy="490538"/>
          </a:xfrm>
          <a:prstGeom prst="rect">
            <a:avLst/>
          </a:prstGeom>
        </p:spPr>
        <p:txBody>
          <a:bodyPr vert="horz" lIns="91440" tIns="45720" rIns="91440" bIns="45720" rtlCol="0"/>
          <a:lstStyle>
            <a:lvl1pPr algn="r">
              <a:defRPr sz="1200">
                <a:latin typeface="Arial" charset="0"/>
                <a:cs typeface="Arial" charset="0"/>
              </a:defRPr>
            </a:lvl1pPr>
          </a:lstStyle>
          <a:p>
            <a:pPr>
              <a:defRPr/>
            </a:pPr>
            <a:fld id="{FC795E27-3D4F-4ACC-BCC4-C1408DE654CA}" type="datetimeFigureOut">
              <a:rPr lang="ru-RU"/>
              <a:pPr>
                <a:defRPr/>
              </a:pPr>
              <a:t>08.06.2026</a:t>
            </a:fld>
            <a:endParaRPr lang="ru-RU"/>
          </a:p>
        </p:txBody>
      </p:sp>
      <p:sp>
        <p:nvSpPr>
          <p:cNvPr id="4" name="Місце для зображення 3"/>
          <p:cNvSpPr>
            <a:spLocks noGrp="1" noRot="1" noChangeAspect="1"/>
          </p:cNvSpPr>
          <p:nvPr>
            <p:ph type="sldImg" idx="2"/>
          </p:nvPr>
        </p:nvSpPr>
        <p:spPr>
          <a:xfrm>
            <a:off x="919163" y="735013"/>
            <a:ext cx="4897437" cy="3675062"/>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Місце для нотаток 4"/>
          <p:cNvSpPr>
            <a:spLocks noGrp="1"/>
          </p:cNvSpPr>
          <p:nvPr>
            <p:ph type="body" sz="quarter" idx="3"/>
          </p:nvPr>
        </p:nvSpPr>
        <p:spPr>
          <a:xfrm>
            <a:off x="673100" y="4654550"/>
            <a:ext cx="5389563" cy="4410075"/>
          </a:xfrm>
          <a:prstGeom prst="rect">
            <a:avLst/>
          </a:prstGeom>
        </p:spPr>
        <p:txBody>
          <a:bodyPr vert="horz" lIns="91440" tIns="45720" rIns="91440" bIns="45720" rtlCol="0">
            <a:normAutofit/>
          </a:bodyPr>
          <a:lstStyle/>
          <a:p>
            <a:pPr lvl="0"/>
            <a:r>
              <a:rPr lang="uk-UA" noProof="0"/>
              <a:t>Зразок тексту</a:t>
            </a:r>
          </a:p>
          <a:p>
            <a:pPr lvl="1"/>
            <a:r>
              <a:rPr lang="uk-UA" noProof="0"/>
              <a:t>Другий рівень</a:t>
            </a:r>
          </a:p>
          <a:p>
            <a:pPr lvl="2"/>
            <a:r>
              <a:rPr lang="uk-UA" noProof="0"/>
              <a:t>Третій рівень</a:t>
            </a:r>
          </a:p>
          <a:p>
            <a:pPr lvl="3"/>
            <a:r>
              <a:rPr lang="uk-UA" noProof="0"/>
              <a:t>Четвертий рівень</a:t>
            </a:r>
          </a:p>
          <a:p>
            <a:pPr lvl="4"/>
            <a:r>
              <a:rPr lang="uk-UA" noProof="0"/>
              <a:t>П'ятий рівень</a:t>
            </a:r>
            <a:endParaRPr lang="ru-RU" noProof="0"/>
          </a:p>
        </p:txBody>
      </p:sp>
      <p:sp>
        <p:nvSpPr>
          <p:cNvPr id="6" name="Місце для нижнього колонтитула 5"/>
          <p:cNvSpPr>
            <a:spLocks noGrp="1"/>
          </p:cNvSpPr>
          <p:nvPr>
            <p:ph type="ftr" sz="quarter" idx="4"/>
          </p:nvPr>
        </p:nvSpPr>
        <p:spPr>
          <a:xfrm>
            <a:off x="0" y="9307513"/>
            <a:ext cx="2919413" cy="490537"/>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ru-RU"/>
          </a:p>
        </p:txBody>
      </p:sp>
      <p:sp>
        <p:nvSpPr>
          <p:cNvPr id="7" name="Місце для номера слайда 6"/>
          <p:cNvSpPr>
            <a:spLocks noGrp="1"/>
          </p:cNvSpPr>
          <p:nvPr>
            <p:ph type="sldNum" sz="quarter" idx="5"/>
          </p:nvPr>
        </p:nvSpPr>
        <p:spPr>
          <a:xfrm>
            <a:off x="3814763" y="9307513"/>
            <a:ext cx="2919412" cy="490537"/>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5D92F111-4078-4243-9487-CD3219704B2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Місце для зображення 1"/>
          <p:cNvSpPr>
            <a:spLocks noGrp="1" noRot="1" noChangeAspect="1" noTextEdit="1"/>
          </p:cNvSpPr>
          <p:nvPr>
            <p:ph type="sldImg"/>
          </p:nvPr>
        </p:nvSpPr>
        <p:spPr bwMode="auto">
          <a:noFill/>
          <a:ln>
            <a:solidFill>
              <a:srgbClr val="000000"/>
            </a:solidFill>
            <a:miter lim="800000"/>
            <a:headEnd/>
            <a:tailEnd/>
          </a:ln>
        </p:spPr>
      </p:sp>
      <p:sp>
        <p:nvSpPr>
          <p:cNvPr id="15362" name="Місце для нотаток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smtClean="0"/>
          </a:p>
        </p:txBody>
      </p:sp>
      <p:sp>
        <p:nvSpPr>
          <p:cNvPr id="15363" name="Місце для номера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5D3F68-06BC-4A25-AA35-3B45EE6DE677}" type="slidenum">
              <a:rPr lang="ru-RU" smtClean="0"/>
              <a:pPr/>
              <a:t>1</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en-US"/>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Дата 3"/>
          <p:cNvSpPr>
            <a:spLocks noGrp="1"/>
          </p:cNvSpPr>
          <p:nvPr>
            <p:ph type="dt" sz="half" idx="10"/>
          </p:nvPr>
        </p:nvSpPr>
        <p:spPr/>
        <p:txBody>
          <a:bodyPr/>
          <a:lstStyle/>
          <a:p>
            <a:pPr>
              <a:defRPr/>
            </a:pPr>
            <a:fld id="{8CFB3AAD-EAD1-46F7-82B0-220CDB6592F4}" type="datetime1">
              <a:rPr lang="ru-RU" smtClean="0"/>
              <a:pPr>
                <a:defRPr/>
              </a:pPr>
              <a:t>08.06.2026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B4A73E7-9DD6-40C3-9456-562128DA3350}"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pPr>
              <a:defRPr/>
            </a:pPr>
            <a:fld id="{CBDFFA05-E840-4F80-B7A1-6AA020FB011F}" type="datetime1">
              <a:rPr lang="ru-RU" smtClean="0"/>
              <a:pPr>
                <a:defRPr/>
              </a:pPr>
              <a:t>08.06.2026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0DC2F5D-D21D-4C66-BFAB-568353FA5EA6}"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pPr>
              <a:defRPr/>
            </a:pPr>
            <a:fld id="{F14F5573-DC27-46DC-A7C6-E608169BF78E}" type="datetime1">
              <a:rPr lang="ru-RU" smtClean="0"/>
              <a:pPr>
                <a:defRPr/>
              </a:pPr>
              <a:t>08.06.2026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F75F51E3-39B2-4DFD-BA6A-D6A17A5E00CF}"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pPr>
              <a:defRPr/>
            </a:pPr>
            <a:fld id="{81DF243E-1C0A-4B0E-BDEF-859070CA1CB8}" type="datetime1">
              <a:rPr lang="ru-RU" smtClean="0"/>
              <a:pPr>
                <a:defRPr/>
              </a:pPr>
              <a:t>08.06.2026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20CEFEA-3BFD-43DD-A83F-BF38898A3C56}"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28BFE695-866E-43A4-9BBD-C516E8B69458}" type="datetime1">
              <a:rPr lang="ru-RU" smtClean="0"/>
              <a:pPr>
                <a:defRPr/>
              </a:pPr>
              <a:t>08.06.2026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CA4D74D5-7938-422A-AB69-7446760A564E}"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p>
            <a:pPr>
              <a:defRPr/>
            </a:pPr>
            <a:fld id="{75610779-30CA-4037-A29A-4B44EA9FAB10}" type="datetime1">
              <a:rPr lang="ru-RU" smtClean="0"/>
              <a:pPr>
                <a:defRPr/>
              </a:pPr>
              <a:t>08.06.2026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2A7E5FC-CB9A-41BB-90DC-F271342BB1C9}"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p>
            <a:pPr>
              <a:defRPr/>
            </a:pPr>
            <a:fld id="{BA66ED76-443F-46A4-95B7-5121A16F7805}" type="datetime1">
              <a:rPr lang="ru-RU" smtClean="0"/>
              <a:pPr>
                <a:defRPr/>
              </a:pPr>
              <a:t>08.06.2026</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4355DC2E-CE0C-418A-B041-4659E78744A7}"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p>
            <a:pPr>
              <a:defRPr/>
            </a:pPr>
            <a:fld id="{C4DE87CE-60EF-4F69-ABF2-4DEFC358748A}" type="datetime1">
              <a:rPr lang="ru-RU" smtClean="0"/>
              <a:pPr>
                <a:defRPr/>
              </a:pPr>
              <a:t>08.06.2026</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7BB79FFD-6093-43A4-9D10-D43DC3D1A552}"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BFEB8E4A-3639-498E-8460-AD8A7E21F8E4}" type="datetime1">
              <a:rPr lang="ru-RU" smtClean="0"/>
              <a:pPr>
                <a:defRPr/>
              </a:pPr>
              <a:t>08.06.2026</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A74C37A7-F9E5-42D0-A5EB-79EA9E072DEB}"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9BFF9FD6-D861-4A81-AB33-96E9687C9E79}" type="datetime1">
              <a:rPr lang="ru-RU" smtClean="0"/>
              <a:pPr>
                <a:defRPr/>
              </a:pPr>
              <a:t>08.06.2026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402B5078-A2CF-4834-81F8-C90A921D6DF3}"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3A3E54EE-A62A-4E89-BCB8-8C851BDEC0CD}" type="datetime1">
              <a:rPr lang="ru-RU" smtClean="0"/>
              <a:pPr>
                <a:defRPr/>
              </a:pPr>
              <a:t>08.06.2026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C020E018-55B9-4012-8D16-94C84144DC25}"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D81E6EFA-E69E-4251-8F70-9505739F17B1}" type="datetime1">
              <a:rPr lang="ru-RU" smtClean="0"/>
              <a:pPr>
                <a:defRPr/>
              </a:pPr>
              <a:t>08.06.2026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787C841-E474-46D5-8580-1E6EC4FC9412}"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ChangeArrowheads="1"/>
          </p:cNvSpPr>
          <p:nvPr/>
        </p:nvSpPr>
        <p:spPr bwMode="auto">
          <a:xfrm>
            <a:off x="1033463" y="611188"/>
            <a:ext cx="6840537" cy="1190625"/>
          </a:xfrm>
          <a:prstGeom prst="rect">
            <a:avLst/>
          </a:prstGeom>
          <a:noFill/>
          <a:ln>
            <a:noFill/>
          </a:ln>
          <a:effectLst/>
          <a:extLst/>
        </p:spPr>
        <p:txBody>
          <a:bodyPr>
            <a:spAutoFit/>
          </a:bodyPr>
          <a:lstStyle/>
          <a:p>
            <a:pPr algn="ctr">
              <a:defRPr/>
            </a:pPr>
            <a:r>
              <a:rPr lang="uk-UA" b="1" dirty="0">
                <a:solidFill>
                  <a:schemeClr val="tx2"/>
                </a:solidFill>
                <a:effectLst>
                  <a:outerShdw blurRad="38100" dist="38100" dir="2700000" algn="tl">
                    <a:srgbClr val="C0C0C0"/>
                  </a:outerShdw>
                </a:effectLst>
                <a:latin typeface="Arial" pitchFamily="34" charset="0"/>
                <a:cs typeface="Arial" pitchFamily="34" charset="0"/>
              </a:rPr>
              <a:t>Івано-Франківський національний технічний університет нафти і газу</a:t>
            </a:r>
            <a:endParaRPr lang="en-US" b="1" dirty="0">
              <a:solidFill>
                <a:schemeClr val="tx2"/>
              </a:solidFill>
              <a:effectLst>
                <a:outerShdw blurRad="38100" dist="38100" dir="2700000" algn="tl">
                  <a:srgbClr val="C0C0C0"/>
                </a:outerShdw>
              </a:effectLst>
              <a:latin typeface="Arial" pitchFamily="34" charset="0"/>
              <a:cs typeface="Arial" pitchFamily="34" charset="0"/>
            </a:endParaRPr>
          </a:p>
          <a:p>
            <a:pPr algn="ctr">
              <a:defRPr/>
            </a:pPr>
            <a:r>
              <a:rPr lang="uk-UA" b="1" dirty="0">
                <a:solidFill>
                  <a:schemeClr val="tx2"/>
                </a:solidFill>
                <a:effectLst>
                  <a:outerShdw blurRad="38100" dist="38100" dir="2700000" algn="tl">
                    <a:srgbClr val="C0C0C0"/>
                  </a:outerShdw>
                </a:effectLst>
                <a:latin typeface="Arial" pitchFamily="34" charset="0"/>
                <a:cs typeface="Arial" pitchFamily="34" charset="0"/>
              </a:rPr>
              <a:t>Кафедра будівництва </a:t>
            </a:r>
            <a:endParaRPr lang="ru-RU" b="1" dirty="0">
              <a:solidFill>
                <a:schemeClr val="tx2"/>
              </a:solidFill>
              <a:effectLst>
                <a:outerShdw blurRad="38100" dist="38100" dir="2700000" algn="tl">
                  <a:srgbClr val="C0C0C0"/>
                </a:outerShdw>
              </a:effectLst>
              <a:latin typeface="Arial" pitchFamily="34" charset="0"/>
              <a:cs typeface="Arial" pitchFamily="34" charset="0"/>
            </a:endParaRPr>
          </a:p>
          <a:p>
            <a:pPr algn="ctr">
              <a:defRPr/>
            </a:pPr>
            <a:endParaRPr lang="ru-RU" b="1" dirty="0">
              <a:solidFill>
                <a:schemeClr val="tx2"/>
              </a:solidFill>
              <a:effectLst>
                <a:outerShdw blurRad="38100" dist="38100" dir="2700000" algn="tl">
                  <a:srgbClr val="C0C0C0"/>
                </a:outerShdw>
              </a:effectLst>
              <a:latin typeface="Arial" pitchFamily="34" charset="0"/>
              <a:cs typeface="Arial" pitchFamily="34" charset="0"/>
            </a:endParaRPr>
          </a:p>
        </p:txBody>
      </p:sp>
      <p:sp>
        <p:nvSpPr>
          <p:cNvPr id="14338" name="Заголовок 6"/>
          <p:cNvSpPr>
            <a:spLocks noGrp="1"/>
          </p:cNvSpPr>
          <p:nvPr>
            <p:ph type="ctrTitle"/>
          </p:nvPr>
        </p:nvSpPr>
        <p:spPr>
          <a:xfrm>
            <a:off x="611188" y="1957388"/>
            <a:ext cx="8001000" cy="2928937"/>
          </a:xfrm>
        </p:spPr>
        <p:txBody>
          <a:bodyPr>
            <a:normAutofit fontScale="90000"/>
          </a:bodyPr>
          <a:lstStyle/>
          <a:p>
            <a:pPr>
              <a:lnSpc>
                <a:spcPct val="107000"/>
              </a:lnSpc>
            </a:pPr>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latin typeface="Arial Narrow" pitchFamily="34" charset="0"/>
              </a:rPr>
              <a:t/>
            </a:r>
            <a:br>
              <a:rPr lang="en-US" sz="2400" b="1" dirty="0" smtClean="0">
                <a:latin typeface="Arial Narrow" pitchFamily="34" charset="0"/>
              </a:rPr>
            </a:br>
            <a:r>
              <a:rPr lang="uk-UA" sz="2400" b="1" dirty="0" smtClean="0">
                <a:solidFill>
                  <a:schemeClr val="tx2"/>
                </a:solidFill>
                <a:latin typeface="Arial" pitchFamily="34" charset="0"/>
                <a:cs typeface="Arial" pitchFamily="34" charset="0"/>
              </a:rPr>
              <a:t>Баранович Віктор Олександрович</a:t>
            </a:r>
            <a:br>
              <a:rPr lang="uk-UA" sz="2400" b="1" dirty="0" smtClean="0">
                <a:solidFill>
                  <a:schemeClr val="tx2"/>
                </a:solidFill>
                <a:latin typeface="Arial" pitchFamily="34" charset="0"/>
                <a:cs typeface="Arial" pitchFamily="34" charset="0"/>
              </a:rPr>
            </a:br>
            <a:r>
              <a:rPr lang="uk-UA" sz="2400" b="1" dirty="0" smtClean="0">
                <a:solidFill>
                  <a:schemeClr val="tx2"/>
                </a:solidFill>
                <a:latin typeface="Arial" pitchFamily="34" charset="0"/>
                <a:cs typeface="Arial" pitchFamily="34" charset="0"/>
              </a:rPr>
              <a:t>ст. гр. ЗТ-22-1</a:t>
            </a:r>
            <a:br>
              <a:rPr lang="uk-UA" sz="2400" b="1" dirty="0" smtClean="0">
                <a:solidFill>
                  <a:schemeClr val="tx2"/>
                </a:solidFill>
                <a:latin typeface="Arial" pitchFamily="34" charset="0"/>
                <a:cs typeface="Arial" pitchFamily="34" charset="0"/>
              </a:rPr>
            </a:br>
            <a:r>
              <a:rPr lang="uk-UA" sz="2800" dirty="0" smtClean="0">
                <a:solidFill>
                  <a:schemeClr val="tx2"/>
                </a:solidFill>
                <a:latin typeface="Arial" pitchFamily="34" charset="0"/>
                <a:cs typeface="Arial" pitchFamily="34" charset="0"/>
              </a:rPr>
              <a:t> </a:t>
            </a:r>
            <a:r>
              <a:rPr lang="uk-UA" sz="1800" b="1" dirty="0" smtClean="0">
                <a:solidFill>
                  <a:schemeClr val="tx2"/>
                </a:solidFill>
                <a:latin typeface="Arial" pitchFamily="34" charset="0"/>
                <a:cs typeface="Arial" pitchFamily="34" charset="0"/>
              </a:rPr>
              <a:t>кваліфікаційна робота</a:t>
            </a:r>
            <a:br>
              <a:rPr lang="uk-UA" sz="1800" b="1" dirty="0" smtClean="0">
                <a:solidFill>
                  <a:schemeClr val="tx2"/>
                </a:solidFill>
                <a:latin typeface="Arial" pitchFamily="34" charset="0"/>
                <a:cs typeface="Arial" pitchFamily="34" charset="0"/>
              </a:rPr>
            </a:br>
            <a:r>
              <a:rPr lang="uk-UA" sz="1800" b="1" dirty="0" smtClean="0">
                <a:solidFill>
                  <a:schemeClr val="tx2"/>
                </a:solidFill>
                <a:latin typeface="Arial" pitchFamily="34" charset="0"/>
                <a:cs typeface="Arial" pitchFamily="34" charset="0"/>
              </a:rPr>
              <a:t>бакалавра на тему:</a:t>
            </a:r>
            <a:r>
              <a:rPr lang="uk-UA" sz="4000" b="1" dirty="0" smtClean="0">
                <a:solidFill>
                  <a:schemeClr val="tx2"/>
                </a:solidFill>
                <a:latin typeface="Arial Narrow" pitchFamily="34" charset="0"/>
                <a:cs typeface="Times New Roman" pitchFamily="18" charset="0"/>
              </a:rPr>
              <a:t/>
            </a:r>
            <a:br>
              <a:rPr lang="uk-UA" sz="4000" b="1" dirty="0" smtClean="0">
                <a:solidFill>
                  <a:schemeClr val="tx2"/>
                </a:solidFill>
                <a:latin typeface="Arial Narrow" pitchFamily="34" charset="0"/>
                <a:cs typeface="Times New Roman" pitchFamily="18" charset="0"/>
              </a:rPr>
            </a:br>
            <a:r>
              <a:rPr lang="uk-UA" sz="3200" b="1" i="1" dirty="0" smtClean="0">
                <a:latin typeface="Arial Narrow" pitchFamily="34" charset="0"/>
                <a:cs typeface="Times New Roman" pitchFamily="18" charset="0"/>
              </a:rPr>
              <a:t/>
            </a:r>
            <a:br>
              <a:rPr lang="uk-UA" sz="3200" b="1" i="1" dirty="0" smtClean="0">
                <a:latin typeface="Arial Narrow" pitchFamily="34" charset="0"/>
                <a:cs typeface="Times New Roman" pitchFamily="18" charset="0"/>
              </a:rPr>
            </a:br>
            <a:r>
              <a:rPr lang="uk-UA" sz="2400" b="1" dirty="0" smtClean="0"/>
              <a:t/>
            </a:r>
            <a:br>
              <a:rPr lang="uk-UA" sz="2400" b="1" dirty="0" smtClean="0"/>
            </a:br>
            <a:r>
              <a:rPr lang="uk-UA" sz="2400" b="1" dirty="0" smtClean="0"/>
              <a:t/>
            </a:r>
            <a:br>
              <a:rPr lang="uk-UA" sz="2400" b="1" dirty="0" smtClean="0"/>
            </a:br>
            <a:r>
              <a:rPr lang="uk-UA" sz="2400" b="1" dirty="0" smtClean="0"/>
              <a:t/>
            </a:r>
            <a:br>
              <a:rPr lang="uk-UA" sz="2400" b="1" dirty="0" smtClean="0"/>
            </a:br>
            <a:r>
              <a:rPr lang="en-US" sz="2400" b="1" dirty="0" smtClean="0"/>
              <a:t/>
            </a:r>
            <a:br>
              <a:rPr lang="en-US" sz="2400" b="1" dirty="0" smtClean="0"/>
            </a:br>
            <a:r>
              <a:rPr lang="uk-UA" sz="1600" dirty="0" smtClean="0">
                <a:latin typeface="Arial" charset="0"/>
                <a:cs typeface="Arial" charset="0"/>
              </a:rPr>
              <a:t> </a:t>
            </a:r>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r>
              <a:rPr lang="uk-UA" sz="2400" b="1" dirty="0" smtClean="0"/>
              <a:t>І</a:t>
            </a:r>
            <a:endParaRPr lang="uk-UA" sz="2400" dirty="0" smtClean="0"/>
          </a:p>
        </p:txBody>
      </p:sp>
      <p:sp>
        <p:nvSpPr>
          <p:cNvPr id="14340" name="TextBox 8"/>
          <p:cNvSpPr txBox="1">
            <a:spLocks noChangeArrowheads="1"/>
          </p:cNvSpPr>
          <p:nvPr/>
        </p:nvSpPr>
        <p:spPr bwMode="auto">
          <a:xfrm>
            <a:off x="3132138" y="5805488"/>
            <a:ext cx="2940050" cy="366712"/>
          </a:xfrm>
          <a:prstGeom prst="rect">
            <a:avLst/>
          </a:prstGeom>
          <a:noFill/>
          <a:ln w="9525">
            <a:noFill/>
            <a:miter lim="800000"/>
            <a:headEnd/>
            <a:tailEnd/>
          </a:ln>
        </p:spPr>
        <p:txBody>
          <a:bodyPr wrap="none">
            <a:spAutoFit/>
          </a:bodyPr>
          <a:lstStyle/>
          <a:p>
            <a:r>
              <a:rPr lang="uk-UA" dirty="0">
                <a:solidFill>
                  <a:schemeClr val="tx2"/>
                </a:solidFill>
              </a:rPr>
              <a:t>Івано-Франківськ, </a:t>
            </a:r>
            <a:r>
              <a:rPr lang="uk-UA" dirty="0" smtClean="0">
                <a:solidFill>
                  <a:schemeClr val="tx2"/>
                </a:solidFill>
              </a:rPr>
              <a:t>2026 </a:t>
            </a:r>
            <a:r>
              <a:rPr lang="uk-UA" dirty="0">
                <a:solidFill>
                  <a:schemeClr val="tx2"/>
                </a:solidFill>
              </a:rPr>
              <a:t>р. </a:t>
            </a:r>
            <a:endParaRPr lang="ru-RU" dirty="0">
              <a:solidFill>
                <a:schemeClr val="tx2"/>
              </a:solidFill>
            </a:endParaRPr>
          </a:p>
        </p:txBody>
      </p:sp>
      <p:sp>
        <p:nvSpPr>
          <p:cNvPr id="7" name="Прямоугольник 6">
            <a:extLst>
              <a:ext uri="{FF2B5EF4-FFF2-40B4-BE49-F238E27FC236}"/>
            </a:extLst>
          </p:cNvPr>
          <p:cNvSpPr/>
          <p:nvPr/>
        </p:nvSpPr>
        <p:spPr>
          <a:xfrm>
            <a:off x="1116013" y="3954463"/>
            <a:ext cx="7181850" cy="707886"/>
          </a:xfrm>
          <a:prstGeom prst="rect">
            <a:avLst/>
          </a:prstGeom>
        </p:spPr>
        <p:txBody>
          <a:bodyPr>
            <a:spAutoFit/>
          </a:bodyPr>
          <a:lstStyle/>
          <a:p>
            <a:pPr algn="ctr"/>
            <a:r>
              <a:rPr lang="uk-UA" sz="2000" b="1" dirty="0" err="1" smtClean="0">
                <a:solidFill>
                  <a:schemeClr val="tx2"/>
                </a:solidFill>
              </a:rPr>
              <a:t>“Розроблення</a:t>
            </a:r>
            <a:r>
              <a:rPr lang="uk-UA" sz="2000" b="1" dirty="0" smtClean="0">
                <a:solidFill>
                  <a:schemeClr val="tx2"/>
                </a:solidFill>
              </a:rPr>
              <a:t> технології складання та зварювання корпусу </a:t>
            </a:r>
            <a:r>
              <a:rPr lang="uk-UA" sz="2000" b="1" dirty="0" err="1" smtClean="0">
                <a:solidFill>
                  <a:schemeClr val="tx2"/>
                </a:solidFill>
              </a:rPr>
              <a:t>сепаратора”</a:t>
            </a:r>
            <a:endParaRPr lang="en-US" sz="2000" b="1"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10</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C0C0C0"/>
                  </a:outerShdw>
                </a:effectLst>
                <a:latin typeface="Arial" pitchFamily="34" charset="0"/>
                <a:cs typeface="Arial" pitchFamily="34" charset="0"/>
              </a:rPr>
              <a:t>План дільниці цеху для виготовлення корпусу сепаратора</a:t>
            </a:r>
            <a:endParaRPr lang="ru-RU" sz="2000" b="1" dirty="0">
              <a:solidFill>
                <a:schemeClr val="tx2"/>
              </a:solidFill>
              <a:effectLst>
                <a:outerShdw blurRad="38100" dist="38100" dir="2700000" algn="tl">
                  <a:srgbClr val="C0C0C0"/>
                </a:outerShdw>
              </a:effectLst>
              <a:latin typeface="Arial" pitchFamily="34" charset="0"/>
              <a:cs typeface="Arial" pitchFamily="34" charset="0"/>
            </a:endParaRPr>
          </a:p>
        </p:txBody>
      </p:sp>
      <p:pic>
        <p:nvPicPr>
          <p:cNvPr id="3" name="Picture 2" descr="E:\D\DIP_2026\Бакалаври\Баранович_Сепаратор\План цеху.jpg"/>
          <p:cNvPicPr>
            <a:picLocks noChangeAspect="1" noChangeArrowheads="1"/>
          </p:cNvPicPr>
          <p:nvPr/>
        </p:nvPicPr>
        <p:blipFill>
          <a:blip r:embed="rId2"/>
          <a:srcRect/>
          <a:stretch>
            <a:fillRect/>
          </a:stretch>
        </p:blipFill>
        <p:spPr bwMode="auto">
          <a:xfrm>
            <a:off x="1000100" y="857232"/>
            <a:ext cx="7770778" cy="550070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4B356753-844D-40D8-82B0-F8577C5F61FA}" type="slidenum">
              <a:rPr lang="ru-RU" smtClean="0"/>
              <a:pPr>
                <a:defRPr/>
              </a:pPr>
              <a:t>11</a:t>
            </a:fld>
            <a:endParaRPr lang="ru-RU"/>
          </a:p>
        </p:txBody>
      </p:sp>
      <p:sp>
        <p:nvSpPr>
          <p:cNvPr id="25602" name="TextBox 2"/>
          <p:cNvSpPr txBox="1">
            <a:spLocks noChangeArrowheads="1"/>
          </p:cNvSpPr>
          <p:nvPr/>
        </p:nvSpPr>
        <p:spPr bwMode="auto">
          <a:xfrm>
            <a:off x="857250" y="331788"/>
            <a:ext cx="7358063" cy="1143000"/>
          </a:xfrm>
          <a:prstGeom prst="rect">
            <a:avLst/>
          </a:prstGeom>
          <a:noFill/>
          <a:ln w="9525">
            <a:noFill/>
            <a:miter lim="800000"/>
            <a:headEnd/>
            <a:tailEnd/>
          </a:ln>
        </p:spPr>
        <p:txBody>
          <a:bodyPr>
            <a:spAutoFit/>
          </a:bodyPr>
          <a:lstStyle/>
          <a:p>
            <a:pPr algn="ctr">
              <a:lnSpc>
                <a:spcPct val="150000"/>
              </a:lnSpc>
            </a:pPr>
            <a:r>
              <a:rPr lang="uk-UA" b="1">
                <a:solidFill>
                  <a:schemeClr val="tx2"/>
                </a:solidFill>
                <a:latin typeface="Times New Roman" pitchFamily="18" charset="0"/>
                <a:cs typeface="Times New Roman" pitchFamily="18" charset="0"/>
              </a:rPr>
              <a:t>ВИСНОВКИ</a:t>
            </a:r>
          </a:p>
          <a:p>
            <a:pPr algn="ctr">
              <a:lnSpc>
                <a:spcPct val="150000"/>
              </a:lnSpc>
            </a:pPr>
            <a:endParaRPr lang="en-US" sz="1400">
              <a:latin typeface="Times New Roman" pitchFamily="18" charset="0"/>
              <a:cs typeface="Times New Roman" pitchFamily="18" charset="0"/>
            </a:endParaRPr>
          </a:p>
          <a:p>
            <a:pPr algn="just">
              <a:lnSpc>
                <a:spcPct val="150000"/>
              </a:lnSpc>
            </a:pPr>
            <a:r>
              <a:rPr lang="uk-UA" sz="1400">
                <a:latin typeface="Times New Roman" pitchFamily="18" charset="0"/>
                <a:cs typeface="Times New Roman" pitchFamily="18" charset="0"/>
              </a:rPr>
              <a:t>	</a:t>
            </a:r>
            <a:endParaRPr lang="en-US" sz="1400"/>
          </a:p>
        </p:txBody>
      </p:sp>
      <p:sp>
        <p:nvSpPr>
          <p:cNvPr id="25603" name="Прямоугольник 4"/>
          <p:cNvSpPr>
            <a:spLocks noChangeArrowheads="1"/>
          </p:cNvSpPr>
          <p:nvPr/>
        </p:nvSpPr>
        <p:spPr bwMode="auto">
          <a:xfrm>
            <a:off x="431800" y="908050"/>
            <a:ext cx="8435975" cy="5324535"/>
          </a:xfrm>
          <a:prstGeom prst="rect">
            <a:avLst/>
          </a:prstGeom>
          <a:noFill/>
          <a:ln w="9525">
            <a:noFill/>
            <a:miter lim="800000"/>
            <a:headEnd/>
            <a:tailEnd/>
          </a:ln>
        </p:spPr>
        <p:txBody>
          <a:bodyPr wrap="square">
            <a:spAutoFit/>
          </a:bodyPr>
          <a:lstStyle/>
          <a:p>
            <a:pPr algn="just"/>
            <a:r>
              <a:rPr lang="uk-UA" sz="2000" dirty="0" smtClean="0">
                <a:solidFill>
                  <a:schemeClr val="tx2"/>
                </a:solidFill>
              </a:rPr>
              <a:t>     У результаті розроблення технологічного процесу складання та зварювання корпусу сепаратора було визначено раціональну послідовність виконання операцій, підібрано необхідне обладнання, оснащення та режими зварювання. Розроблений технологічний процес забезпечує отримання герметичної та надійної конструкції корпусу, що відповідає вимогам технічної документації та умовам експлуатації.</a:t>
            </a:r>
            <a:endParaRPr lang="en-US" sz="2000" dirty="0" smtClean="0">
              <a:solidFill>
                <a:schemeClr val="tx2"/>
              </a:solidFill>
            </a:endParaRPr>
          </a:p>
          <a:p>
            <a:pPr algn="just"/>
            <a:r>
              <a:rPr lang="uk-UA" sz="2000" dirty="0" smtClean="0">
                <a:solidFill>
                  <a:schemeClr val="tx2"/>
                </a:solidFill>
              </a:rPr>
              <a:t>     У ході роботи було проаналізовано конструкцію корпусу сепаратора, обрано оптимальний спосіб зварювання та складально-зварювальні пристрої, які дозволяють підвищити точність складання, зменшити деформації та покращити якість зварних з’єднань. Також визначено режими зварювання, що забезпечують необхідні механічні властивості швів і стабільність процесу виробництва.</a:t>
            </a:r>
            <a:endParaRPr lang="en-US" sz="2000" dirty="0" smtClean="0">
              <a:solidFill>
                <a:schemeClr val="tx2"/>
              </a:solidFill>
            </a:endParaRPr>
          </a:p>
          <a:p>
            <a:pPr algn="just"/>
            <a:r>
              <a:rPr lang="uk-UA" sz="2000" dirty="0" smtClean="0">
                <a:solidFill>
                  <a:schemeClr val="tx2"/>
                </a:solidFill>
              </a:rPr>
              <a:t>    Розроблений технологічний процес сприяє підвищенню продуктивності праці, зниженню витрат матеріалів і часу на виготовлення виробу, а також забезпечує безпечні умови праці під час виконання складально-зварювальних робіт. </a:t>
            </a:r>
            <a:endParaRPr lang="en-US" sz="2000"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19113" y="538162"/>
            <a:ext cx="8229600" cy="4891101"/>
          </a:xfrm>
        </p:spPr>
        <p:txBody>
          <a:bodyPr/>
          <a:lstStyle/>
          <a:p>
            <a:pPr algn="just">
              <a:buNone/>
            </a:pPr>
            <a:r>
              <a:rPr lang="uk-UA" sz="1800" b="1" dirty="0" smtClean="0">
                <a:solidFill>
                  <a:schemeClr val="tx2"/>
                </a:solidFill>
                <a:latin typeface="Arial" pitchFamily="34" charset="0"/>
                <a:cs typeface="Arial" pitchFamily="34" charset="0"/>
              </a:rPr>
              <a:t>Метою роботи </a:t>
            </a:r>
            <a:r>
              <a:rPr lang="uk-UA" sz="1800" b="1" dirty="0" smtClean="0">
                <a:solidFill>
                  <a:schemeClr val="tx2"/>
                </a:solidFill>
                <a:effectLst>
                  <a:outerShdw blurRad="38100" dist="38100" dir="2700000" algn="tl">
                    <a:srgbClr val="C0C0C0"/>
                  </a:outerShdw>
                </a:effectLst>
                <a:latin typeface="Arial" pitchFamily="34" charset="0"/>
                <a:cs typeface="Arial" pitchFamily="34" charset="0"/>
              </a:rPr>
              <a:t>є р</a:t>
            </a:r>
            <a:r>
              <a:rPr lang="uk-UA" sz="1800" b="1" dirty="0" smtClean="0">
                <a:solidFill>
                  <a:schemeClr val="tx2"/>
                </a:solidFill>
                <a:latin typeface="Arial" pitchFamily="34" charset="0"/>
                <a:cs typeface="Arial" pitchFamily="34" charset="0"/>
              </a:rPr>
              <a:t>озроблення технології  складання та зварювання корпусу сепаратора.</a:t>
            </a:r>
            <a:endParaRPr lang="en-US" sz="1800" b="1" dirty="0" smtClean="0">
              <a:solidFill>
                <a:schemeClr val="tx2"/>
              </a:solidFill>
              <a:latin typeface="Arial" pitchFamily="34" charset="0"/>
              <a:cs typeface="Arial" pitchFamily="34" charset="0"/>
            </a:endParaRPr>
          </a:p>
          <a:p>
            <a:pPr>
              <a:defRPr/>
            </a:pPr>
            <a:endParaRPr lang="uk-UA" sz="1800"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buFont typeface="Arial" charset="0"/>
              <a:buNone/>
              <a:defRPr/>
            </a:pPr>
            <a:endParaRPr lang="ru-RU" sz="1800" dirty="0" smtClean="0">
              <a:solidFill>
                <a:schemeClr val="tx2"/>
              </a:solidFill>
              <a:effectLst>
                <a:outerShdw blurRad="38100" dist="38100" dir="2700000" algn="tl">
                  <a:srgbClr val="C0C0C0"/>
                </a:outerShdw>
              </a:effectLst>
              <a:cs typeface="Times New Roman" pitchFamily="18" charset="0"/>
            </a:endParaRPr>
          </a:p>
          <a:p>
            <a:pPr algn="just">
              <a:buFont typeface="Arial" charset="0"/>
              <a:buNone/>
              <a:defRPr/>
            </a:pPr>
            <a:r>
              <a:rPr lang="uk-UA" sz="1800" dirty="0" smtClean="0">
                <a:effectLst>
                  <a:outerShdw blurRad="38100" dist="38100" dir="2700000" algn="tl">
                    <a:srgbClr val="C0C0C0"/>
                  </a:outerShdw>
                </a:effectLst>
                <a:latin typeface="Times New Roman" pitchFamily="18" charset="0"/>
                <a:cs typeface="Times New Roman" pitchFamily="18" charset="0"/>
              </a:rPr>
              <a:t>   </a:t>
            </a:r>
            <a:r>
              <a:rPr lang="uk-UA" sz="1800" b="1" dirty="0" smtClean="0">
                <a:solidFill>
                  <a:schemeClr val="tx2"/>
                </a:solidFill>
                <a:effectLst>
                  <a:outerShdw blurRad="38100" dist="38100" dir="2700000" algn="tl">
                    <a:srgbClr val="C0C0C0"/>
                  </a:outerShdw>
                </a:effectLst>
                <a:latin typeface="Arial" pitchFamily="34" charset="0"/>
                <a:cs typeface="Arial" pitchFamily="34" charset="0"/>
              </a:rPr>
              <a:t>Поставлена мета досягається шляхом вирішення наступних</a:t>
            </a:r>
            <a:r>
              <a:rPr lang="uk-UA" sz="1800" b="1" i="1" dirty="0" smtClean="0">
                <a:solidFill>
                  <a:schemeClr val="tx2"/>
                </a:solidFill>
                <a:effectLst>
                  <a:outerShdw blurRad="38100" dist="38100" dir="2700000" algn="tl">
                    <a:srgbClr val="C0C0C0"/>
                  </a:outerShdw>
                </a:effectLst>
                <a:latin typeface="Arial" pitchFamily="34" charset="0"/>
                <a:cs typeface="Arial" pitchFamily="34" charset="0"/>
              </a:rPr>
              <a:t> завдань</a:t>
            </a:r>
            <a:r>
              <a:rPr lang="uk-UA" sz="1800" b="1" dirty="0" smtClean="0">
                <a:solidFill>
                  <a:schemeClr val="tx2"/>
                </a:solidFill>
                <a:effectLst>
                  <a:outerShdw blurRad="38100" dist="38100" dir="2700000" algn="tl">
                    <a:srgbClr val="C0C0C0"/>
                  </a:outerShdw>
                </a:effectLst>
                <a:latin typeface="Arial" pitchFamily="34" charset="0"/>
                <a:cs typeface="Arial" pitchFamily="34" charset="0"/>
              </a:rPr>
              <a:t>:</a:t>
            </a:r>
          </a:p>
          <a:p>
            <a:pPr algn="just">
              <a:buFont typeface="Arial" charset="0"/>
              <a:buNone/>
              <a:defRPr/>
            </a:pPr>
            <a:endParaRPr lang="en-US" sz="1800" b="1" dirty="0" smtClean="0">
              <a:solidFill>
                <a:schemeClr val="tx2"/>
              </a:solidFill>
              <a:effectLst>
                <a:outerShdw blurRad="38100" dist="38100" dir="2700000" algn="tl">
                  <a:srgbClr val="C0C0C0"/>
                </a:outerShdw>
              </a:effectLst>
              <a:latin typeface="Arial" pitchFamily="34" charset="0"/>
              <a:cs typeface="Arial" pitchFamily="34" charset="0"/>
            </a:endParaRPr>
          </a:p>
          <a:p>
            <a:pPr algn="just">
              <a:buNone/>
            </a:pPr>
            <a:r>
              <a:rPr lang="uk-UA" sz="1800" b="1" dirty="0" smtClean="0">
                <a:solidFill>
                  <a:schemeClr val="tx2"/>
                </a:solidFill>
                <a:latin typeface="Arial" pitchFamily="34" charset="0"/>
                <a:cs typeface="Arial" pitchFamily="34" charset="0"/>
              </a:rPr>
              <a:t>1) аналізу конструкції зварного корпусу сепаратора та його технологічності;</a:t>
            </a:r>
            <a:endParaRPr lang="en-US" sz="1800" b="1" dirty="0" smtClean="0">
              <a:solidFill>
                <a:schemeClr val="tx2"/>
              </a:solidFill>
              <a:latin typeface="Arial" pitchFamily="34" charset="0"/>
              <a:cs typeface="Arial" pitchFamily="34" charset="0"/>
            </a:endParaRPr>
          </a:p>
          <a:p>
            <a:pPr algn="just">
              <a:buNone/>
            </a:pPr>
            <a:r>
              <a:rPr lang="uk-UA" sz="1800" b="1" dirty="0" smtClean="0">
                <a:solidFill>
                  <a:schemeClr val="tx2"/>
                </a:solidFill>
                <a:latin typeface="Arial" pitchFamily="34" charset="0"/>
                <a:cs typeface="Arial" pitchFamily="34" charset="0"/>
              </a:rPr>
              <a:t>2) </a:t>
            </a:r>
            <a:r>
              <a:rPr lang="uk-UA" sz="1800" b="1" dirty="0" err="1" smtClean="0">
                <a:solidFill>
                  <a:schemeClr val="tx2"/>
                </a:solidFill>
                <a:latin typeface="Arial" pitchFamily="34" charset="0"/>
                <a:cs typeface="Arial" pitchFamily="34" charset="0"/>
              </a:rPr>
              <a:t>обгрунованого</a:t>
            </a:r>
            <a:r>
              <a:rPr lang="uk-UA" sz="1800" b="1" dirty="0" smtClean="0">
                <a:solidFill>
                  <a:schemeClr val="tx2"/>
                </a:solidFill>
                <a:latin typeface="Arial" pitchFamily="34" charset="0"/>
                <a:cs typeface="Arial" pitchFamily="34" charset="0"/>
              </a:rPr>
              <a:t> вибору основного та допоміжного обладнання для виготовлення корпусу сепаратора;</a:t>
            </a:r>
            <a:endParaRPr lang="en-US" sz="1800" b="1" dirty="0" smtClean="0">
              <a:solidFill>
                <a:schemeClr val="tx2"/>
              </a:solidFill>
              <a:latin typeface="Arial" pitchFamily="34" charset="0"/>
              <a:cs typeface="Arial" pitchFamily="34" charset="0"/>
            </a:endParaRPr>
          </a:p>
          <a:p>
            <a:pPr algn="just">
              <a:buNone/>
            </a:pPr>
            <a:r>
              <a:rPr lang="uk-UA" sz="1800" b="1" dirty="0" smtClean="0">
                <a:solidFill>
                  <a:schemeClr val="tx2"/>
                </a:solidFill>
                <a:latin typeface="Arial" pitchFamily="34" charset="0"/>
                <a:cs typeface="Arial" pitchFamily="34" charset="0"/>
              </a:rPr>
              <a:t>3) розробити технологічний процес виготовлення корпусу сепаратора;</a:t>
            </a:r>
            <a:endParaRPr lang="en-US" sz="1800" b="1" dirty="0" smtClean="0">
              <a:solidFill>
                <a:schemeClr val="tx2"/>
              </a:solidFill>
              <a:latin typeface="Arial" pitchFamily="34" charset="0"/>
              <a:cs typeface="Arial" pitchFamily="34" charset="0"/>
            </a:endParaRPr>
          </a:p>
          <a:p>
            <a:pPr algn="just">
              <a:buNone/>
            </a:pPr>
            <a:r>
              <a:rPr lang="uk-UA" sz="1800" b="1" dirty="0" smtClean="0">
                <a:solidFill>
                  <a:schemeClr val="tx2"/>
                </a:solidFill>
                <a:latin typeface="Arial" pitchFamily="34" charset="0"/>
                <a:cs typeface="Arial" pitchFamily="34" charset="0"/>
              </a:rPr>
              <a:t>4) виконати компонування складальних та зварювальних установок для виготовлення зварного корпусу сепаратора. </a:t>
            </a:r>
            <a:endParaRPr lang="en-US" sz="1800" b="1" dirty="0" smtClean="0">
              <a:solidFill>
                <a:schemeClr val="tx2"/>
              </a:solidFill>
              <a:latin typeface="Arial" pitchFamily="34" charset="0"/>
              <a:cs typeface="Arial" pitchFamily="34" charset="0"/>
            </a:endParaRPr>
          </a:p>
          <a:p>
            <a:pPr algn="just">
              <a:buFont typeface="Arial" charset="0"/>
              <a:buNone/>
              <a:defRPr/>
            </a:pPr>
            <a:endParaRPr lang="en-US" sz="1600" dirty="0" smtClean="0">
              <a:solidFill>
                <a:schemeClr val="tx2"/>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a:xfrm>
            <a:off x="8429625" y="142875"/>
            <a:ext cx="490538" cy="395288"/>
          </a:xfrm>
        </p:spPr>
        <p:txBody>
          <a:bodyPr/>
          <a:lstStyle/>
          <a:p>
            <a:pPr>
              <a:defRPr/>
            </a:pPr>
            <a:fld id="{66E90382-6C77-4AA2-B2E0-0FB8F9A6CA1C}" type="slidenum">
              <a:rPr lang="ru-RU" sz="2400" b="1" smtClean="0"/>
              <a:pPr>
                <a:defRPr/>
              </a:pPr>
              <a:t>2</a:t>
            </a:fld>
            <a:endParaRPr lang="ru-RU"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3</a:t>
            </a:fld>
            <a:endParaRPr lang="ru-RU" dirty="0"/>
          </a:p>
        </p:txBody>
      </p:sp>
      <p:sp>
        <p:nvSpPr>
          <p:cNvPr id="2" name="TextBox 1">
            <a:extLst>
              <a:ext uri="{FF2B5EF4-FFF2-40B4-BE49-F238E27FC236}"/>
            </a:extLst>
          </p:cNvPr>
          <p:cNvSpPr txBox="1"/>
          <p:nvPr/>
        </p:nvSpPr>
        <p:spPr>
          <a:xfrm>
            <a:off x="357158" y="285728"/>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C0C0C0"/>
                  </a:outerShdw>
                </a:effectLst>
                <a:latin typeface="Arial" pitchFamily="34" charset="0"/>
                <a:cs typeface="Arial" pitchFamily="34" charset="0"/>
              </a:rPr>
              <a:t>Загальний вигляд  корпусу сепаратора</a:t>
            </a:r>
            <a:endParaRPr lang="ru-RU" sz="2000" b="1" dirty="0">
              <a:solidFill>
                <a:schemeClr val="tx2"/>
              </a:solidFill>
              <a:effectLst>
                <a:outerShdw blurRad="38100" dist="38100" dir="2700000" algn="tl">
                  <a:srgbClr val="C0C0C0"/>
                </a:outerShdw>
              </a:effectLst>
              <a:latin typeface="Arial" pitchFamily="34" charset="0"/>
              <a:cs typeface="Arial" pitchFamily="34" charset="0"/>
            </a:endParaRPr>
          </a:p>
        </p:txBody>
      </p:sp>
      <p:pic>
        <p:nvPicPr>
          <p:cNvPr id="1026" name="Picture 2" descr="E:\D\DIP_2026\Бакалаври\Баранович_Сепаратор\Сепаратор.jpg"/>
          <p:cNvPicPr>
            <a:picLocks noChangeAspect="1" noChangeArrowheads="1"/>
          </p:cNvPicPr>
          <p:nvPr/>
        </p:nvPicPr>
        <p:blipFill>
          <a:blip r:embed="rId2" cstate="print"/>
          <a:srcRect/>
          <a:stretch>
            <a:fillRect/>
          </a:stretch>
        </p:blipFill>
        <p:spPr bwMode="auto">
          <a:xfrm>
            <a:off x="500066" y="828774"/>
            <a:ext cx="8143900" cy="563384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4</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C0C0C0"/>
                  </a:outerShdw>
                </a:effectLst>
                <a:latin typeface="Arial" pitchFamily="34" charset="0"/>
                <a:cs typeface="Arial" pitchFamily="34" charset="0"/>
              </a:rPr>
              <a:t>Технологічний процес корпусу сепаратора</a:t>
            </a:r>
            <a:endParaRPr lang="ru-RU" sz="2000" b="1" dirty="0">
              <a:solidFill>
                <a:schemeClr val="tx2"/>
              </a:solidFill>
              <a:effectLst>
                <a:outerShdw blurRad="38100" dist="38100" dir="2700000" algn="tl">
                  <a:srgbClr val="C0C0C0"/>
                </a:outerShdw>
              </a:effectLst>
              <a:latin typeface="Arial" pitchFamily="34" charset="0"/>
              <a:cs typeface="Arial" pitchFamily="34" charset="0"/>
            </a:endParaRPr>
          </a:p>
        </p:txBody>
      </p:sp>
      <p:pic>
        <p:nvPicPr>
          <p:cNvPr id="2050" name="Picture 2" descr="E:\D\DIP_2026\Бакалаври\Баранович_Сепаратор\Техпроцес.jpg"/>
          <p:cNvPicPr>
            <a:picLocks noChangeAspect="1" noChangeArrowheads="1"/>
          </p:cNvPicPr>
          <p:nvPr/>
        </p:nvPicPr>
        <p:blipFill>
          <a:blip r:embed="rId2"/>
          <a:srcRect/>
          <a:stretch>
            <a:fillRect/>
          </a:stretch>
        </p:blipFill>
        <p:spPr bwMode="auto">
          <a:xfrm>
            <a:off x="428628" y="785794"/>
            <a:ext cx="8358214" cy="591653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5</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C0C0C0"/>
                  </a:outerShdw>
                </a:effectLst>
                <a:latin typeface="Arial" pitchFamily="34" charset="0"/>
                <a:cs typeface="Arial" pitchFamily="34" charset="0"/>
              </a:rPr>
              <a:t>Установка для зварювання кільцевих швів сепаратора</a:t>
            </a:r>
            <a:endParaRPr lang="ru-RU" sz="2000" b="1" dirty="0">
              <a:solidFill>
                <a:schemeClr val="tx2"/>
              </a:solidFill>
              <a:effectLst>
                <a:outerShdw blurRad="38100" dist="38100" dir="2700000" algn="tl">
                  <a:srgbClr val="C0C0C0"/>
                </a:outerShdw>
              </a:effectLst>
              <a:latin typeface="Arial" pitchFamily="34" charset="0"/>
              <a:cs typeface="Arial" pitchFamily="34" charset="0"/>
            </a:endParaRPr>
          </a:p>
        </p:txBody>
      </p:sp>
      <p:pic>
        <p:nvPicPr>
          <p:cNvPr id="3074" name="Picture 2" descr="E:\D\DIP_2026\Бакалаври\Баранович_Сепаратор\‚Ћ(18.12).bak.jpg"/>
          <p:cNvPicPr>
            <a:picLocks noChangeAspect="1" noChangeArrowheads="1"/>
          </p:cNvPicPr>
          <p:nvPr/>
        </p:nvPicPr>
        <p:blipFill>
          <a:blip r:embed="rId2" cstate="print"/>
          <a:srcRect/>
          <a:stretch>
            <a:fillRect/>
          </a:stretch>
        </p:blipFill>
        <p:spPr bwMode="auto">
          <a:xfrm>
            <a:off x="180773" y="785794"/>
            <a:ext cx="8391755" cy="592933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6</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000000">
                      <a:alpha val="43137"/>
                    </a:srgbClr>
                  </a:outerShdw>
                </a:effectLst>
              </a:rPr>
              <a:t>Стенд для складання та зварювання сепаратора</a:t>
            </a:r>
            <a:endParaRPr lang="en-US" sz="2000" b="1" dirty="0">
              <a:solidFill>
                <a:schemeClr val="tx2"/>
              </a:solidFill>
              <a:effectLst>
                <a:outerShdw blurRad="38100" dist="38100" dir="2700000" algn="tl">
                  <a:srgbClr val="000000">
                    <a:alpha val="43137"/>
                  </a:srgbClr>
                </a:outerShdw>
              </a:effectLst>
            </a:endParaRPr>
          </a:p>
        </p:txBody>
      </p:sp>
      <p:pic>
        <p:nvPicPr>
          <p:cNvPr id="3" name="Picture 2" descr="E:\D\DIP_2026\Бакалаври\Баранович_Сепаратор\‚Ћ2(18.12).bak.bak.jpg"/>
          <p:cNvPicPr>
            <a:picLocks noChangeAspect="1" noChangeArrowheads="1"/>
          </p:cNvPicPr>
          <p:nvPr/>
        </p:nvPicPr>
        <p:blipFill>
          <a:blip r:embed="rId2" cstate="print"/>
          <a:srcRect/>
          <a:stretch>
            <a:fillRect/>
          </a:stretch>
        </p:blipFill>
        <p:spPr bwMode="auto">
          <a:xfrm>
            <a:off x="500034" y="785794"/>
            <a:ext cx="7858148" cy="555230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7</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000000">
                      <a:alpha val="43137"/>
                    </a:srgbClr>
                  </a:outerShdw>
                </a:effectLst>
              </a:rPr>
              <a:t>Притискач гідравлічний</a:t>
            </a:r>
            <a:endParaRPr lang="en-US" sz="2000" b="1" dirty="0">
              <a:solidFill>
                <a:schemeClr val="tx2"/>
              </a:solidFill>
              <a:effectLst>
                <a:outerShdw blurRad="38100" dist="38100" dir="2700000" algn="tl">
                  <a:srgbClr val="000000">
                    <a:alpha val="43137"/>
                  </a:srgbClr>
                </a:outerShdw>
              </a:effectLst>
            </a:endParaRPr>
          </a:p>
        </p:txBody>
      </p:sp>
      <p:pic>
        <p:nvPicPr>
          <p:cNvPr id="3" name="Picture 2" descr="E:\D\DIP_2026\Бакалаври\Баранович_Сепаратор\‘Ѓ2.jpg"/>
          <p:cNvPicPr>
            <a:picLocks noChangeAspect="1" noChangeArrowheads="1"/>
          </p:cNvPicPr>
          <p:nvPr/>
        </p:nvPicPr>
        <p:blipFill>
          <a:blip r:embed="rId2" cstate="print"/>
          <a:srcRect/>
          <a:stretch>
            <a:fillRect/>
          </a:stretch>
        </p:blipFill>
        <p:spPr bwMode="auto">
          <a:xfrm>
            <a:off x="410996" y="642918"/>
            <a:ext cx="8290683" cy="585791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8</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ru-RU" sz="2000" b="1" dirty="0" smtClean="0">
                <a:solidFill>
                  <a:schemeClr val="tx2"/>
                </a:solidFill>
                <a:effectLst>
                  <a:outerShdw blurRad="38100" dist="38100" dir="2700000" algn="tl">
                    <a:srgbClr val="C0C0C0"/>
                  </a:outerShdw>
                </a:effectLst>
                <a:latin typeface="Arial" pitchFamily="34" charset="0"/>
                <a:cs typeface="Arial" pitchFamily="34" charset="0"/>
              </a:rPr>
              <a:t>Стенд </a:t>
            </a:r>
            <a:r>
              <a:rPr lang="ru-RU" sz="2000" b="1" dirty="0" err="1" smtClean="0">
                <a:solidFill>
                  <a:schemeClr val="tx2"/>
                </a:solidFill>
                <a:effectLst>
                  <a:outerShdw blurRad="38100" dist="38100" dir="2700000" algn="tl">
                    <a:srgbClr val="C0C0C0"/>
                  </a:outerShdw>
                </a:effectLst>
                <a:latin typeface="Arial" pitchFamily="34" charset="0"/>
                <a:cs typeface="Arial" pitchFamily="34" charset="0"/>
              </a:rPr>
              <a:t>роликовий</a:t>
            </a:r>
            <a:endParaRPr lang="ru-RU" sz="2000" b="1" dirty="0">
              <a:solidFill>
                <a:schemeClr val="tx2"/>
              </a:solidFill>
              <a:effectLst>
                <a:outerShdw blurRad="38100" dist="38100" dir="2700000" algn="tl">
                  <a:srgbClr val="C0C0C0"/>
                </a:outerShdw>
              </a:effectLst>
              <a:latin typeface="Arial" pitchFamily="34" charset="0"/>
              <a:cs typeface="Arial" pitchFamily="34" charset="0"/>
            </a:endParaRPr>
          </a:p>
        </p:txBody>
      </p:sp>
      <p:pic>
        <p:nvPicPr>
          <p:cNvPr id="3" name="Picture 2" descr="E:\D\DIP_2026\Бакалаври\Баранович_Сепаратор\ђЋ‹€ЉЋ‚›‰ ‘’…Ќ„1.jpg"/>
          <p:cNvPicPr>
            <a:picLocks noChangeAspect="1" noChangeArrowheads="1"/>
          </p:cNvPicPr>
          <p:nvPr/>
        </p:nvPicPr>
        <p:blipFill>
          <a:blip r:embed="rId2" cstate="print"/>
          <a:srcRect/>
          <a:stretch>
            <a:fillRect/>
          </a:stretch>
        </p:blipFill>
        <p:spPr bwMode="auto">
          <a:xfrm>
            <a:off x="714348" y="857232"/>
            <a:ext cx="7858148" cy="55523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Місце для вмісту 2"/>
          <p:cNvSpPr>
            <a:spLocks noGrp="1"/>
          </p:cNvSpPr>
          <p:nvPr>
            <p:ph idx="1"/>
          </p:nvPr>
        </p:nvSpPr>
        <p:spPr>
          <a:xfrm>
            <a:off x="468313" y="549275"/>
            <a:ext cx="8229600" cy="647700"/>
          </a:xfrm>
        </p:spPr>
        <p:txBody>
          <a:bodyPr/>
          <a:lstStyle/>
          <a:p>
            <a:pPr marL="0" indent="0" algn="ctr">
              <a:buFont typeface="Arial" charset="0"/>
              <a:buNone/>
            </a:pPr>
            <a:r>
              <a:rPr lang="uk-UA" sz="1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p:txBody>
      </p:sp>
      <p:sp>
        <p:nvSpPr>
          <p:cNvPr id="4" name="Місце для номера слайда 3"/>
          <p:cNvSpPr>
            <a:spLocks noGrp="1"/>
          </p:cNvSpPr>
          <p:nvPr>
            <p:ph type="sldNum" sz="quarter" idx="12"/>
          </p:nvPr>
        </p:nvSpPr>
        <p:spPr/>
        <p:txBody>
          <a:bodyPr/>
          <a:lstStyle/>
          <a:p>
            <a:pPr>
              <a:defRPr/>
            </a:pPr>
            <a:fld id="{C1FDF8A4-013A-4444-BB00-642E5B1C261F}" type="slidenum">
              <a:rPr lang="ru-RU" smtClean="0"/>
              <a:pPr>
                <a:defRPr/>
              </a:pPr>
              <a:t>9</a:t>
            </a:fld>
            <a:endParaRPr lang="ru-RU" dirty="0"/>
          </a:p>
        </p:txBody>
      </p:sp>
      <p:sp>
        <p:nvSpPr>
          <p:cNvPr id="2" name="TextBox 1">
            <a:extLst>
              <a:ext uri="{FF2B5EF4-FFF2-40B4-BE49-F238E27FC236}"/>
            </a:extLst>
          </p:cNvPr>
          <p:cNvSpPr txBox="1"/>
          <p:nvPr/>
        </p:nvSpPr>
        <p:spPr>
          <a:xfrm>
            <a:off x="357158" y="214290"/>
            <a:ext cx="8786842" cy="400110"/>
          </a:xfrm>
          <a:prstGeom prst="rect">
            <a:avLst/>
          </a:prstGeom>
          <a:noFill/>
        </p:spPr>
        <p:txBody>
          <a:bodyPr wrap="square">
            <a:spAutoFit/>
          </a:bodyPr>
          <a:lstStyle/>
          <a:p>
            <a:r>
              <a:rPr lang="uk-UA" sz="2000" b="1" dirty="0" smtClean="0">
                <a:solidFill>
                  <a:schemeClr val="tx2"/>
                </a:solidFill>
                <a:effectLst>
                  <a:outerShdw blurRad="38100" dist="38100" dir="2700000" algn="tl">
                    <a:srgbClr val="C0C0C0"/>
                  </a:outerShdw>
                </a:effectLst>
                <a:latin typeface="Arial" pitchFamily="34" charset="0"/>
                <a:cs typeface="Arial" pitchFamily="34" charset="0"/>
              </a:rPr>
              <a:t>Штовхач гідравлічний важільного типу</a:t>
            </a:r>
            <a:endParaRPr lang="ru-RU" sz="2000" b="1" dirty="0">
              <a:solidFill>
                <a:schemeClr val="tx2"/>
              </a:solidFill>
              <a:effectLst>
                <a:outerShdw blurRad="38100" dist="38100" dir="2700000" algn="tl">
                  <a:srgbClr val="C0C0C0"/>
                </a:outerShdw>
              </a:effectLst>
              <a:latin typeface="Arial" pitchFamily="34" charset="0"/>
              <a:cs typeface="Arial" pitchFamily="34" charset="0"/>
            </a:endParaRPr>
          </a:p>
        </p:txBody>
      </p:sp>
      <p:pic>
        <p:nvPicPr>
          <p:cNvPr id="7171" name="Picture 3" descr="E:\D\DIP_2026\Бакалаври\Баранович_Сепаратор\‘Ѓ(17.09).jpg"/>
          <p:cNvPicPr>
            <a:picLocks noChangeAspect="1" noChangeArrowheads="1"/>
          </p:cNvPicPr>
          <p:nvPr/>
        </p:nvPicPr>
        <p:blipFill>
          <a:blip r:embed="rId2" cstate="print"/>
          <a:srcRect/>
          <a:stretch>
            <a:fillRect/>
          </a:stretch>
        </p:blipFill>
        <p:spPr bwMode="auto">
          <a:xfrm>
            <a:off x="339592" y="714356"/>
            <a:ext cx="8290684" cy="585791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8011</TotalTime>
  <Words>262</Words>
  <Application>Microsoft Office PowerPoint</Application>
  <PresentationFormat>Экран (4:3)</PresentationFormat>
  <Paragraphs>47</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       Баранович Віктор Олександрович ст. гр. ЗТ-22-1  кваліфікаційна робота бакалавра на тему:          І</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DEmon Soft, 2008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HP</dc:creator>
  <cp:lastModifiedBy>Dell</cp:lastModifiedBy>
  <cp:revision>608</cp:revision>
  <dcterms:created xsi:type="dcterms:W3CDTF">2012-01-17T17:52:51Z</dcterms:created>
  <dcterms:modified xsi:type="dcterms:W3CDTF">2026-06-08T07:02:35Z</dcterms:modified>
</cp:coreProperties>
</file>