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Default Extension="svg" ContentType="image/sv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8"/>
  </p:notesMasterIdLst>
  <p:sldIdLst>
    <p:sldId id="256" r:id="rId2"/>
    <p:sldId id="257" r:id="rId3"/>
    <p:sldId id="268" r:id="rId4"/>
    <p:sldId id="271" r:id="rId5"/>
    <p:sldId id="258" r:id="rId6"/>
    <p:sldId id="272" r:id="rId7"/>
    <p:sldId id="270" r:id="rId8"/>
    <p:sldId id="262" r:id="rId9"/>
    <p:sldId id="260" r:id="rId10"/>
    <p:sldId id="264" r:id="rId11"/>
    <p:sldId id="273" r:id="rId12"/>
    <p:sldId id="265" r:id="rId13"/>
    <p:sldId id="274" r:id="rId14"/>
    <p:sldId id="275" r:id="rId15"/>
    <p:sldId id="266" r:id="rId16"/>
    <p:sldId id="267" r:id="rId17"/>
  </p:sldIdLst>
  <p:sldSz cx="18288000" cy="10287000"/>
  <p:notesSz cx="6858000" cy="9144000"/>
  <p:embeddedFontLst>
    <p:embeddedFont>
      <p:font typeface="Calibri" pitchFamily="34" charset="0"/>
      <p:regular r:id="rId19"/>
      <p:bold r:id="rId20"/>
      <p:italic r:id="rId21"/>
      <p:bold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40" d="100"/>
          <a:sy n="40" d="100"/>
        </p:scale>
        <p:origin x="-1522" y="-5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pPr/>
              <a:t>12/27/2025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12/27/2025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2.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6.svg"/><Relationship Id="rId7"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svg"/><Relationship Id="rId7"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1F2F2"/>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rot="1980">
            <a:off x="879182" y="1184278"/>
            <a:ext cx="16529635" cy="0"/>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3" cstate="print">
              <a:extLst>
                <a:ext uri="{96DAC541-7B7A-43D3-8B79-37D633B846F1}">
                  <asvg:svgBlip xmlns="" xmlns:asvg="http://schemas.microsoft.com/office/drawing/2016/SVG/main" r:embed="rId4"/>
                </a:ext>
              </a:extLst>
            </a:blip>
            <a:stretch>
              <a:fillRect l="-39894" b="-128909"/>
            </a:stretch>
          </a:blipFill>
        </p:spPr>
      </p:sp>
      <p:sp>
        <p:nvSpPr>
          <p:cNvPr id="5" name="TextBox 5"/>
          <p:cNvSpPr txBox="1"/>
          <p:nvPr/>
        </p:nvSpPr>
        <p:spPr>
          <a:xfrm>
            <a:off x="891181" y="9265655"/>
            <a:ext cx="2475295" cy="356210"/>
          </a:xfrm>
          <a:prstGeom prst="rect">
            <a:avLst/>
          </a:prstGeom>
        </p:spPr>
        <p:txBody>
          <a:bodyPr lIns="0" tIns="0" rIns="0" bIns="0" rtlCol="0" anchor="t">
            <a:spAutoFit/>
          </a:bodyPr>
          <a:lstStyle/>
          <a:p>
            <a:pPr algn="just">
              <a:lnSpc>
                <a:spcPts val="2940"/>
              </a:lnSpc>
            </a:pPr>
            <a:r>
              <a:rPr lang="en-US" sz="2100">
                <a:solidFill>
                  <a:srgbClr val="2C1E1F"/>
                </a:solidFill>
                <a:latin typeface="Montserrat"/>
              </a:rPr>
              <a:t>01</a:t>
            </a:r>
          </a:p>
        </p:txBody>
      </p:sp>
      <p:sp>
        <p:nvSpPr>
          <p:cNvPr id="6" name="TextBox 6"/>
          <p:cNvSpPr txBox="1"/>
          <p:nvPr/>
        </p:nvSpPr>
        <p:spPr>
          <a:xfrm>
            <a:off x="3657600" y="9132838"/>
            <a:ext cx="10606380" cy="1154162"/>
          </a:xfrm>
          <a:prstGeom prst="rect">
            <a:avLst/>
          </a:prstGeom>
        </p:spPr>
        <p:txBody>
          <a:bodyPr lIns="0" tIns="0" rIns="0" bIns="0" rtlCol="0" anchor="t">
            <a:spAutoFit/>
          </a:bodyPr>
          <a:lstStyle/>
          <a:p>
            <a:pPr algn="ctr">
              <a:lnSpc>
                <a:spcPts val="2970"/>
              </a:lnSpc>
            </a:pPr>
            <a:r>
              <a:rPr lang="en-US" sz="2120" spc="267" dirty="0">
                <a:solidFill>
                  <a:srgbClr val="2C1E1F"/>
                </a:solidFill>
                <a:latin typeface="Gotham"/>
              </a:rPr>
              <a:t>СТУДЕНТ ГРУПИ </a:t>
            </a:r>
            <a:r>
              <a:rPr lang="uk-UA" sz="2120" spc="267" dirty="0" err="1" smtClean="0">
                <a:solidFill>
                  <a:srgbClr val="2C1E1F"/>
                </a:solidFill>
                <a:latin typeface="Gotham"/>
              </a:rPr>
              <a:t>АКСм</a:t>
            </a:r>
            <a:r>
              <a:rPr lang="en-US" sz="2120" spc="267" dirty="0" smtClean="0">
                <a:solidFill>
                  <a:srgbClr val="2C1E1F"/>
                </a:solidFill>
                <a:latin typeface="Gotham"/>
              </a:rPr>
              <a:t>-2</a:t>
            </a:r>
            <a:r>
              <a:rPr lang="uk-UA" sz="2120" spc="267" dirty="0" smtClean="0">
                <a:solidFill>
                  <a:srgbClr val="2C1E1F"/>
                </a:solidFill>
                <a:latin typeface="Gotham"/>
              </a:rPr>
              <a:t>4</a:t>
            </a:r>
            <a:r>
              <a:rPr lang="en-US" sz="2120" spc="267" dirty="0" smtClean="0">
                <a:solidFill>
                  <a:srgbClr val="2C1E1F"/>
                </a:solidFill>
                <a:latin typeface="Gotham"/>
              </a:rPr>
              <a:t>-1  </a:t>
            </a:r>
            <a:r>
              <a:rPr lang="en-US" sz="2120" spc="267" dirty="0">
                <a:solidFill>
                  <a:srgbClr val="2C1E1F"/>
                </a:solidFill>
                <a:latin typeface="Gotham"/>
              </a:rPr>
              <a:t>РОМАНЮК АНДРІЙ МИКОЛАЙОВИЧ</a:t>
            </a:r>
          </a:p>
          <a:p>
            <a:pPr algn="ctr">
              <a:lnSpc>
                <a:spcPts val="2970"/>
              </a:lnSpc>
            </a:pPr>
            <a:r>
              <a:rPr lang="en-US" sz="2120" spc="267" dirty="0">
                <a:solidFill>
                  <a:srgbClr val="FFFFFF"/>
                </a:solidFill>
                <a:latin typeface="Montserrat"/>
              </a:rPr>
              <a:t>   </a:t>
            </a:r>
          </a:p>
          <a:p>
            <a:pPr algn="ctr">
              <a:lnSpc>
                <a:spcPts val="2970"/>
              </a:lnSpc>
            </a:pPr>
            <a:endParaRPr dirty="0"/>
          </a:p>
        </p:txBody>
      </p:sp>
      <p:sp>
        <p:nvSpPr>
          <p:cNvPr id="7" name="TextBox 7"/>
          <p:cNvSpPr txBox="1"/>
          <p:nvPr/>
        </p:nvSpPr>
        <p:spPr>
          <a:xfrm>
            <a:off x="3505200" y="9639300"/>
            <a:ext cx="10863726" cy="384721"/>
          </a:xfrm>
          <a:prstGeom prst="rect">
            <a:avLst/>
          </a:prstGeom>
        </p:spPr>
        <p:txBody>
          <a:bodyPr lIns="0" tIns="0" rIns="0" bIns="0" rtlCol="0" anchor="t">
            <a:spAutoFit/>
          </a:bodyPr>
          <a:lstStyle/>
          <a:p>
            <a:pPr algn="ctr">
              <a:lnSpc>
                <a:spcPts val="2970"/>
              </a:lnSpc>
            </a:pPr>
            <a:r>
              <a:rPr lang="en-US" sz="2120" spc="267" dirty="0" smtClean="0">
                <a:solidFill>
                  <a:srgbClr val="2C1E1F"/>
                </a:solidFill>
                <a:latin typeface="Gotham" charset="0"/>
                <a:cs typeface="Gotham" charset="0"/>
              </a:rPr>
              <a:t>НАУКОВИЙ </a:t>
            </a:r>
            <a:r>
              <a:rPr lang="en-US" sz="2120" spc="267" dirty="0">
                <a:solidFill>
                  <a:srgbClr val="2C1E1F"/>
                </a:solidFill>
                <a:latin typeface="Gotham" charset="0"/>
                <a:cs typeface="Gotham" charset="0"/>
              </a:rPr>
              <a:t>КЕРІВНИК     </a:t>
            </a:r>
            <a:r>
              <a:rPr lang="uk-UA" sz="2120" spc="267" dirty="0" smtClean="0">
                <a:solidFill>
                  <a:srgbClr val="2C1E1F"/>
                </a:solidFill>
                <a:latin typeface="Gotham" charset="0"/>
                <a:cs typeface="Gotham" charset="0"/>
              </a:rPr>
              <a:t>  </a:t>
            </a:r>
            <a:r>
              <a:rPr lang="en-US" sz="2120" spc="267" dirty="0" smtClean="0">
                <a:solidFill>
                  <a:srgbClr val="2C1E1F"/>
                </a:solidFill>
                <a:latin typeface="Gotham" charset="0"/>
                <a:cs typeface="Gotham" charset="0"/>
              </a:rPr>
              <a:t> </a:t>
            </a:r>
            <a:r>
              <a:rPr lang="en-US" sz="2120" spc="267" dirty="0">
                <a:solidFill>
                  <a:srgbClr val="2C1E1F"/>
                </a:solidFill>
                <a:latin typeface="Gotham" charset="0"/>
                <a:cs typeface="Gotham" charset="0"/>
              </a:rPr>
              <a:t>ВОРОПАЄВА АННА ОЛЕКСАНДРІВНА</a:t>
            </a:r>
          </a:p>
        </p:txBody>
      </p:sp>
      <p:sp>
        <p:nvSpPr>
          <p:cNvPr id="8" name="TextBox 8"/>
          <p:cNvSpPr txBox="1"/>
          <p:nvPr/>
        </p:nvSpPr>
        <p:spPr>
          <a:xfrm>
            <a:off x="2661865" y="285956"/>
            <a:ext cx="12964270" cy="990145"/>
          </a:xfrm>
          <a:prstGeom prst="rect">
            <a:avLst/>
          </a:prstGeom>
        </p:spPr>
        <p:txBody>
          <a:bodyPr lIns="0" tIns="0" rIns="0" bIns="0" rtlCol="0" anchor="t">
            <a:spAutoFit/>
          </a:bodyPr>
          <a:lstStyle/>
          <a:p>
            <a:pPr algn="r">
              <a:lnSpc>
                <a:spcPts val="3935"/>
              </a:lnSpc>
            </a:pPr>
            <a:r>
              <a:rPr lang="en-US" sz="2810">
                <a:solidFill>
                  <a:srgbClr val="2C1E1F"/>
                </a:solidFill>
                <a:latin typeface="Gotham"/>
              </a:rPr>
              <a:t>Івано-Франківський національний технічний університет нафти і газу</a:t>
            </a:r>
          </a:p>
          <a:p>
            <a:pPr algn="r">
              <a:lnSpc>
                <a:spcPts val="3935"/>
              </a:lnSpc>
            </a:pPr>
            <a:endParaRPr/>
          </a:p>
        </p:txBody>
      </p:sp>
      <p:sp>
        <p:nvSpPr>
          <p:cNvPr id="9" name="Freeform 9"/>
          <p:cNvSpPr/>
          <p:nvPr/>
        </p:nvSpPr>
        <p:spPr>
          <a:xfrm>
            <a:off x="12092482" y="2270357"/>
            <a:ext cx="1569395" cy="1569395"/>
          </a:xfrm>
          <a:custGeom>
            <a:avLst/>
            <a:gdLst/>
            <a:ahLst/>
            <a:cxnLst/>
            <a:rect l="l" t="t" r="r" b="b"/>
            <a:pathLst>
              <a:path w="1569395" h="1569395">
                <a:moveTo>
                  <a:pt x="0" y="0"/>
                </a:moveTo>
                <a:lnTo>
                  <a:pt x="1569395" y="0"/>
                </a:lnTo>
                <a:lnTo>
                  <a:pt x="1569395" y="1569395"/>
                </a:lnTo>
                <a:lnTo>
                  <a:pt x="0" y="1569395"/>
                </a:lnTo>
                <a:lnTo>
                  <a:pt x="0" y="0"/>
                </a:lnTo>
                <a:close/>
              </a:path>
            </a:pathLst>
          </a:custGeom>
          <a:blipFill>
            <a:blip r:embed="rId5" cstate="print">
              <a:extLst>
                <a:ext uri="{96DAC541-7B7A-43D3-8B79-37D633B846F1}">
                  <asvg:svgBlip xmlns="" xmlns:asvg="http://schemas.microsoft.com/office/drawing/2016/SVG/main" r:embed="rId6"/>
                </a:ext>
              </a:extLst>
            </a:blip>
            <a:stretch>
              <a:fillRect/>
            </a:stretch>
          </a:blipFill>
        </p:spPr>
      </p:sp>
      <p:sp>
        <p:nvSpPr>
          <p:cNvPr id="10" name="TextBox 10"/>
          <p:cNvSpPr txBox="1"/>
          <p:nvPr/>
        </p:nvSpPr>
        <p:spPr>
          <a:xfrm>
            <a:off x="1240448" y="2038168"/>
            <a:ext cx="15807105" cy="3385542"/>
          </a:xfrm>
          <a:prstGeom prst="rect">
            <a:avLst/>
          </a:prstGeom>
        </p:spPr>
        <p:txBody>
          <a:bodyPr lIns="0" tIns="0" rIns="0" bIns="0" rtlCol="0" anchor="t">
            <a:spAutoFit/>
          </a:bodyPr>
          <a:lstStyle/>
          <a:p>
            <a:pPr algn="ctr">
              <a:lnSpc>
                <a:spcPts val="8785"/>
              </a:lnSpc>
            </a:pPr>
            <a:r>
              <a:rPr lang="en-US" sz="7505" dirty="0">
                <a:solidFill>
                  <a:srgbClr val="2C1E1F"/>
                </a:solidFill>
                <a:latin typeface="Gotham Bold"/>
              </a:rPr>
              <a:t>ПРЕЗЕНТАЦІЯ</a:t>
            </a:r>
          </a:p>
          <a:p>
            <a:pPr algn="ctr">
              <a:lnSpc>
                <a:spcPts val="8785"/>
              </a:lnSpc>
            </a:pPr>
            <a:r>
              <a:rPr lang="uk-UA" sz="7505" dirty="0" smtClean="0">
                <a:solidFill>
                  <a:srgbClr val="2C1E1F"/>
                </a:solidFill>
                <a:latin typeface="Gotham Bold"/>
              </a:rPr>
              <a:t>МАГІСТЕРСЬКОЇ</a:t>
            </a:r>
            <a:r>
              <a:rPr lang="en-US" sz="7505" dirty="0" smtClean="0">
                <a:solidFill>
                  <a:srgbClr val="2C1E1F"/>
                </a:solidFill>
                <a:latin typeface="Gotham Bold"/>
              </a:rPr>
              <a:t> </a:t>
            </a:r>
            <a:r>
              <a:rPr lang="en-US" sz="7505" dirty="0">
                <a:solidFill>
                  <a:srgbClr val="2C1E1F"/>
                </a:solidFill>
                <a:latin typeface="Gotham Bold"/>
              </a:rPr>
              <a:t>РОБОТИ</a:t>
            </a:r>
          </a:p>
          <a:p>
            <a:pPr algn="ctr">
              <a:lnSpc>
                <a:spcPts val="8785"/>
              </a:lnSpc>
            </a:pPr>
            <a:endParaRPr dirty="0"/>
          </a:p>
        </p:txBody>
      </p:sp>
      <p:sp>
        <p:nvSpPr>
          <p:cNvPr id="11" name="TextBox 11"/>
          <p:cNvSpPr txBox="1"/>
          <p:nvPr/>
        </p:nvSpPr>
        <p:spPr>
          <a:xfrm>
            <a:off x="1744654" y="5551382"/>
            <a:ext cx="14798691" cy="2077492"/>
          </a:xfrm>
          <a:prstGeom prst="rect">
            <a:avLst/>
          </a:prstGeom>
        </p:spPr>
        <p:txBody>
          <a:bodyPr lIns="0" tIns="0" rIns="0" bIns="0" rtlCol="0" anchor="t">
            <a:spAutoFit/>
          </a:bodyPr>
          <a:lstStyle/>
          <a:p>
            <a:pPr algn="ctr">
              <a:lnSpc>
                <a:spcPts val="5360"/>
              </a:lnSpc>
            </a:pPr>
            <a:r>
              <a:rPr lang="uk-UA" sz="4580" dirty="0" smtClean="0">
                <a:solidFill>
                  <a:srgbClr val="2C1E1F"/>
                </a:solidFill>
                <a:latin typeface="Gotham Bold"/>
              </a:rPr>
              <a:t>РОЗРОБКА АВТОМАТИЗОВАНОЇ СИСТЕМИ МОНІТОРИНГУ МІКРОКЛІМАТУ В ЗАХИСНИХ СПОРУДАХ ЦИВІЛЬНОГО ЗАХИСТУ</a:t>
            </a:r>
            <a:endParaRPr lang="en-US" sz="4580" dirty="0">
              <a:solidFill>
                <a:srgbClr val="2C1E1F"/>
              </a:solidFill>
              <a:latin typeface="Gotham Bold"/>
            </a:endParaRPr>
          </a:p>
        </p:txBody>
      </p:sp>
      <p:sp>
        <p:nvSpPr>
          <p:cNvPr id="12" name="TextBox 12"/>
          <p:cNvSpPr txBox="1"/>
          <p:nvPr/>
        </p:nvSpPr>
        <p:spPr>
          <a:xfrm>
            <a:off x="7239000" y="4678680"/>
            <a:ext cx="4100195" cy="527685"/>
          </a:xfrm>
          <a:prstGeom prst="rect">
            <a:avLst/>
          </a:prstGeom>
        </p:spPr>
        <p:txBody>
          <a:bodyPr wrap="square" lIns="0" tIns="0" rIns="0" bIns="0" rtlCol="0" anchor="t">
            <a:spAutoFit/>
          </a:bodyPr>
          <a:lstStyle/>
          <a:p>
            <a:pPr algn="ctr">
              <a:lnSpc>
                <a:spcPts val="4115"/>
              </a:lnSpc>
            </a:pPr>
            <a:r>
              <a:rPr lang="en-US" sz="4520">
                <a:solidFill>
                  <a:srgbClr val="2C1E1F"/>
                </a:solidFill>
                <a:latin typeface="Gotham"/>
              </a:rPr>
              <a:t>НА ТЕМУ:</a:t>
            </a:r>
          </a:p>
        </p:txBody>
      </p:sp>
      <p:sp>
        <p:nvSpPr>
          <p:cNvPr id="13" name="Freeform 13"/>
          <p:cNvSpPr/>
          <p:nvPr/>
        </p:nvSpPr>
        <p:spPr>
          <a:xfrm>
            <a:off x="17199952" y="95090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7" cstate="print">
              <a:extLst>
                <a:ext uri="{96DAC541-7B7A-43D3-8B79-37D633B846F1}">
                  <asvg:svgBlip xmlns="" xmlns:asvg="http://schemas.microsoft.com/office/drawing/2016/SVG/main" r:embed="rId8"/>
                </a:ext>
              </a:extLst>
            </a:blip>
            <a:stretch>
              <a:fillRect l="-39894" b="-128909"/>
            </a:stretch>
          </a:blipFill>
        </p:spPr>
      </p:sp>
    </p:spTree>
  </p:cSld>
  <p:clrMapOvr>
    <a:masterClrMapping/>
  </p:clrMapOvr>
  <p:timing>
    <p:tnLst>
      <p:par>
        <p:cTn id="1" dur="indefinite" restart="never" nodeType="tmRoot"/>
      </p:par>
    </p:tnLst>
    <p:bldLst>
      <p:bldP spid="5" grpId="0"/>
      <p:bldP spid="5" grpId="1"/>
      <p:bldP spid="6" grpId="0"/>
      <p:bldP spid="6" grpId="1"/>
      <p:bldP spid="7" grpId="0"/>
      <p:bldP spid="7" grpId="1"/>
      <p:bldP spid="8" grpId="0"/>
      <p:bldP spid="8" grpId="1"/>
      <p:bldP spid="10" grpId="0"/>
      <p:bldP spid="10" grpId="1"/>
      <p:bldP spid="11" grpId="0"/>
      <p:bldP spid="11" grpId="1"/>
      <p:bldP spid="12" grpId="0"/>
      <p:bldP spid="12"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8" name="TextBox 8"/>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uk-UA" sz="2100" dirty="0" smtClean="0">
                <a:solidFill>
                  <a:srgbClr val="2C1E1F"/>
                </a:solidFill>
                <a:latin typeface="Montserrat"/>
              </a:rPr>
              <a:t>10</a:t>
            </a:r>
            <a:endParaRPr lang="en-US" sz="2100" dirty="0">
              <a:solidFill>
                <a:srgbClr val="2C1E1F"/>
              </a:solidFill>
              <a:latin typeface="Montserrat"/>
            </a:endParaRPr>
          </a:p>
        </p:txBody>
      </p:sp>
      <p:sp>
        <p:nvSpPr>
          <p:cNvPr id="9" name="TextBox 9"/>
          <p:cNvSpPr txBox="1"/>
          <p:nvPr/>
        </p:nvSpPr>
        <p:spPr>
          <a:xfrm>
            <a:off x="867410" y="800735"/>
            <a:ext cx="17023080" cy="1699183"/>
          </a:xfrm>
          <a:prstGeom prst="rect">
            <a:avLst/>
          </a:prstGeom>
        </p:spPr>
        <p:txBody>
          <a:bodyPr wrap="square" lIns="0" tIns="0" rIns="0" bIns="0" rtlCol="0" anchor="t">
            <a:spAutoFit/>
          </a:bodyPr>
          <a:lstStyle/>
          <a:p>
            <a:pPr algn="ctr">
              <a:lnSpc>
                <a:spcPts val="7320"/>
              </a:lnSpc>
            </a:pPr>
            <a:r>
              <a:rPr lang="uk-UA" sz="6255" dirty="0" smtClean="0">
                <a:solidFill>
                  <a:srgbClr val="2C1E1F"/>
                </a:solidFill>
                <a:latin typeface="Gotham Bold"/>
              </a:rPr>
              <a:t>ВИГЛЯД</a:t>
            </a:r>
            <a:r>
              <a:rPr lang="en-US" sz="6255" dirty="0" smtClean="0">
                <a:solidFill>
                  <a:srgbClr val="2C1E1F"/>
                </a:solidFill>
                <a:latin typeface="Gotham Bold"/>
              </a:rPr>
              <a:t> </a:t>
            </a:r>
            <a:r>
              <a:rPr lang="en-US" sz="6255" dirty="0">
                <a:solidFill>
                  <a:srgbClr val="2C1E1F"/>
                </a:solidFill>
                <a:latin typeface="Gotham Bold"/>
              </a:rPr>
              <a:t>РОЗРОБЛЕНОЇ СИСТЕМИ</a:t>
            </a:r>
          </a:p>
          <a:p>
            <a:pPr algn="l">
              <a:lnSpc>
                <a:spcPts val="7320"/>
              </a:lnSpc>
            </a:pPr>
            <a:endParaRPr dirty="0"/>
          </a:p>
        </p:txBody>
      </p:sp>
      <p:pic>
        <p:nvPicPr>
          <p:cNvPr id="13" name="Рисунок 12"/>
          <p:cNvPicPr/>
          <p:nvPr/>
        </p:nvPicPr>
        <p:blipFill>
          <a:blip r:embed="rId4" cstate="print"/>
          <a:srcRect/>
          <a:stretch>
            <a:fillRect/>
          </a:stretch>
        </p:blipFill>
        <p:spPr bwMode="auto">
          <a:xfrm>
            <a:off x="6705600" y="2705100"/>
            <a:ext cx="4800600"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8" name="TextBox 8"/>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uk-UA" sz="2100" dirty="0" smtClean="0">
                <a:solidFill>
                  <a:srgbClr val="2C1E1F"/>
                </a:solidFill>
                <a:latin typeface="Montserrat"/>
              </a:rPr>
              <a:t>11</a:t>
            </a:r>
            <a:endParaRPr lang="en-US" sz="2100" dirty="0">
              <a:solidFill>
                <a:srgbClr val="2C1E1F"/>
              </a:solidFill>
              <a:latin typeface="Montserrat"/>
            </a:endParaRPr>
          </a:p>
        </p:txBody>
      </p:sp>
      <p:sp>
        <p:nvSpPr>
          <p:cNvPr id="9" name="TextBox 9"/>
          <p:cNvSpPr txBox="1"/>
          <p:nvPr/>
        </p:nvSpPr>
        <p:spPr>
          <a:xfrm>
            <a:off x="867410" y="800735"/>
            <a:ext cx="17023080" cy="1872307"/>
          </a:xfrm>
          <a:prstGeom prst="rect">
            <a:avLst/>
          </a:prstGeom>
        </p:spPr>
        <p:txBody>
          <a:bodyPr wrap="square" lIns="0" tIns="0" rIns="0" bIns="0" rtlCol="0" anchor="t">
            <a:spAutoFit/>
          </a:bodyPr>
          <a:lstStyle/>
          <a:p>
            <a:pPr algn="ctr">
              <a:lnSpc>
                <a:spcPts val="7320"/>
              </a:lnSpc>
            </a:pPr>
            <a:r>
              <a:rPr lang="uk-UA" sz="6255" dirty="0" smtClean="0">
                <a:solidFill>
                  <a:srgbClr val="2C1E1F"/>
                </a:solidFill>
                <a:latin typeface="Gotham Bold"/>
              </a:rPr>
              <a:t>СЕРВЕРНА ЧАСТИНА</a:t>
            </a:r>
            <a:endParaRPr lang="en-US" sz="6255" dirty="0">
              <a:solidFill>
                <a:srgbClr val="2C1E1F"/>
              </a:solidFill>
              <a:latin typeface="Gotham Bold"/>
            </a:endParaRPr>
          </a:p>
          <a:p>
            <a:pPr algn="l">
              <a:lnSpc>
                <a:spcPts val="7320"/>
              </a:lnSpc>
            </a:pPr>
            <a:endParaRPr dirty="0"/>
          </a:p>
        </p:txBody>
      </p:sp>
      <p:pic>
        <p:nvPicPr>
          <p:cNvPr id="10" name="Рисунок 9" descr="esp32 web server soft access point ap mode demonstration"/>
          <p:cNvPicPr/>
          <p:nvPr/>
        </p:nvPicPr>
        <p:blipFill>
          <a:blip r:embed="rId4" cstate="print"/>
          <a:srcRect/>
          <a:stretch>
            <a:fillRect/>
          </a:stretch>
        </p:blipFill>
        <p:spPr bwMode="auto">
          <a:xfrm>
            <a:off x="1219200" y="2705100"/>
            <a:ext cx="7162800" cy="5867400"/>
          </a:xfrm>
          <a:prstGeom prst="rect">
            <a:avLst/>
          </a:prstGeom>
          <a:noFill/>
          <a:ln w="9525">
            <a:noFill/>
            <a:miter lim="800000"/>
            <a:headEnd/>
            <a:tailEnd/>
          </a:ln>
        </p:spPr>
      </p:pic>
      <p:pic>
        <p:nvPicPr>
          <p:cNvPr id="11" name="Picture 10"/>
          <p:cNvPicPr/>
          <p:nvPr/>
        </p:nvPicPr>
        <p:blipFill>
          <a:blip r:embed="rId5"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9982200" y="2552700"/>
            <a:ext cx="5105400" cy="3962400"/>
          </a:xfrm>
          <a:prstGeom prst="rect">
            <a:avLst/>
          </a:prstGeom>
          <a:noFill/>
          <a:ln>
            <a:noFill/>
          </a:ln>
        </p:spPr>
      </p:pic>
      <p:pic>
        <p:nvPicPr>
          <p:cNvPr id="12" name="Picture 1"/>
          <p:cNvPicPr/>
          <p:nvPr/>
        </p:nvPicPr>
        <p:blipFill>
          <a:blip r:embed="rId6"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t="870" r="66217" b="92604"/>
          <a:stretch>
            <a:fillRect/>
          </a:stretch>
        </p:blipFill>
        <p:spPr bwMode="auto">
          <a:xfrm>
            <a:off x="9525000" y="6972300"/>
            <a:ext cx="7848600" cy="1371600"/>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6" name="TextBox 6"/>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2C1E1F"/>
                </a:solidFill>
                <a:latin typeface="Montserrat"/>
              </a:rPr>
              <a:t>1</a:t>
            </a:r>
            <a:r>
              <a:rPr lang="uk-UA" sz="2100" dirty="0" smtClean="0">
                <a:solidFill>
                  <a:srgbClr val="2C1E1F"/>
                </a:solidFill>
                <a:latin typeface="Montserrat"/>
              </a:rPr>
              <a:t>2</a:t>
            </a:r>
            <a:endParaRPr lang="en-US" sz="2100" dirty="0">
              <a:solidFill>
                <a:srgbClr val="2C1E1F"/>
              </a:solidFill>
              <a:latin typeface="Montserrat"/>
            </a:endParaRPr>
          </a:p>
        </p:txBody>
      </p:sp>
      <p:sp>
        <p:nvSpPr>
          <p:cNvPr id="7" name="TextBox 7"/>
          <p:cNvSpPr txBox="1"/>
          <p:nvPr/>
        </p:nvSpPr>
        <p:spPr>
          <a:xfrm>
            <a:off x="1447800" y="723900"/>
            <a:ext cx="15252700" cy="2080698"/>
          </a:xfrm>
          <a:prstGeom prst="rect">
            <a:avLst/>
          </a:prstGeom>
        </p:spPr>
        <p:txBody>
          <a:bodyPr wrap="square" lIns="0" tIns="0" rIns="0" bIns="0" rtlCol="0" anchor="t">
            <a:spAutoFit/>
          </a:bodyPr>
          <a:lstStyle/>
          <a:p>
            <a:pPr algn="ctr">
              <a:lnSpc>
                <a:spcPts val="9010"/>
              </a:lnSpc>
            </a:pPr>
            <a:r>
              <a:rPr lang="uk-UA" sz="7700" dirty="0" smtClean="0">
                <a:solidFill>
                  <a:srgbClr val="2C1E1F"/>
                </a:solidFill>
                <a:latin typeface="Gotham Bold"/>
              </a:rPr>
              <a:t>ВЕБ</a:t>
            </a:r>
            <a:r>
              <a:rPr lang="en-US" sz="7700" dirty="0" smtClean="0">
                <a:solidFill>
                  <a:srgbClr val="2C1E1F"/>
                </a:solidFill>
                <a:latin typeface="Gotham Bold"/>
              </a:rPr>
              <a:t>ІНТЕРФЕЙС </a:t>
            </a:r>
            <a:r>
              <a:rPr lang="uk-UA" sz="7700" dirty="0" smtClean="0">
                <a:solidFill>
                  <a:srgbClr val="2C1E1F"/>
                </a:solidFill>
                <a:latin typeface="Gotham Bold"/>
              </a:rPr>
              <a:t>СИСТЕМИ</a:t>
            </a:r>
            <a:endParaRPr lang="en-US" sz="7700" dirty="0">
              <a:solidFill>
                <a:srgbClr val="2C1E1F"/>
              </a:solidFill>
              <a:latin typeface="Gotham Bold"/>
            </a:endParaRPr>
          </a:p>
          <a:p>
            <a:pPr algn="l">
              <a:lnSpc>
                <a:spcPts val="9010"/>
              </a:lnSpc>
            </a:pPr>
            <a:endParaRPr dirty="0"/>
          </a:p>
        </p:txBody>
      </p:sp>
      <p:pic>
        <p:nvPicPr>
          <p:cNvPr id="8" name="Picture 1"/>
          <p:cNvPicPr/>
          <p:nvPr/>
        </p:nvPicPr>
        <p:blipFill>
          <a:blip r:embed="rId4"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219200" y="2552700"/>
            <a:ext cx="10287000" cy="6019800"/>
          </a:xfrm>
          <a:prstGeom prst="rect">
            <a:avLst/>
          </a:prstGeom>
          <a:noFill/>
          <a:ln>
            <a:noFill/>
          </a:ln>
        </p:spPr>
      </p:pic>
      <p:pic>
        <p:nvPicPr>
          <p:cNvPr id="9" name="Picture 2"/>
          <p:cNvPicPr/>
          <p:nvPr/>
        </p:nvPicPr>
        <p:blipFill>
          <a:blip r:embed="rId5"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1734800" y="2628900"/>
            <a:ext cx="2725741" cy="1868556"/>
          </a:xfrm>
          <a:prstGeom prst="rect">
            <a:avLst/>
          </a:prstGeom>
          <a:noFill/>
          <a:ln>
            <a:noFill/>
          </a:ln>
        </p:spPr>
      </p:pic>
      <p:pic>
        <p:nvPicPr>
          <p:cNvPr id="10" name="Picture 3"/>
          <p:cNvPicPr/>
          <p:nvPr/>
        </p:nvPicPr>
        <p:blipFill>
          <a:blip r:embed="rId6"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4173200" y="3314700"/>
            <a:ext cx="2671638" cy="1830424"/>
          </a:xfrm>
          <a:prstGeom prst="rect">
            <a:avLst/>
          </a:prstGeom>
          <a:noFill/>
          <a:ln>
            <a:noFill/>
          </a:ln>
        </p:spPr>
      </p:pic>
      <p:pic>
        <p:nvPicPr>
          <p:cNvPr id="11" name="Picture 4"/>
          <p:cNvPicPr/>
          <p:nvPr/>
        </p:nvPicPr>
        <p:blipFill>
          <a:blip r:embed="rId7"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1811000" y="4838700"/>
            <a:ext cx="2687541" cy="1884917"/>
          </a:xfrm>
          <a:prstGeom prst="rect">
            <a:avLst/>
          </a:prstGeom>
          <a:noFill/>
          <a:ln>
            <a:noFill/>
          </a:ln>
        </p:spPr>
      </p:pic>
      <p:pic>
        <p:nvPicPr>
          <p:cNvPr id="12" name="Picture 6"/>
          <p:cNvPicPr/>
          <p:nvPr/>
        </p:nvPicPr>
        <p:blipFill>
          <a:blip r:embed="rId8"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4249400" y="5600700"/>
            <a:ext cx="2536466" cy="2000796"/>
          </a:xfrm>
          <a:prstGeom prst="rect">
            <a:avLst/>
          </a:prstGeom>
          <a:noFill/>
          <a:ln>
            <a:noFill/>
          </a:ln>
        </p:spPr>
      </p:pic>
      <p:pic>
        <p:nvPicPr>
          <p:cNvPr id="13" name="Picture 8"/>
          <p:cNvPicPr/>
          <p:nvPr/>
        </p:nvPicPr>
        <p:blipFill>
          <a:blip r:embed="rId9"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6sdtfl="http://schemas.microsoft.com/office/word/2024/wordml/sdtformatlock" xmlns:w16sdtdh="http://schemas.microsoft.com/office/word/2020/wordml/sdtdatahash" xmlns:w16du="http://schemas.microsoft.com/office/word/2023/wordml/word16du"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1963400" y="7048500"/>
            <a:ext cx="2464904" cy="195425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6" name="TextBox 6"/>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2C1E1F"/>
                </a:solidFill>
                <a:latin typeface="Montserrat"/>
              </a:rPr>
              <a:t>1</a:t>
            </a:r>
            <a:r>
              <a:rPr lang="uk-UA" sz="2100" dirty="0" smtClean="0">
                <a:solidFill>
                  <a:srgbClr val="2C1E1F"/>
                </a:solidFill>
                <a:latin typeface="Montserrat"/>
              </a:rPr>
              <a:t>3</a:t>
            </a:r>
            <a:endParaRPr lang="en-US" sz="2100" dirty="0">
              <a:solidFill>
                <a:srgbClr val="2C1E1F"/>
              </a:solidFill>
              <a:latin typeface="Montserrat"/>
            </a:endParaRPr>
          </a:p>
        </p:txBody>
      </p:sp>
      <p:sp>
        <p:nvSpPr>
          <p:cNvPr id="7" name="TextBox 7"/>
          <p:cNvSpPr txBox="1"/>
          <p:nvPr/>
        </p:nvSpPr>
        <p:spPr>
          <a:xfrm>
            <a:off x="1447800" y="723900"/>
            <a:ext cx="15252700" cy="2308324"/>
          </a:xfrm>
          <a:prstGeom prst="rect">
            <a:avLst/>
          </a:prstGeom>
        </p:spPr>
        <p:txBody>
          <a:bodyPr wrap="square" lIns="0" tIns="0" rIns="0" bIns="0" rtlCol="0" anchor="t">
            <a:spAutoFit/>
          </a:bodyPr>
          <a:lstStyle/>
          <a:p>
            <a:pPr algn="ctr">
              <a:lnSpc>
                <a:spcPts val="9010"/>
              </a:lnSpc>
            </a:pPr>
            <a:r>
              <a:rPr lang="uk-UA" sz="4800" dirty="0" smtClean="0">
                <a:solidFill>
                  <a:srgbClr val="2C1E1F"/>
                </a:solidFill>
                <a:latin typeface="Gotham Bold"/>
              </a:rPr>
              <a:t>ТЕСТУВАННЯ СИСТЕМИ В РЕАЛЬНИХ УМОВАХ</a:t>
            </a:r>
            <a:endParaRPr lang="en-US" sz="4800" dirty="0">
              <a:solidFill>
                <a:srgbClr val="2C1E1F"/>
              </a:solidFill>
              <a:latin typeface="Gotham Bold"/>
            </a:endParaRPr>
          </a:p>
          <a:p>
            <a:pPr algn="l">
              <a:lnSpc>
                <a:spcPts val="9010"/>
              </a:lnSpc>
            </a:pPr>
            <a:endParaRPr sz="1050" dirty="0"/>
          </a:p>
        </p:txBody>
      </p:sp>
      <p:pic>
        <p:nvPicPr>
          <p:cNvPr id="15" name="Рисунок 14"/>
          <p:cNvPicPr/>
          <p:nvPr/>
        </p:nvPicPr>
        <p:blipFill>
          <a:blip r:embed="rId4" cstate="print"/>
          <a:srcRect/>
          <a:stretch>
            <a:fillRect/>
          </a:stretch>
        </p:blipFill>
        <p:spPr bwMode="auto">
          <a:xfrm>
            <a:off x="1676400" y="2628900"/>
            <a:ext cx="6248400" cy="6019800"/>
          </a:xfrm>
          <a:prstGeom prst="rect">
            <a:avLst/>
          </a:prstGeom>
          <a:noFill/>
          <a:ln w="9525">
            <a:noFill/>
            <a:miter lim="800000"/>
            <a:headEnd/>
            <a:tailEnd/>
          </a:ln>
        </p:spPr>
      </p:pic>
      <p:sp>
        <p:nvSpPr>
          <p:cNvPr id="32769" name="Rectangle 1"/>
          <p:cNvSpPr>
            <a:spLocks noChangeArrowheads="1"/>
          </p:cNvSpPr>
          <p:nvPr/>
        </p:nvSpPr>
        <p:spPr bwMode="auto">
          <a:xfrm>
            <a:off x="8382000" y="2728829"/>
            <a:ext cx="883920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Char char="•"/>
              <a:tabLst/>
            </a:pPr>
            <a:r>
              <a:rPr kumimoji="0" lang="uk-UA" sz="2800" b="0" i="0" u="none" strike="noStrike" cap="none" normalizeH="0" baseline="0" dirty="0" smtClean="0">
                <a:ln>
                  <a:noFill/>
                </a:ln>
                <a:solidFill>
                  <a:schemeClr val="tx1"/>
                </a:solidFill>
                <a:effectLst/>
                <a:latin typeface="Gotham Bold"/>
                <a:ea typeface="Calibri" pitchFamily="34" charset="0"/>
                <a:cs typeface="Times New Roman" pitchFamily="18" charset="0"/>
              </a:rPr>
              <a:t>Укриття №1 (житлове, вул. Є. </a:t>
            </a:r>
            <a:r>
              <a:rPr kumimoji="0" lang="uk-UA" sz="2800" b="0" i="0" u="none" strike="noStrike" cap="none" normalizeH="0" baseline="0" dirty="0" err="1" smtClean="0">
                <a:ln>
                  <a:noFill/>
                </a:ln>
                <a:solidFill>
                  <a:schemeClr val="tx1"/>
                </a:solidFill>
                <a:effectLst/>
                <a:latin typeface="Gotham Bold"/>
                <a:ea typeface="Calibri" pitchFamily="34" charset="0"/>
                <a:cs typeface="Times New Roman" pitchFamily="18" charset="0"/>
              </a:rPr>
              <a:t>Коновальця</a:t>
            </a:r>
            <a:r>
              <a:rPr kumimoji="0" lang="uk-UA" sz="2800" b="0" i="0" u="none" strike="noStrike" cap="none" normalizeH="0" baseline="0" dirty="0" smtClean="0">
                <a:ln>
                  <a:noFill/>
                </a:ln>
                <a:solidFill>
                  <a:schemeClr val="tx1"/>
                </a:solidFill>
                <a:effectLst/>
                <a:latin typeface="Gotham Bold"/>
                <a:ea typeface="Calibri" pitchFamily="34" charset="0"/>
                <a:cs typeface="Times New Roman" pitchFamily="18" charset="0"/>
              </a:rPr>
              <a:t>, 138А) – підвальне приміщення житлового будинку, розраховане на перебування до 40 осіб, з мінімальною природною вентиляцією.</a:t>
            </a:r>
            <a:endParaRPr kumimoji="0" lang="uk-UA" sz="2400" b="0" i="0" u="none" strike="noStrike" cap="none" normalizeH="0" baseline="0" dirty="0" smtClean="0">
              <a:ln>
                <a:noFill/>
              </a:ln>
              <a:solidFill>
                <a:schemeClr val="tx1"/>
              </a:solidFill>
              <a:effectLst/>
              <a:latin typeface="Gotham Bold"/>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uk-UA" sz="2800" b="0" i="0" u="none" strike="noStrike" cap="none" normalizeH="0" baseline="0" dirty="0" smtClean="0">
                <a:ln>
                  <a:noFill/>
                </a:ln>
                <a:solidFill>
                  <a:schemeClr val="tx1"/>
                </a:solidFill>
                <a:effectLst/>
                <a:latin typeface="Gotham Bold"/>
                <a:ea typeface="Calibri" pitchFamily="34" charset="0"/>
                <a:cs typeface="Times New Roman" pitchFamily="18" charset="0"/>
              </a:rPr>
              <a:t>Укриття №2 (громадське, вул. Української Перемоги, 32) – укриття загального користування з підвищеною щільністю людей, обмеженим повітрообміном та значним антропогенним навантаженням.</a:t>
            </a:r>
            <a:endParaRPr kumimoji="0" lang="uk-UA" sz="2400" b="0" i="0" u="none" strike="noStrike" cap="none" normalizeH="0" baseline="0" dirty="0" smtClean="0">
              <a:ln>
                <a:noFill/>
              </a:ln>
              <a:solidFill>
                <a:schemeClr val="tx1"/>
              </a:solidFill>
              <a:effectLst/>
              <a:latin typeface="Gotham Bold"/>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pPr>
            <a:r>
              <a:rPr kumimoji="0" lang="uk-UA" sz="2800" b="0" i="0" u="none" strike="noStrike" cap="none" normalizeH="0" baseline="0" dirty="0" smtClean="0">
                <a:ln>
                  <a:noFill/>
                </a:ln>
                <a:solidFill>
                  <a:schemeClr val="tx1"/>
                </a:solidFill>
                <a:effectLst/>
                <a:latin typeface="Gotham Bold"/>
                <a:ea typeface="Calibri" pitchFamily="34" charset="0"/>
                <a:cs typeface="Times New Roman" pitchFamily="18" charset="0"/>
              </a:rPr>
              <a:t>Укриття ІФНТУНГ (вул.</a:t>
            </a:r>
            <a:r>
              <a:rPr kumimoji="0" lang="uk-UA" sz="1200" b="0" i="0" u="none" strike="noStrike" cap="none" normalizeH="0" baseline="0" dirty="0" smtClean="0">
                <a:ln>
                  <a:noFill/>
                </a:ln>
                <a:solidFill>
                  <a:schemeClr val="tx1"/>
                </a:solidFill>
                <a:effectLst/>
                <a:latin typeface="Gotham Bold"/>
                <a:ea typeface="Calibri" pitchFamily="34" charset="0"/>
                <a:cs typeface="Arial" pitchFamily="34" charset="0"/>
              </a:rPr>
              <a:t> </a:t>
            </a:r>
            <a:r>
              <a:rPr kumimoji="0" lang="uk-UA" sz="2800" b="0" i="0" u="none" strike="noStrike" cap="none" normalizeH="0" baseline="0" dirty="0" smtClean="0">
                <a:ln>
                  <a:noFill/>
                </a:ln>
                <a:solidFill>
                  <a:schemeClr val="tx1"/>
                </a:solidFill>
                <a:effectLst/>
                <a:latin typeface="Gotham Bold"/>
                <a:ea typeface="Calibri" pitchFamily="34" charset="0"/>
                <a:cs typeface="Times New Roman" pitchFamily="18" charset="0"/>
              </a:rPr>
              <a:t>Карпатська, 15) – укриття, розташоване на території Івано-Франківського національного технічного університету нафти і газу, обладнане системою вентиляції та освітленням, що відповідає нормативним вимогам.</a:t>
            </a:r>
            <a:endParaRPr kumimoji="0" lang="uk-UA" sz="3600" b="0" i="0" u="none" strike="noStrike" cap="none" normalizeH="0" baseline="0" dirty="0" smtClean="0">
              <a:ln>
                <a:noFill/>
              </a:ln>
              <a:solidFill>
                <a:schemeClr val="tx1"/>
              </a:solidFill>
              <a:effectLst/>
              <a:latin typeface="Gotham Bold"/>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6" name="TextBox 6"/>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2C1E1F"/>
                </a:solidFill>
                <a:latin typeface="Montserrat"/>
              </a:rPr>
              <a:t>1</a:t>
            </a:r>
            <a:r>
              <a:rPr lang="uk-UA" sz="2100" dirty="0" smtClean="0">
                <a:solidFill>
                  <a:srgbClr val="2C1E1F"/>
                </a:solidFill>
                <a:latin typeface="Montserrat"/>
              </a:rPr>
              <a:t>4</a:t>
            </a:r>
            <a:endParaRPr lang="en-US" sz="2100" dirty="0">
              <a:solidFill>
                <a:srgbClr val="2C1E1F"/>
              </a:solidFill>
              <a:latin typeface="Montserrat"/>
            </a:endParaRPr>
          </a:p>
        </p:txBody>
      </p:sp>
      <p:sp>
        <p:nvSpPr>
          <p:cNvPr id="7" name="TextBox 7"/>
          <p:cNvSpPr txBox="1"/>
          <p:nvPr/>
        </p:nvSpPr>
        <p:spPr>
          <a:xfrm>
            <a:off x="1447800" y="723900"/>
            <a:ext cx="15252700" cy="2308324"/>
          </a:xfrm>
          <a:prstGeom prst="rect">
            <a:avLst/>
          </a:prstGeom>
        </p:spPr>
        <p:txBody>
          <a:bodyPr wrap="square" lIns="0" tIns="0" rIns="0" bIns="0" rtlCol="0" anchor="t">
            <a:spAutoFit/>
          </a:bodyPr>
          <a:lstStyle/>
          <a:p>
            <a:pPr algn="ctr">
              <a:lnSpc>
                <a:spcPts val="9010"/>
              </a:lnSpc>
            </a:pPr>
            <a:r>
              <a:rPr lang="uk-UA" sz="4000" dirty="0" smtClean="0">
                <a:solidFill>
                  <a:srgbClr val="2C1E1F"/>
                </a:solidFill>
                <a:latin typeface="Gotham Bold"/>
              </a:rPr>
              <a:t>РЕЗУЛЬТАТИ ТЕСТУВАННЯ СИСТЕМИ В РЕАЛЬНИХ УМОВАХ</a:t>
            </a:r>
            <a:endParaRPr lang="en-US" sz="4000" dirty="0">
              <a:solidFill>
                <a:srgbClr val="2C1E1F"/>
              </a:solidFill>
              <a:latin typeface="Gotham Bold"/>
            </a:endParaRPr>
          </a:p>
          <a:p>
            <a:pPr algn="l">
              <a:lnSpc>
                <a:spcPts val="9010"/>
              </a:lnSpc>
            </a:pPr>
            <a:endParaRPr sz="900" dirty="0"/>
          </a:p>
        </p:txBody>
      </p:sp>
      <p:graphicFrame>
        <p:nvGraphicFramePr>
          <p:cNvPr id="14" name="Таблиця 13"/>
          <p:cNvGraphicFramePr>
            <a:graphicFrameLocks noGrp="1"/>
          </p:cNvGraphicFramePr>
          <p:nvPr/>
        </p:nvGraphicFramePr>
        <p:xfrm>
          <a:off x="3581400" y="2552700"/>
          <a:ext cx="10363201" cy="6172200"/>
        </p:xfrm>
        <a:graphic>
          <a:graphicData uri="http://schemas.openxmlformats.org/drawingml/2006/table">
            <a:tbl>
              <a:tblPr/>
              <a:tblGrid>
                <a:gridCol w="2350731"/>
                <a:gridCol w="2533742"/>
                <a:gridCol w="2385440"/>
                <a:gridCol w="3093288"/>
              </a:tblGrid>
              <a:tr h="978017">
                <a:tc>
                  <a:txBody>
                    <a:bodyPr/>
                    <a:lstStyle/>
                    <a:p>
                      <a:pPr algn="ctr">
                        <a:lnSpc>
                          <a:spcPct val="150000"/>
                        </a:lnSpc>
                        <a:spcAft>
                          <a:spcPts val="0"/>
                        </a:spcAft>
                      </a:pPr>
                      <a:r>
                        <a:rPr lang="uk-UA" sz="2400" b="1" kern="100" dirty="0">
                          <a:latin typeface="Times New Roman"/>
                          <a:ea typeface="Calibri"/>
                          <a:cs typeface="Times New Roman"/>
                        </a:rPr>
                        <a:t>Параметр</a:t>
                      </a:r>
                      <a:endParaRPr lang="uk-UA" sz="1800" kern="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2400" b="1" kern="100">
                          <a:latin typeface="Times New Roman"/>
                          <a:ea typeface="Calibri"/>
                          <a:cs typeface="Times New Roman"/>
                        </a:rPr>
                        <a:t>Укриття №1</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2400" b="1" kern="100">
                          <a:latin typeface="Times New Roman"/>
                          <a:ea typeface="Calibri"/>
                          <a:cs typeface="Times New Roman"/>
                        </a:rPr>
                        <a:t>Укриття №2</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2400" b="1" kern="100">
                          <a:latin typeface="Times New Roman"/>
                          <a:ea typeface="Calibri"/>
                          <a:cs typeface="Times New Roman"/>
                        </a:rPr>
                        <a:t>Укриття ІФНТУНГ</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8017">
                <a:tc>
                  <a:txBody>
                    <a:bodyPr/>
                    <a:lstStyle/>
                    <a:p>
                      <a:pPr algn="just">
                        <a:lnSpc>
                          <a:spcPct val="150000"/>
                        </a:lnSpc>
                        <a:spcAft>
                          <a:spcPts val="0"/>
                        </a:spcAft>
                      </a:pPr>
                      <a:r>
                        <a:rPr lang="uk-UA" sz="2400" kern="100">
                          <a:latin typeface="Times New Roman"/>
                          <a:ea typeface="Calibri"/>
                          <a:cs typeface="Times New Roman"/>
                        </a:rPr>
                        <a:t>Температура, °C</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18,5 / 17,6</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19,5 / 19,9</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20,3 / 20,6</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033">
                <a:tc>
                  <a:txBody>
                    <a:bodyPr/>
                    <a:lstStyle/>
                    <a:p>
                      <a:pPr algn="just">
                        <a:lnSpc>
                          <a:spcPct val="150000"/>
                        </a:lnSpc>
                        <a:spcAft>
                          <a:spcPts val="0"/>
                        </a:spcAft>
                      </a:pPr>
                      <a:r>
                        <a:rPr lang="uk-UA" sz="2400" kern="100">
                          <a:latin typeface="Times New Roman"/>
                          <a:ea typeface="Calibri"/>
                          <a:cs typeface="Times New Roman"/>
                        </a:rPr>
                        <a:t>Вологість, %</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75 / 77</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65 / 67</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54 / 55</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033">
                <a:tc>
                  <a:txBody>
                    <a:bodyPr/>
                    <a:lstStyle/>
                    <a:p>
                      <a:pPr algn="just">
                        <a:lnSpc>
                          <a:spcPct val="150000"/>
                        </a:lnSpc>
                        <a:spcAft>
                          <a:spcPts val="0"/>
                        </a:spcAft>
                      </a:pPr>
                      <a:r>
                        <a:rPr lang="uk-UA" sz="2400" kern="100">
                          <a:latin typeface="Times New Roman"/>
                          <a:ea typeface="Calibri"/>
                          <a:cs typeface="Times New Roman"/>
                        </a:rPr>
                        <a:t>CO₂, см</a:t>
                      </a:r>
                      <a:r>
                        <a:rPr lang="uk-UA" sz="2400" kern="100" baseline="30000">
                          <a:latin typeface="Times New Roman"/>
                          <a:ea typeface="Calibri"/>
                          <a:cs typeface="Times New Roman"/>
                        </a:rPr>
                        <a:t>3</a:t>
                      </a:r>
                      <a:r>
                        <a:rPr lang="uk-UA" sz="2400" kern="100">
                          <a:latin typeface="Times New Roman"/>
                          <a:ea typeface="Calibri"/>
                          <a:cs typeface="Times New Roman"/>
                        </a:rPr>
                        <a:t>/м</a:t>
                      </a:r>
                      <a:r>
                        <a:rPr lang="uk-UA" sz="2400" kern="100" baseline="30000">
                          <a:latin typeface="Times New Roman"/>
                          <a:ea typeface="Calibri"/>
                          <a:cs typeface="Times New Roman"/>
                        </a:rPr>
                        <a:t>3</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980 / 1020</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1620 / 1700</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290 / 920</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033">
                <a:tc>
                  <a:txBody>
                    <a:bodyPr/>
                    <a:lstStyle/>
                    <a:p>
                      <a:pPr algn="just">
                        <a:lnSpc>
                          <a:spcPct val="150000"/>
                        </a:lnSpc>
                        <a:spcAft>
                          <a:spcPts val="0"/>
                        </a:spcAft>
                      </a:pPr>
                      <a:r>
                        <a:rPr lang="uk-UA" sz="2400" kern="100">
                          <a:latin typeface="Times New Roman"/>
                          <a:ea typeface="Calibri"/>
                          <a:cs typeface="Times New Roman"/>
                        </a:rPr>
                        <a:t>TVOC, мм</a:t>
                      </a:r>
                      <a:r>
                        <a:rPr lang="uk-UA" sz="2400" kern="100" baseline="30000">
                          <a:latin typeface="Times New Roman"/>
                          <a:ea typeface="Calibri"/>
                          <a:cs typeface="Times New Roman"/>
                        </a:rPr>
                        <a:t>3</a:t>
                      </a:r>
                      <a:r>
                        <a:rPr lang="uk-UA" sz="2400" kern="100">
                          <a:latin typeface="Times New Roman"/>
                          <a:ea typeface="Calibri"/>
                          <a:cs typeface="Times New Roman"/>
                        </a:rPr>
                        <a:t>/м</a:t>
                      </a:r>
                      <a:r>
                        <a:rPr lang="uk-UA" sz="2400" kern="100" baseline="30000">
                          <a:latin typeface="Times New Roman"/>
                          <a:ea typeface="Calibri"/>
                          <a:cs typeface="Times New Roman"/>
                        </a:rPr>
                        <a:t>3</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210 / 225</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380 / 400</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190 / 200</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033">
                <a:tc>
                  <a:txBody>
                    <a:bodyPr/>
                    <a:lstStyle/>
                    <a:p>
                      <a:pPr algn="just">
                        <a:lnSpc>
                          <a:spcPct val="150000"/>
                        </a:lnSpc>
                        <a:spcAft>
                          <a:spcPts val="0"/>
                        </a:spcAft>
                      </a:pPr>
                      <a:r>
                        <a:rPr lang="uk-UA" sz="2400" kern="100">
                          <a:latin typeface="Times New Roman"/>
                          <a:ea typeface="Calibri"/>
                          <a:cs typeface="Times New Roman"/>
                        </a:rPr>
                        <a:t>AQI</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2 / 2</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4 / 4</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2 / 2</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8017">
                <a:tc>
                  <a:txBody>
                    <a:bodyPr/>
                    <a:lstStyle/>
                    <a:p>
                      <a:pPr algn="just">
                        <a:lnSpc>
                          <a:spcPct val="150000"/>
                        </a:lnSpc>
                        <a:spcAft>
                          <a:spcPts val="0"/>
                        </a:spcAft>
                      </a:pPr>
                      <a:r>
                        <a:rPr lang="uk-UA" sz="2400" kern="100">
                          <a:latin typeface="Times New Roman"/>
                          <a:ea typeface="Calibri"/>
                          <a:cs typeface="Times New Roman"/>
                        </a:rPr>
                        <a:t>Освітленість, %</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42 / 45</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28 / 30</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dirty="0">
                          <a:latin typeface="Times New Roman"/>
                          <a:ea typeface="Calibri"/>
                          <a:cs typeface="Times New Roman"/>
                        </a:rPr>
                        <a:t>55 / 58</a:t>
                      </a:r>
                      <a:endParaRPr lang="uk-UA" sz="1800" kern="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8017">
                <a:tc>
                  <a:txBody>
                    <a:bodyPr/>
                    <a:lstStyle/>
                    <a:p>
                      <a:pPr algn="just">
                        <a:lnSpc>
                          <a:spcPct val="150000"/>
                        </a:lnSpc>
                        <a:spcAft>
                          <a:spcPts val="0"/>
                        </a:spcAft>
                      </a:pPr>
                      <a:r>
                        <a:rPr lang="uk-UA" sz="2400" kern="100">
                          <a:latin typeface="Times New Roman"/>
                          <a:ea typeface="Calibri"/>
                          <a:cs typeface="Times New Roman"/>
                        </a:rPr>
                        <a:t>Рівень шуму, dB</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48 / 50</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a:latin typeface="Times New Roman"/>
                          <a:ea typeface="Calibri"/>
                          <a:cs typeface="Times New Roman"/>
                        </a:rPr>
                        <a:t>62 / 65</a:t>
                      </a:r>
                      <a:endParaRPr lang="uk-UA" sz="18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kern="100" dirty="0">
                          <a:latin typeface="Times New Roman"/>
                          <a:ea typeface="Calibri"/>
                          <a:cs typeface="Times New Roman"/>
                        </a:rPr>
                        <a:t>45 / 47</a:t>
                      </a:r>
                      <a:endParaRPr lang="uk-UA" sz="1800" kern="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5" name="TextBox 5"/>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2C1E1F"/>
                </a:solidFill>
                <a:latin typeface="Montserrat"/>
              </a:rPr>
              <a:t>1</a:t>
            </a:r>
            <a:r>
              <a:rPr lang="uk-UA" sz="2100" dirty="0" smtClean="0">
                <a:solidFill>
                  <a:srgbClr val="2C1E1F"/>
                </a:solidFill>
                <a:latin typeface="Montserrat"/>
              </a:rPr>
              <a:t>5</a:t>
            </a:r>
            <a:endParaRPr lang="en-US" sz="2100" dirty="0">
              <a:solidFill>
                <a:srgbClr val="2C1E1F"/>
              </a:solidFill>
              <a:latin typeface="Montserrat"/>
            </a:endParaRPr>
          </a:p>
        </p:txBody>
      </p:sp>
      <p:sp>
        <p:nvSpPr>
          <p:cNvPr id="6" name="TextBox 6"/>
          <p:cNvSpPr txBox="1"/>
          <p:nvPr/>
        </p:nvSpPr>
        <p:spPr>
          <a:xfrm>
            <a:off x="6311265" y="591185"/>
            <a:ext cx="6021070" cy="1155065"/>
          </a:xfrm>
          <a:prstGeom prst="rect">
            <a:avLst/>
          </a:prstGeom>
        </p:spPr>
        <p:txBody>
          <a:bodyPr wrap="square" lIns="0" tIns="0" rIns="0" bIns="0" rtlCol="0" anchor="t">
            <a:spAutoFit/>
          </a:bodyPr>
          <a:lstStyle/>
          <a:p>
            <a:pPr algn="l">
              <a:lnSpc>
                <a:spcPts val="9010"/>
              </a:lnSpc>
            </a:pPr>
            <a:r>
              <a:rPr lang="uk-UA" sz="7700" dirty="0" smtClean="0">
                <a:solidFill>
                  <a:srgbClr val="2C1E1F"/>
                </a:solidFill>
                <a:latin typeface="Gotham Bold"/>
              </a:rPr>
              <a:t>ВИСНОВКИ</a:t>
            </a:r>
            <a:endParaRPr lang="en-US" sz="7700" dirty="0">
              <a:solidFill>
                <a:srgbClr val="2C1E1F"/>
              </a:solidFill>
              <a:latin typeface="Gotham Bold"/>
            </a:endParaRPr>
          </a:p>
        </p:txBody>
      </p:sp>
      <p:sp>
        <p:nvSpPr>
          <p:cNvPr id="7" name="TextBox 6"/>
          <p:cNvSpPr txBox="1"/>
          <p:nvPr/>
        </p:nvSpPr>
        <p:spPr>
          <a:xfrm>
            <a:off x="1066800" y="2476500"/>
            <a:ext cx="16383000" cy="7755969"/>
          </a:xfrm>
          <a:prstGeom prst="rect">
            <a:avLst/>
          </a:prstGeom>
        </p:spPr>
        <p:txBody>
          <a:bodyPr wrap="square" lIns="0" tIns="0" rIns="0" bIns="0" rtlCol="0" anchor="t">
            <a:spAutoFit/>
          </a:bodyPr>
          <a:lstStyle/>
          <a:p>
            <a:pPr algn="just"/>
            <a:r>
              <a:rPr lang="uk-UA" sz="2800" dirty="0" smtClean="0">
                <a:latin typeface="Gotham Bold"/>
              </a:rPr>
              <a:t>   Кваліфікаційна робота виконана у відповідності з основною темою «Розробка автоматизованої системи моніторингу мікроклімату в захисних спорудах цивільного захисту».</a:t>
            </a:r>
          </a:p>
          <a:p>
            <a:pPr algn="just"/>
            <a:r>
              <a:rPr lang="uk-UA" sz="2800" dirty="0" smtClean="0">
                <a:latin typeface="Gotham Bold"/>
              </a:rPr>
              <a:t>   У магістерській роботі розв’язано актуальну науково-прикладну задачу розробки автоматизованої системи моніторингу мікроклімату в захисних спорудах цивільного захисту з використанням сучасних мікроконтролерних і сенсорних технологій.</a:t>
            </a:r>
          </a:p>
          <a:p>
            <a:pPr algn="just"/>
            <a:r>
              <a:rPr lang="uk-UA" sz="2800" dirty="0" smtClean="0">
                <a:latin typeface="Gotham Bold"/>
              </a:rPr>
              <a:t>   У межах роботи реалізовано завершений апаратний прототип системи та розроблено програмне забезпечення, яке забезпечує опитування сенсорів, фільтрацію та згладжування вимірювань, формування структурованих даних і їх відображення у режимі реального часу. Реалізація локального TFT-дисплея та вбудованого </a:t>
            </a:r>
            <a:r>
              <a:rPr lang="uk-UA" sz="2800" dirty="0" err="1" smtClean="0">
                <a:latin typeface="Gotham Bold"/>
              </a:rPr>
              <a:t>вебінтерфейсу</a:t>
            </a:r>
            <a:r>
              <a:rPr lang="uk-UA" sz="2800" dirty="0" smtClean="0">
                <a:latin typeface="Gotham Bold"/>
              </a:rPr>
              <a:t> дозволяє здійснювати оперативний контроль параметрів мікроклімату без використання зовнішніх мережевих ресурсів.</a:t>
            </a:r>
          </a:p>
          <a:p>
            <a:pPr algn="just"/>
            <a:r>
              <a:rPr lang="uk-UA" sz="2800" dirty="0" smtClean="0">
                <a:latin typeface="Gotham Bold"/>
              </a:rPr>
              <a:t>   Отримані результати свідчать про практичну придатність розробленої автоматизованої системи моніторингу мікроклімату та доцільність її використання як елемента систем цивільного захисту. Запропоновані технічні та програмні рішення можуть бути використані для подальшого розвитку інтелектуальних систем контролю мікроклімату, інтеграції з вентиляційними установками, системами оповіщення та централізованими інформаційно-аналітичними платформами.</a:t>
            </a:r>
          </a:p>
          <a:p>
            <a:endParaRPr lang="uk-UA" sz="2800" dirty="0" smtClean="0">
              <a:latin typeface="Gotham Bold"/>
            </a:endParaRPr>
          </a:p>
          <a:p>
            <a:endParaRPr lang="uk-UA" sz="2800" dirty="0" smtClean="0"/>
          </a:p>
          <a:p>
            <a:pPr algn="l"/>
            <a:endParaRPr lang="en-US" sz="2800" dirty="0">
              <a:solidFill>
                <a:srgbClr val="2C1E1F"/>
              </a:solidFill>
              <a:latin typeface="Gotham Bo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Freeform 3"/>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4" name="TextBox 4"/>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uk-UA" sz="2100" dirty="0" smtClean="0">
                <a:solidFill>
                  <a:srgbClr val="2C1E1F"/>
                </a:solidFill>
                <a:latin typeface="Montserrat"/>
              </a:rPr>
              <a:t>16</a:t>
            </a:r>
            <a:endParaRPr lang="en-US" sz="2100" dirty="0">
              <a:solidFill>
                <a:srgbClr val="2C1E1F"/>
              </a:solidFill>
              <a:latin typeface="Montserrat"/>
            </a:endParaRPr>
          </a:p>
        </p:txBody>
      </p:sp>
      <p:sp>
        <p:nvSpPr>
          <p:cNvPr id="5" name="TextBox 6"/>
          <p:cNvSpPr txBox="1"/>
          <p:nvPr/>
        </p:nvSpPr>
        <p:spPr>
          <a:xfrm>
            <a:off x="1676400" y="4533900"/>
            <a:ext cx="14935200" cy="1201291"/>
          </a:xfrm>
          <a:prstGeom prst="rect">
            <a:avLst/>
          </a:prstGeom>
        </p:spPr>
        <p:txBody>
          <a:bodyPr wrap="square" lIns="0" tIns="0" rIns="0" bIns="0" rtlCol="0" anchor="t">
            <a:spAutoFit/>
          </a:bodyPr>
          <a:lstStyle/>
          <a:p>
            <a:pPr algn="l">
              <a:lnSpc>
                <a:spcPts val="9010"/>
              </a:lnSpc>
            </a:pPr>
            <a:r>
              <a:rPr lang="uk-UA" sz="11500" dirty="0" smtClean="0">
                <a:solidFill>
                  <a:srgbClr val="2C1E1F"/>
                </a:solidFill>
                <a:latin typeface="Gotham Bold"/>
              </a:rPr>
              <a:t>ДЯКУЮ ЗА УВАГУ!</a:t>
            </a:r>
            <a:endParaRPr lang="en-US" sz="11500" dirty="0">
              <a:solidFill>
                <a:srgbClr val="2C1E1F"/>
              </a:solidFill>
              <a:latin typeface="Gotham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1F2F2"/>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5" name="TextBox 5"/>
          <p:cNvSpPr txBox="1"/>
          <p:nvPr/>
        </p:nvSpPr>
        <p:spPr>
          <a:xfrm>
            <a:off x="891181" y="9265655"/>
            <a:ext cx="2475295" cy="356235"/>
          </a:xfrm>
          <a:prstGeom prst="rect">
            <a:avLst/>
          </a:prstGeom>
        </p:spPr>
        <p:txBody>
          <a:bodyPr lIns="0" tIns="0" rIns="0" bIns="0" rtlCol="0" anchor="t">
            <a:spAutoFit/>
          </a:bodyPr>
          <a:lstStyle/>
          <a:p>
            <a:pPr algn="just">
              <a:lnSpc>
                <a:spcPts val="2940"/>
              </a:lnSpc>
            </a:pPr>
            <a:r>
              <a:rPr lang="en-US" sz="2100">
                <a:solidFill>
                  <a:srgbClr val="2C1E1F"/>
                </a:solidFill>
                <a:latin typeface="Montserrat"/>
              </a:rPr>
              <a:t>02</a:t>
            </a:r>
          </a:p>
        </p:txBody>
      </p:sp>
      <p:sp>
        <p:nvSpPr>
          <p:cNvPr id="6" name="TextBox 6"/>
          <p:cNvSpPr txBox="1"/>
          <p:nvPr/>
        </p:nvSpPr>
        <p:spPr>
          <a:xfrm>
            <a:off x="1066800" y="723900"/>
            <a:ext cx="16801601" cy="2039020"/>
          </a:xfrm>
          <a:prstGeom prst="rect">
            <a:avLst/>
          </a:prstGeom>
        </p:spPr>
        <p:txBody>
          <a:bodyPr lIns="0" tIns="0" rIns="0" bIns="0" rtlCol="0" anchor="t">
            <a:spAutoFit/>
          </a:bodyPr>
          <a:lstStyle/>
          <a:p>
            <a:pPr algn="l">
              <a:lnSpc>
                <a:spcPts val="5250"/>
              </a:lnSpc>
            </a:pPr>
            <a:endParaRPr lang="uk-UA" sz="4490" dirty="0" smtClean="0">
              <a:solidFill>
                <a:srgbClr val="2C1E1F"/>
              </a:solidFill>
              <a:latin typeface="Gotham Bold"/>
            </a:endParaRPr>
          </a:p>
          <a:p>
            <a:pPr algn="l">
              <a:lnSpc>
                <a:spcPts val="5250"/>
              </a:lnSpc>
            </a:pPr>
            <a:r>
              <a:rPr lang="en-US" sz="4490" dirty="0" smtClean="0">
                <a:solidFill>
                  <a:srgbClr val="2C1E1F"/>
                </a:solidFill>
                <a:latin typeface="Gotham Bold"/>
              </a:rPr>
              <a:t>АКТУАЛЬНІСТЬ ТЕМИ</a:t>
            </a:r>
            <a:endParaRPr lang="en-US" sz="4490" dirty="0">
              <a:solidFill>
                <a:srgbClr val="2C1E1F"/>
              </a:solidFill>
              <a:latin typeface="Gotham Bold"/>
            </a:endParaRPr>
          </a:p>
          <a:p>
            <a:pPr algn="l">
              <a:lnSpc>
                <a:spcPts val="5250"/>
              </a:lnSpc>
            </a:pPr>
            <a:endParaRPr dirty="0"/>
          </a:p>
        </p:txBody>
      </p:sp>
      <p:pic>
        <p:nvPicPr>
          <p:cNvPr id="7" name="Picture 2" descr="Карта повітряних тривог 5 листопада 2022 року — Укрaїнa"/>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990600" y="2781300"/>
            <a:ext cx="6492744" cy="4495800"/>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6" descr="Перший урок: у школах на Хмельниччині навчали діям під час “повітряної  тривоги” - XМ-ІНСАЙД"/>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9982200" y="3848100"/>
            <a:ext cx="6741593" cy="449580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1F2F2"/>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5" name="TextBox 5"/>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2C1E1F"/>
                </a:solidFill>
                <a:latin typeface="Montserrat"/>
              </a:rPr>
              <a:t>0</a:t>
            </a:r>
            <a:r>
              <a:rPr lang="uk-UA" sz="2100" dirty="0" smtClean="0">
                <a:solidFill>
                  <a:srgbClr val="2C1E1F"/>
                </a:solidFill>
                <a:latin typeface="Montserrat"/>
              </a:rPr>
              <a:t>3</a:t>
            </a:r>
            <a:endParaRPr lang="en-US" sz="2100" dirty="0">
              <a:solidFill>
                <a:srgbClr val="2C1E1F"/>
              </a:solidFill>
              <a:latin typeface="Montserrat"/>
            </a:endParaRPr>
          </a:p>
        </p:txBody>
      </p:sp>
      <p:sp>
        <p:nvSpPr>
          <p:cNvPr id="6" name="TextBox 6"/>
          <p:cNvSpPr txBox="1"/>
          <p:nvPr/>
        </p:nvSpPr>
        <p:spPr>
          <a:xfrm>
            <a:off x="1066800" y="1943100"/>
            <a:ext cx="16801601" cy="8156079"/>
          </a:xfrm>
          <a:prstGeom prst="rect">
            <a:avLst/>
          </a:prstGeom>
        </p:spPr>
        <p:txBody>
          <a:bodyPr lIns="0" tIns="0" rIns="0" bIns="0" rtlCol="0" anchor="t">
            <a:spAutoFit/>
          </a:bodyPr>
          <a:lstStyle/>
          <a:p>
            <a:pPr algn="just">
              <a:lnSpc>
                <a:spcPts val="5250"/>
              </a:lnSpc>
            </a:pPr>
            <a:endParaRPr lang="uk-UA" sz="3200" dirty="0" smtClean="0">
              <a:solidFill>
                <a:srgbClr val="2C1E1F"/>
              </a:solidFill>
              <a:latin typeface="Gotham Bold"/>
            </a:endParaRPr>
          </a:p>
          <a:p>
            <a:pPr algn="just">
              <a:lnSpc>
                <a:spcPts val="5250"/>
              </a:lnSpc>
            </a:pPr>
            <a:r>
              <a:rPr lang="uk-UA" sz="3200" dirty="0" smtClean="0">
                <a:solidFill>
                  <a:srgbClr val="2C1E1F"/>
                </a:solidFill>
                <a:latin typeface="Gotham Bold"/>
              </a:rPr>
              <a:t>Об’єктом дослідження є процес забезпечення нормативних мікрокліматичних умов у захисних спорудах цивільного захисту.</a:t>
            </a:r>
          </a:p>
          <a:p>
            <a:pPr algn="just">
              <a:lnSpc>
                <a:spcPts val="5250"/>
              </a:lnSpc>
            </a:pPr>
            <a:endParaRPr lang="uk-UA" sz="3200" dirty="0" smtClean="0">
              <a:solidFill>
                <a:srgbClr val="2C1E1F"/>
              </a:solidFill>
              <a:latin typeface="Gotham Bold"/>
            </a:endParaRPr>
          </a:p>
          <a:p>
            <a:pPr algn="just">
              <a:lnSpc>
                <a:spcPts val="5250"/>
              </a:lnSpc>
            </a:pPr>
            <a:r>
              <a:rPr lang="uk-UA" sz="3200" dirty="0" smtClean="0">
                <a:solidFill>
                  <a:srgbClr val="2C1E1F"/>
                </a:solidFill>
                <a:latin typeface="Gotham Bold"/>
              </a:rPr>
              <a:t>Предметом дослідження є методи та засоби автоматизованого моніторингу параметрів мікроклімату (температури, вологості, якості повітря, шуму та освітленості) в укриттях цивільного захисту.</a:t>
            </a:r>
          </a:p>
          <a:p>
            <a:pPr algn="just">
              <a:lnSpc>
                <a:spcPts val="5250"/>
              </a:lnSpc>
            </a:pPr>
            <a:endParaRPr lang="uk-UA" sz="3200" dirty="0" smtClean="0">
              <a:solidFill>
                <a:srgbClr val="2C1E1F"/>
              </a:solidFill>
              <a:latin typeface="Gotham Bold"/>
            </a:endParaRPr>
          </a:p>
          <a:p>
            <a:pPr algn="just">
              <a:lnSpc>
                <a:spcPts val="5250"/>
              </a:lnSpc>
            </a:pPr>
            <a:r>
              <a:rPr lang="uk-UA" sz="3200" dirty="0" smtClean="0">
                <a:solidFill>
                  <a:srgbClr val="2C1E1F"/>
                </a:solidFill>
                <a:latin typeface="Gotham Bold"/>
              </a:rPr>
              <a:t>Методи дослідження – системний аналіз, моделювання, експериментальні методи збору та обробки даних, методи порівняння та стандартизації та експертних оцінок.</a:t>
            </a:r>
          </a:p>
          <a:p>
            <a:pPr algn="just">
              <a:lnSpc>
                <a:spcPts val="5250"/>
              </a:lnSpc>
            </a:pPr>
            <a:endParaRPr lang="en-US" sz="3200" dirty="0">
              <a:solidFill>
                <a:srgbClr val="2C1E1F"/>
              </a:solidFill>
              <a:latin typeface="Gotham Bold"/>
            </a:endParaRPr>
          </a:p>
          <a:p>
            <a:pPr algn="just">
              <a:lnSpc>
                <a:spcPts val="5250"/>
              </a:lnSpc>
            </a:pPr>
            <a:endParaRPr sz="1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1F2F2"/>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5" name="TextBox 5"/>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2C1E1F"/>
                </a:solidFill>
                <a:latin typeface="Montserrat"/>
              </a:rPr>
              <a:t>0</a:t>
            </a:r>
            <a:r>
              <a:rPr lang="uk-UA" sz="2100" dirty="0" smtClean="0">
                <a:solidFill>
                  <a:srgbClr val="2C1E1F"/>
                </a:solidFill>
                <a:latin typeface="Montserrat"/>
              </a:rPr>
              <a:t>4</a:t>
            </a:r>
            <a:endParaRPr lang="en-US" sz="2100" dirty="0">
              <a:solidFill>
                <a:srgbClr val="2C1E1F"/>
              </a:solidFill>
              <a:latin typeface="Montserrat"/>
            </a:endParaRPr>
          </a:p>
        </p:txBody>
      </p:sp>
      <p:sp>
        <p:nvSpPr>
          <p:cNvPr id="6" name="TextBox 6"/>
          <p:cNvSpPr txBox="1"/>
          <p:nvPr/>
        </p:nvSpPr>
        <p:spPr>
          <a:xfrm>
            <a:off x="1066800" y="1181100"/>
            <a:ext cx="16801601" cy="679673"/>
          </a:xfrm>
          <a:prstGeom prst="rect">
            <a:avLst/>
          </a:prstGeom>
        </p:spPr>
        <p:txBody>
          <a:bodyPr lIns="0" tIns="0" rIns="0" bIns="0" rtlCol="0" anchor="t">
            <a:spAutoFit/>
          </a:bodyPr>
          <a:lstStyle/>
          <a:p>
            <a:pPr>
              <a:lnSpc>
                <a:spcPts val="5250"/>
              </a:lnSpc>
            </a:pPr>
            <a:r>
              <a:rPr lang="uk-UA" sz="5400" dirty="0" smtClean="0">
                <a:solidFill>
                  <a:srgbClr val="2C1E1F"/>
                </a:solidFill>
                <a:latin typeface="Gotham Bold"/>
              </a:rPr>
              <a:t>ЗАВДАННЯ</a:t>
            </a:r>
            <a:endParaRPr lang="en-US" sz="5400" dirty="0">
              <a:solidFill>
                <a:srgbClr val="2C1E1F"/>
              </a:solidFill>
              <a:latin typeface="Gotham Bold"/>
            </a:endParaRPr>
          </a:p>
        </p:txBody>
      </p:sp>
      <p:sp>
        <p:nvSpPr>
          <p:cNvPr id="7" name="TextBox 6"/>
          <p:cNvSpPr txBox="1"/>
          <p:nvPr/>
        </p:nvSpPr>
        <p:spPr>
          <a:xfrm>
            <a:off x="990600" y="2628900"/>
            <a:ext cx="16801601" cy="6345327"/>
          </a:xfrm>
          <a:prstGeom prst="rect">
            <a:avLst/>
          </a:prstGeom>
        </p:spPr>
        <p:txBody>
          <a:bodyPr lIns="0" tIns="0" rIns="0" bIns="0" rtlCol="0" anchor="t">
            <a:spAutoFit/>
          </a:bodyPr>
          <a:lstStyle/>
          <a:p>
            <a:pPr algn="l">
              <a:lnSpc>
                <a:spcPts val="5250"/>
              </a:lnSpc>
            </a:pPr>
            <a:endParaRPr lang="uk-UA" sz="4490" dirty="0" smtClean="0">
              <a:solidFill>
                <a:srgbClr val="2C1E1F"/>
              </a:solidFill>
              <a:latin typeface="Gotham Bold"/>
            </a:endParaRPr>
          </a:p>
          <a:p>
            <a:pPr algn="just"/>
            <a:r>
              <a:rPr lang="uk-UA" sz="3600" dirty="0" smtClean="0"/>
              <a:t>- АНАЛІЗ НОРМАТИВНИХ ВИМОГ ДО МІКРОКЛІМАТУ В ЗАХИСНИХ СПОРУДАХ ЦИВІЛЬНОГО ЗАХИСТУ.</a:t>
            </a:r>
          </a:p>
          <a:p>
            <a:pPr algn="just"/>
            <a:r>
              <a:rPr lang="uk-UA" sz="3600" dirty="0" smtClean="0"/>
              <a:t>- ДОСЛІДЖЕННЯ СВІТОВОГО ДОСВІДУ І СУЧАСНИХ ТЕХНОЛОГІЙ МОНІТОРИНГУ МІКРОКЛІМАТУ.</a:t>
            </a:r>
          </a:p>
          <a:p>
            <a:pPr algn="just"/>
            <a:r>
              <a:rPr lang="uk-UA" sz="3600" dirty="0" smtClean="0"/>
              <a:t>- РОЗРОБКА СТРУКТУРНОЇ ТА ФУНКЦІОНАЛЬНОЇ СХЕМИ АВТОМАТИЗОВАНОЇ СИСТЕМИ МОНІТОРИНГУ.</a:t>
            </a:r>
          </a:p>
          <a:p>
            <a:pPr algn="just"/>
            <a:r>
              <a:rPr lang="uk-UA" sz="3600" dirty="0" smtClean="0"/>
              <a:t>- ОБҐРУНТУВАННЯ ВИБОРУ АПАРАТНИХ КОМПОНЕНТІВ І СЕНСОРІВ СИСТЕМИ.</a:t>
            </a:r>
          </a:p>
          <a:p>
            <a:pPr algn="just"/>
            <a:r>
              <a:rPr lang="uk-UA" sz="3600" dirty="0" smtClean="0"/>
              <a:t>- РЕАЛІЗАЦІЯ АПАРАТНО-ПРОГРАМНОЇ АРХІТЕКТУРИ СИСТЕМИ З ЛОКАЛЬНОЮ ТА ВІДДАЛЕНОЮ ВІЗУАЛІЗАЦІЄЮ ДАНИХ.</a:t>
            </a:r>
          </a:p>
          <a:p>
            <a:pPr algn="l">
              <a:lnSpc>
                <a:spcPts val="5250"/>
              </a:lnSpc>
            </a:pPr>
            <a:endParaRP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C1E1F"/>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FFFFFF"/>
            </a:solidFill>
            <a:prstDash val="solid"/>
            <a:headEnd type="none" w="sm" len="sm"/>
            <a:tailEnd type="none" w="sm" len="sm"/>
          </a:ln>
        </p:spPr>
      </p:sp>
      <p:sp>
        <p:nvSpPr>
          <p:cNvPr id="3" name="Freeform 3"/>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4" name="TextBox 4"/>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FFFFFF"/>
                </a:solidFill>
                <a:latin typeface="Montserrat"/>
              </a:rPr>
              <a:t>0</a:t>
            </a:r>
            <a:r>
              <a:rPr lang="uk-UA" sz="2100" dirty="0" smtClean="0">
                <a:solidFill>
                  <a:srgbClr val="FFFFFF"/>
                </a:solidFill>
                <a:latin typeface="Montserrat"/>
              </a:rPr>
              <a:t>5</a:t>
            </a:r>
            <a:endParaRPr lang="en-US" sz="2100" dirty="0">
              <a:solidFill>
                <a:srgbClr val="FFFFFF"/>
              </a:solidFill>
              <a:latin typeface="Montserrat"/>
            </a:endParaRPr>
          </a:p>
        </p:txBody>
      </p:sp>
      <p:sp>
        <p:nvSpPr>
          <p:cNvPr id="5" name="TextBox 5"/>
          <p:cNvSpPr txBox="1"/>
          <p:nvPr/>
        </p:nvSpPr>
        <p:spPr>
          <a:xfrm>
            <a:off x="879184" y="811700"/>
            <a:ext cx="17568012" cy="1752269"/>
          </a:xfrm>
          <a:prstGeom prst="rect">
            <a:avLst/>
          </a:prstGeom>
        </p:spPr>
        <p:txBody>
          <a:bodyPr lIns="0" tIns="0" rIns="0" bIns="0" rtlCol="0" anchor="t">
            <a:spAutoFit/>
          </a:bodyPr>
          <a:lstStyle/>
          <a:p>
            <a:pPr algn="l">
              <a:lnSpc>
                <a:spcPts val="6900"/>
              </a:lnSpc>
            </a:pPr>
            <a:r>
              <a:rPr lang="en-US" sz="5895" dirty="0">
                <a:solidFill>
                  <a:srgbClr val="F1F2F2"/>
                </a:solidFill>
                <a:latin typeface="Gotham Bold"/>
              </a:rPr>
              <a:t>СТРУКТУРА КВАЛІФІКАЦІЙНОЇ РОБОТИ</a:t>
            </a:r>
          </a:p>
          <a:p>
            <a:pPr algn="l">
              <a:lnSpc>
                <a:spcPts val="6900"/>
              </a:lnSpc>
            </a:pPr>
            <a:endParaRPr dirty="0"/>
          </a:p>
        </p:txBody>
      </p:sp>
      <p:sp>
        <p:nvSpPr>
          <p:cNvPr id="6" name="TextBox 6"/>
          <p:cNvSpPr txBox="1"/>
          <p:nvPr/>
        </p:nvSpPr>
        <p:spPr>
          <a:xfrm>
            <a:off x="1042752" y="2678269"/>
            <a:ext cx="2837478" cy="1094810"/>
          </a:xfrm>
          <a:prstGeom prst="rect">
            <a:avLst/>
          </a:prstGeom>
        </p:spPr>
        <p:txBody>
          <a:bodyPr lIns="0" tIns="0" rIns="0" bIns="0" rtlCol="0" anchor="t">
            <a:spAutoFit/>
          </a:bodyPr>
          <a:lstStyle/>
          <a:p>
            <a:pPr algn="ctr">
              <a:lnSpc>
                <a:spcPts val="4115"/>
              </a:lnSpc>
            </a:pPr>
            <a:r>
              <a:rPr lang="en-US" sz="4520" dirty="0">
                <a:solidFill>
                  <a:srgbClr val="F1F2F2"/>
                </a:solidFill>
                <a:latin typeface="Gotham"/>
              </a:rPr>
              <a:t>3 </a:t>
            </a:r>
            <a:r>
              <a:rPr lang="en-US" sz="4520" dirty="0" err="1">
                <a:solidFill>
                  <a:srgbClr val="F1F2F2"/>
                </a:solidFill>
                <a:latin typeface="Gotham"/>
              </a:rPr>
              <a:t>розділи</a:t>
            </a:r>
            <a:endParaRPr lang="en-US" sz="4520" dirty="0">
              <a:solidFill>
                <a:srgbClr val="F1F2F2"/>
              </a:solidFill>
              <a:latin typeface="Gotham"/>
            </a:endParaRPr>
          </a:p>
          <a:p>
            <a:pPr algn="ctr">
              <a:lnSpc>
                <a:spcPts val="4115"/>
              </a:lnSpc>
            </a:pPr>
            <a:endParaRPr dirty="0"/>
          </a:p>
        </p:txBody>
      </p:sp>
      <p:sp>
        <p:nvSpPr>
          <p:cNvPr id="7" name="TextBox 7"/>
          <p:cNvSpPr txBox="1"/>
          <p:nvPr/>
        </p:nvSpPr>
        <p:spPr>
          <a:xfrm>
            <a:off x="1591924" y="3858804"/>
            <a:ext cx="14630308" cy="3539430"/>
          </a:xfrm>
          <a:prstGeom prst="rect">
            <a:avLst/>
          </a:prstGeom>
        </p:spPr>
        <p:txBody>
          <a:bodyPr lIns="0" tIns="0" rIns="0" bIns="0" rtlCol="0" anchor="t">
            <a:spAutoFit/>
          </a:bodyPr>
          <a:lstStyle/>
          <a:p>
            <a:pPr marL="975995" lvl="1" indent="-487680" algn="l">
              <a:lnSpc>
                <a:spcPts val="6870"/>
              </a:lnSpc>
              <a:buAutoNum type="arabicPeriod"/>
            </a:pPr>
            <a:r>
              <a:rPr lang="uk-UA" sz="4520" dirty="0" smtClean="0">
                <a:solidFill>
                  <a:srgbClr val="F1F2F2"/>
                </a:solidFill>
                <a:latin typeface="Gotham"/>
              </a:rPr>
              <a:t> </a:t>
            </a:r>
            <a:r>
              <a:rPr lang="en-US" sz="4520" dirty="0" err="1" smtClean="0">
                <a:solidFill>
                  <a:srgbClr val="F1F2F2"/>
                </a:solidFill>
                <a:latin typeface="Gotham"/>
              </a:rPr>
              <a:t>Загальна</a:t>
            </a:r>
            <a:r>
              <a:rPr lang="en-US" sz="4520" dirty="0" smtClean="0">
                <a:solidFill>
                  <a:srgbClr val="F1F2F2"/>
                </a:solidFill>
                <a:latin typeface="Gotham"/>
              </a:rPr>
              <a:t> </a:t>
            </a:r>
            <a:r>
              <a:rPr lang="en-US" sz="4520" dirty="0" err="1">
                <a:solidFill>
                  <a:srgbClr val="F1F2F2"/>
                </a:solidFill>
                <a:latin typeface="Gotham"/>
              </a:rPr>
              <a:t>характеристика</a:t>
            </a:r>
            <a:r>
              <a:rPr lang="en-US" sz="4520" dirty="0">
                <a:solidFill>
                  <a:srgbClr val="F1F2F2"/>
                </a:solidFill>
                <a:latin typeface="Gotham"/>
              </a:rPr>
              <a:t> </a:t>
            </a:r>
            <a:r>
              <a:rPr lang="en-US" sz="4520" dirty="0" err="1">
                <a:solidFill>
                  <a:srgbClr val="F1F2F2"/>
                </a:solidFill>
                <a:latin typeface="Gotham"/>
              </a:rPr>
              <a:t>системи</a:t>
            </a:r>
            <a:endParaRPr lang="en-US" sz="4520" dirty="0">
              <a:solidFill>
                <a:srgbClr val="F1F2F2"/>
              </a:solidFill>
              <a:latin typeface="Gotham"/>
            </a:endParaRPr>
          </a:p>
          <a:p>
            <a:pPr marL="975995" lvl="1" indent="-487680" algn="l">
              <a:lnSpc>
                <a:spcPts val="6870"/>
              </a:lnSpc>
              <a:buAutoNum type="arabicPeriod"/>
            </a:pPr>
            <a:r>
              <a:rPr lang="uk-UA" sz="4520" dirty="0" smtClean="0">
                <a:solidFill>
                  <a:srgbClr val="F1F2F2"/>
                </a:solidFill>
                <a:latin typeface="Gotham"/>
              </a:rPr>
              <a:t> Розробка автоматизованої системи</a:t>
            </a:r>
            <a:endParaRPr lang="en-US" sz="4520" dirty="0">
              <a:solidFill>
                <a:srgbClr val="F1F2F2"/>
              </a:solidFill>
              <a:latin typeface="Gotham"/>
            </a:endParaRPr>
          </a:p>
          <a:p>
            <a:pPr marL="975995" lvl="1" indent="-487680" algn="l">
              <a:lnSpc>
                <a:spcPts val="6870"/>
              </a:lnSpc>
              <a:buAutoNum type="arabicPeriod"/>
            </a:pPr>
            <a:r>
              <a:rPr lang="uk-UA" sz="4520" dirty="0" smtClean="0">
                <a:solidFill>
                  <a:srgbClr val="F1F2F2"/>
                </a:solidFill>
                <a:latin typeface="Gotham"/>
              </a:rPr>
              <a:t> Реалізація системи</a:t>
            </a:r>
            <a:endParaRPr lang="en-US" sz="4520" dirty="0">
              <a:solidFill>
                <a:srgbClr val="F1F2F2"/>
              </a:solidFill>
              <a:latin typeface="Gotham"/>
            </a:endParaRPr>
          </a:p>
          <a:p>
            <a:pPr algn="l">
              <a:lnSpc>
                <a:spcPts val="6870"/>
              </a:lnSpc>
            </a:pPr>
            <a:endParaRPr dirty="0"/>
          </a:p>
        </p:txBody>
      </p:sp>
      <p:sp>
        <p:nvSpPr>
          <p:cNvPr id="8" name="AutoShape 8"/>
          <p:cNvSpPr/>
          <p:nvPr/>
        </p:nvSpPr>
        <p:spPr>
          <a:xfrm>
            <a:off x="891186" y="2315488"/>
            <a:ext cx="16529632" cy="9525"/>
          </a:xfrm>
          <a:prstGeom prst="line">
            <a:avLst/>
          </a:prstGeom>
          <a:ln w="19050" cap="flat">
            <a:solidFill>
              <a:srgbClr val="F1F2F2"/>
            </a:solidFill>
            <a:prstDash val="solid"/>
            <a:headEnd type="none" w="sm" len="sm"/>
            <a:tailEnd type="none" w="sm" len="sm"/>
          </a:ln>
        </p:spPr>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6" name="TextBox 6"/>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2C1E1F"/>
                </a:solidFill>
                <a:latin typeface="Montserrat"/>
              </a:rPr>
              <a:t>0</a:t>
            </a:r>
            <a:r>
              <a:rPr lang="uk-UA" sz="2100" dirty="0" smtClean="0">
                <a:solidFill>
                  <a:srgbClr val="2C1E1F"/>
                </a:solidFill>
                <a:latin typeface="Montserrat"/>
              </a:rPr>
              <a:t>6</a:t>
            </a:r>
            <a:endParaRPr lang="en-US" sz="2100" dirty="0">
              <a:solidFill>
                <a:srgbClr val="2C1E1F"/>
              </a:solidFill>
              <a:latin typeface="Montserrat"/>
            </a:endParaRPr>
          </a:p>
        </p:txBody>
      </p:sp>
      <p:sp>
        <p:nvSpPr>
          <p:cNvPr id="7" name="TextBox 7"/>
          <p:cNvSpPr txBox="1"/>
          <p:nvPr/>
        </p:nvSpPr>
        <p:spPr>
          <a:xfrm>
            <a:off x="1219200" y="800100"/>
            <a:ext cx="16459200" cy="1005725"/>
          </a:xfrm>
          <a:prstGeom prst="rect">
            <a:avLst/>
          </a:prstGeom>
        </p:spPr>
        <p:txBody>
          <a:bodyPr wrap="square" lIns="0" tIns="0" rIns="0" bIns="0" rtlCol="0" anchor="t">
            <a:spAutoFit/>
          </a:bodyPr>
          <a:lstStyle/>
          <a:p>
            <a:pPr algn="ctr">
              <a:lnSpc>
                <a:spcPts val="9010"/>
              </a:lnSpc>
            </a:pPr>
            <a:r>
              <a:rPr lang="uk-UA" sz="4800" dirty="0" smtClean="0">
                <a:solidFill>
                  <a:srgbClr val="2C1E1F"/>
                </a:solidFill>
                <a:latin typeface="Gotham Bold"/>
              </a:rPr>
              <a:t>НОРМАТИВНІ ДОКУМЕНТИ </a:t>
            </a:r>
            <a:endParaRPr lang="en-US" sz="4800" dirty="0">
              <a:solidFill>
                <a:srgbClr val="2C1E1F"/>
              </a:solidFill>
              <a:latin typeface="Gotham Bold"/>
            </a:endParaRPr>
          </a:p>
        </p:txBody>
      </p:sp>
      <p:pic>
        <p:nvPicPr>
          <p:cNvPr id="31746" name="Picture 2" descr="ᐉ ДБН В.2.2-5:2023 «Захисні споруди цивільного захисту» | BudExp"/>
          <p:cNvPicPr>
            <a:picLocks noChangeAspect="1" noChangeArrowheads="1"/>
          </p:cNvPicPr>
          <p:nvPr/>
        </p:nvPicPr>
        <p:blipFill>
          <a:blip r:embed="rId4" cstate="print"/>
          <a:srcRect/>
          <a:stretch>
            <a:fillRect/>
          </a:stretch>
        </p:blipFill>
        <p:spPr bwMode="auto">
          <a:xfrm>
            <a:off x="1066800" y="2781300"/>
            <a:ext cx="4114800" cy="5873042"/>
          </a:xfrm>
          <a:prstGeom prst="rect">
            <a:avLst/>
          </a:prstGeom>
          <a:noFill/>
          <a:ln>
            <a:solidFill>
              <a:schemeClr val="tx1"/>
            </a:solidFill>
          </a:ln>
        </p:spPr>
      </p:pic>
      <p:sp>
        <p:nvSpPr>
          <p:cNvPr id="9" name="TextBox 6"/>
          <p:cNvSpPr txBox="1"/>
          <p:nvPr/>
        </p:nvSpPr>
        <p:spPr>
          <a:xfrm>
            <a:off x="5638800" y="2628900"/>
            <a:ext cx="11582400" cy="6488956"/>
          </a:xfrm>
          <a:prstGeom prst="rect">
            <a:avLst/>
          </a:prstGeom>
        </p:spPr>
        <p:txBody>
          <a:bodyPr wrap="square" lIns="0" tIns="0" rIns="0" bIns="0" rtlCol="0" anchor="t">
            <a:spAutoFit/>
          </a:bodyPr>
          <a:lstStyle/>
          <a:p>
            <a:pPr algn="just">
              <a:lnSpc>
                <a:spcPts val="4600"/>
              </a:lnSpc>
            </a:pPr>
            <a:r>
              <a:rPr lang="uk-UA" sz="2800" dirty="0" smtClean="0">
                <a:latin typeface="Gotham Bold"/>
              </a:rPr>
              <a:t>   </a:t>
            </a:r>
          </a:p>
          <a:p>
            <a:pPr algn="just">
              <a:lnSpc>
                <a:spcPts val="4600"/>
              </a:lnSpc>
            </a:pPr>
            <a:r>
              <a:rPr lang="uk-UA" sz="2800" dirty="0" smtClean="0">
                <a:latin typeface="Gotham Bold"/>
              </a:rPr>
              <a:t>Ці норми встановлюють основні положення щодо проєктування захисних споруд цивільного захисту та споруд подвійного призначення, призначених для укриття населення. Ці норми розроблено відповідно до вимог Кодексу цивільного захисту України.</a:t>
            </a:r>
          </a:p>
          <a:p>
            <a:pPr algn="just">
              <a:lnSpc>
                <a:spcPts val="4600"/>
              </a:lnSpc>
            </a:pPr>
            <a:r>
              <a:rPr lang="uk-UA" sz="2800" dirty="0" smtClean="0">
                <a:latin typeface="Gotham Bold"/>
              </a:rPr>
              <a:t>    Вимоги цих норм можуть повністю або частково використовуватися для: проєктування капітального ремонту захисних споруд, СПП, інженерних систем та конструкцій з метою відновлення їх експлуатаційних показників.</a:t>
            </a:r>
          </a:p>
          <a:p>
            <a:pPr algn="just">
              <a:lnSpc>
                <a:spcPts val="4600"/>
              </a:lnSpc>
            </a:pPr>
            <a:endParaRPr lang="uk-UA" sz="2800" dirty="0" smtClean="0">
              <a:latin typeface="Gotham Bold"/>
            </a:endParaRPr>
          </a:p>
          <a:p>
            <a:pPr algn="just">
              <a:lnSpc>
                <a:spcPts val="4600"/>
              </a:lnSpc>
            </a:pPr>
            <a:endParaRPr dirty="0">
              <a:latin typeface="Gotham Bold"/>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6" name="TextBox 6"/>
          <p:cNvSpPr txBox="1"/>
          <p:nvPr/>
        </p:nvSpPr>
        <p:spPr>
          <a:xfrm>
            <a:off x="891181" y="9265655"/>
            <a:ext cx="2475295" cy="356210"/>
          </a:xfrm>
          <a:prstGeom prst="rect">
            <a:avLst/>
          </a:prstGeom>
        </p:spPr>
        <p:txBody>
          <a:bodyPr lIns="0" tIns="0" rIns="0" bIns="0" rtlCol="0" anchor="t">
            <a:spAutoFit/>
          </a:bodyPr>
          <a:lstStyle/>
          <a:p>
            <a:pPr algn="just">
              <a:lnSpc>
                <a:spcPts val="2940"/>
              </a:lnSpc>
            </a:pPr>
            <a:r>
              <a:rPr lang="en-US" sz="2100">
                <a:solidFill>
                  <a:srgbClr val="2C1E1F"/>
                </a:solidFill>
                <a:latin typeface="Montserrat"/>
              </a:rPr>
              <a:t>07</a:t>
            </a:r>
          </a:p>
        </p:txBody>
      </p:sp>
      <p:sp>
        <p:nvSpPr>
          <p:cNvPr id="7" name="TextBox 7"/>
          <p:cNvSpPr txBox="1"/>
          <p:nvPr/>
        </p:nvSpPr>
        <p:spPr>
          <a:xfrm>
            <a:off x="1447800" y="876300"/>
            <a:ext cx="15454630" cy="1154162"/>
          </a:xfrm>
          <a:prstGeom prst="rect">
            <a:avLst/>
          </a:prstGeom>
        </p:spPr>
        <p:txBody>
          <a:bodyPr wrap="square" lIns="0" tIns="0" rIns="0" bIns="0" rtlCol="0" anchor="t">
            <a:spAutoFit/>
          </a:bodyPr>
          <a:lstStyle/>
          <a:p>
            <a:pPr algn="l">
              <a:lnSpc>
                <a:spcPts val="9010"/>
              </a:lnSpc>
            </a:pPr>
            <a:r>
              <a:rPr lang="uk-UA" sz="4800" dirty="0" smtClean="0">
                <a:solidFill>
                  <a:srgbClr val="2C1E1F"/>
                </a:solidFill>
                <a:latin typeface="Gotham Bold"/>
              </a:rPr>
              <a:t>ФАКТОРИ ЖИТТЄДІЯЛЬНОСТІ ЗАХИСНИХ СПОРУД</a:t>
            </a:r>
            <a:endParaRPr lang="en-US" sz="4800" dirty="0">
              <a:solidFill>
                <a:srgbClr val="2C1E1F"/>
              </a:solidFill>
              <a:latin typeface="Gotham Bold"/>
            </a:endParaRPr>
          </a:p>
        </p:txBody>
      </p:sp>
      <p:sp>
        <p:nvSpPr>
          <p:cNvPr id="8" name="TextBox 7"/>
          <p:cNvSpPr txBox="1"/>
          <p:nvPr/>
        </p:nvSpPr>
        <p:spPr>
          <a:xfrm>
            <a:off x="1295400" y="2552700"/>
            <a:ext cx="15454630" cy="5770811"/>
          </a:xfrm>
          <a:prstGeom prst="rect">
            <a:avLst/>
          </a:prstGeom>
        </p:spPr>
        <p:txBody>
          <a:bodyPr wrap="square" lIns="0" tIns="0" rIns="0" bIns="0" rtlCol="0" anchor="t">
            <a:spAutoFit/>
          </a:bodyPr>
          <a:lstStyle/>
          <a:p>
            <a:pPr algn="l">
              <a:lnSpc>
                <a:spcPts val="9010"/>
              </a:lnSpc>
              <a:buFontTx/>
              <a:buChar char="-"/>
            </a:pPr>
            <a:r>
              <a:rPr lang="uk-UA" sz="4800" dirty="0" smtClean="0">
                <a:solidFill>
                  <a:srgbClr val="2C1E1F"/>
                </a:solidFill>
                <a:latin typeface="Gotham Bold"/>
              </a:rPr>
              <a:t> ТЕМПЕРАТУРА,</a:t>
            </a:r>
          </a:p>
          <a:p>
            <a:pPr algn="l">
              <a:lnSpc>
                <a:spcPts val="9010"/>
              </a:lnSpc>
              <a:buFontTx/>
              <a:buChar char="-"/>
            </a:pPr>
            <a:r>
              <a:rPr lang="uk-UA" sz="4800" dirty="0" smtClean="0">
                <a:solidFill>
                  <a:srgbClr val="2C1E1F"/>
                </a:solidFill>
                <a:latin typeface="Gotham Bold"/>
              </a:rPr>
              <a:t> ВОЛОГІСТЬ,</a:t>
            </a:r>
          </a:p>
          <a:p>
            <a:pPr algn="l">
              <a:lnSpc>
                <a:spcPts val="9010"/>
              </a:lnSpc>
              <a:buFontTx/>
              <a:buChar char="-"/>
            </a:pPr>
            <a:r>
              <a:rPr lang="uk-UA" sz="4800" dirty="0" smtClean="0">
                <a:solidFill>
                  <a:srgbClr val="2C1E1F"/>
                </a:solidFill>
                <a:latin typeface="Gotham Bold"/>
              </a:rPr>
              <a:t> ГАЗОВИЙ СКЛАД ПОВІТРЯ,</a:t>
            </a:r>
          </a:p>
          <a:p>
            <a:pPr algn="l">
              <a:lnSpc>
                <a:spcPts val="9010"/>
              </a:lnSpc>
              <a:buFontTx/>
              <a:buChar char="-"/>
            </a:pPr>
            <a:r>
              <a:rPr lang="uk-UA" sz="4800" dirty="0" smtClean="0">
                <a:solidFill>
                  <a:srgbClr val="2C1E1F"/>
                </a:solidFill>
                <a:latin typeface="Gotham Bold"/>
              </a:rPr>
              <a:t> ОСВТІЛЕННЯ,</a:t>
            </a:r>
          </a:p>
          <a:p>
            <a:pPr algn="l">
              <a:lnSpc>
                <a:spcPts val="9010"/>
              </a:lnSpc>
              <a:buFontTx/>
              <a:buChar char="-"/>
            </a:pPr>
            <a:r>
              <a:rPr lang="uk-UA" sz="4800" dirty="0" smtClean="0">
                <a:solidFill>
                  <a:srgbClr val="2C1E1F"/>
                </a:solidFill>
                <a:latin typeface="Gotham Bold"/>
              </a:rPr>
              <a:t> ЗВУКОІЗОЛЯЦІЯ.</a:t>
            </a:r>
            <a:endParaRPr lang="en-US" sz="4800" dirty="0">
              <a:solidFill>
                <a:srgbClr val="2C1E1F"/>
              </a:solidFill>
              <a:latin typeface="Gotham Bold"/>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AutoShape 3"/>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4" name="Freeform 4"/>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6" name="TextBox 6"/>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2C1E1F"/>
                </a:solidFill>
                <a:latin typeface="Montserrat"/>
              </a:rPr>
              <a:t>0</a:t>
            </a:r>
            <a:r>
              <a:rPr lang="uk-UA" sz="2100" dirty="0" smtClean="0">
                <a:solidFill>
                  <a:srgbClr val="2C1E1F"/>
                </a:solidFill>
                <a:latin typeface="Montserrat"/>
              </a:rPr>
              <a:t>8</a:t>
            </a:r>
            <a:endParaRPr lang="en-US" sz="2100" dirty="0">
              <a:solidFill>
                <a:srgbClr val="2C1E1F"/>
              </a:solidFill>
              <a:latin typeface="Montserrat"/>
            </a:endParaRPr>
          </a:p>
        </p:txBody>
      </p:sp>
      <p:sp>
        <p:nvSpPr>
          <p:cNvPr id="7" name="TextBox 7"/>
          <p:cNvSpPr txBox="1"/>
          <p:nvPr/>
        </p:nvSpPr>
        <p:spPr>
          <a:xfrm>
            <a:off x="1219200" y="800100"/>
            <a:ext cx="16459200" cy="1154162"/>
          </a:xfrm>
          <a:prstGeom prst="rect">
            <a:avLst/>
          </a:prstGeom>
        </p:spPr>
        <p:txBody>
          <a:bodyPr wrap="square" lIns="0" tIns="0" rIns="0" bIns="0" rtlCol="0" anchor="t">
            <a:spAutoFit/>
          </a:bodyPr>
          <a:lstStyle/>
          <a:p>
            <a:pPr algn="l">
              <a:lnSpc>
                <a:spcPts val="9010"/>
              </a:lnSpc>
            </a:pPr>
            <a:r>
              <a:rPr lang="uk-UA" sz="4800" dirty="0" smtClean="0">
                <a:solidFill>
                  <a:srgbClr val="2C1E1F"/>
                </a:solidFill>
                <a:latin typeface="Gotham Bold"/>
              </a:rPr>
              <a:t>ОЦІНКА СТАНУ ЛЮДИНИ ЩОДО ПАРАМЕТРІВ ПОВІТРЯ </a:t>
            </a:r>
            <a:endParaRPr lang="en-US" sz="4800" dirty="0">
              <a:solidFill>
                <a:srgbClr val="2C1E1F"/>
              </a:solidFill>
              <a:latin typeface="Gotham Bold"/>
            </a:endParaRPr>
          </a:p>
        </p:txBody>
      </p:sp>
      <p:graphicFrame>
        <p:nvGraphicFramePr>
          <p:cNvPr id="10" name="Таблиця 9"/>
          <p:cNvGraphicFramePr>
            <a:graphicFrameLocks noGrp="1"/>
          </p:cNvGraphicFramePr>
          <p:nvPr/>
        </p:nvGraphicFramePr>
        <p:xfrm>
          <a:off x="3657600" y="2857500"/>
          <a:ext cx="10744200" cy="4901662"/>
        </p:xfrm>
        <a:graphic>
          <a:graphicData uri="http://schemas.openxmlformats.org/drawingml/2006/table">
            <a:tbl>
              <a:tblPr/>
              <a:tblGrid>
                <a:gridCol w="5102770"/>
                <a:gridCol w="2820715"/>
                <a:gridCol w="2820715"/>
              </a:tblGrid>
              <a:tr h="511587">
                <a:tc rowSpan="2">
                  <a:txBody>
                    <a:bodyPr/>
                    <a:lstStyle/>
                    <a:p>
                      <a:pPr algn="ctr">
                        <a:lnSpc>
                          <a:spcPct val="115000"/>
                        </a:lnSpc>
                        <a:spcAft>
                          <a:spcPts val="0"/>
                        </a:spcAft>
                      </a:pPr>
                      <a:r>
                        <a:rPr lang="uk-UA" sz="2400" b="1" kern="100" dirty="0">
                          <a:latin typeface="Times New Roman"/>
                          <a:ea typeface="Calibri"/>
                          <a:cs typeface="Times New Roman"/>
                        </a:rPr>
                        <a:t>Стан людини</a:t>
                      </a:r>
                      <a:endParaRPr lang="uk-UA" sz="2000" kern="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uk-UA" sz="2400" b="1" kern="100">
                          <a:latin typeface="Times New Roman"/>
                          <a:ea typeface="Calibri"/>
                          <a:cs typeface="Times New Roman"/>
                        </a:rPr>
                        <a:t>Параметри повітря</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r>
              <a:tr h="511587">
                <a:tc vMerge="1">
                  <a:txBody>
                    <a:bodyPr/>
                    <a:lstStyle/>
                    <a:p>
                      <a:endParaRPr lang="uk-UA"/>
                    </a:p>
                  </a:txBody>
                  <a:tcPr/>
                </a:tc>
                <a:tc>
                  <a:txBody>
                    <a:bodyPr/>
                    <a:lstStyle/>
                    <a:p>
                      <a:pPr algn="ctr">
                        <a:lnSpc>
                          <a:spcPct val="115000"/>
                        </a:lnSpc>
                        <a:spcAft>
                          <a:spcPts val="0"/>
                        </a:spcAft>
                      </a:pPr>
                      <a:r>
                        <a:rPr lang="uk-UA" sz="2400" kern="100">
                          <a:latin typeface="Times New Roman"/>
                          <a:ea typeface="Calibri"/>
                          <a:cs typeface="Times New Roman"/>
                        </a:rPr>
                        <a:t>Температура, °C</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Відносна вологість, %</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587">
                <a:tc>
                  <a:txBody>
                    <a:bodyPr/>
                    <a:lstStyle/>
                    <a:p>
                      <a:pPr algn="just">
                        <a:lnSpc>
                          <a:spcPct val="115000"/>
                        </a:lnSpc>
                        <a:spcAft>
                          <a:spcPts val="0"/>
                        </a:spcAft>
                      </a:pPr>
                      <a:r>
                        <a:rPr lang="uk-UA" sz="2400" kern="100">
                          <a:latin typeface="Times New Roman"/>
                          <a:ea typeface="Calibri"/>
                          <a:cs typeface="Times New Roman"/>
                        </a:rPr>
                        <a:t>нормальний</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21-24</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56-70</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9305">
                <a:tc>
                  <a:txBody>
                    <a:bodyPr/>
                    <a:lstStyle/>
                    <a:p>
                      <a:pPr algn="just">
                        <a:lnSpc>
                          <a:spcPct val="115000"/>
                        </a:lnSpc>
                        <a:spcAft>
                          <a:spcPts val="0"/>
                        </a:spcAft>
                      </a:pPr>
                      <a:r>
                        <a:rPr lang="uk-UA" sz="2400" kern="100">
                          <a:latin typeface="Times New Roman"/>
                          <a:ea typeface="Calibri"/>
                          <a:cs typeface="Times New Roman"/>
                        </a:rPr>
                        <a:t>самопочуття гірше, слабкість</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29</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90</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1587">
                <a:tc>
                  <a:txBody>
                    <a:bodyPr/>
                    <a:lstStyle/>
                    <a:p>
                      <a:pPr algn="just">
                        <a:lnSpc>
                          <a:spcPct val="115000"/>
                        </a:lnSpc>
                        <a:spcAft>
                          <a:spcPts val="0"/>
                        </a:spcAft>
                      </a:pPr>
                      <a:r>
                        <a:rPr lang="uk-UA" sz="2400" kern="100">
                          <a:latin typeface="Times New Roman"/>
                          <a:ea typeface="Calibri"/>
                          <a:cs typeface="Times New Roman"/>
                        </a:rPr>
                        <a:t>слабкість, задуха, відчуття неспокою</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30-32</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90</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3174">
                <a:tc>
                  <a:txBody>
                    <a:bodyPr/>
                    <a:lstStyle/>
                    <a:p>
                      <a:pPr algn="just">
                        <a:lnSpc>
                          <a:spcPct val="115000"/>
                        </a:lnSpc>
                        <a:spcAft>
                          <a:spcPts val="0"/>
                        </a:spcAft>
                      </a:pPr>
                      <a:r>
                        <a:rPr lang="uk-UA" sz="2400" kern="100">
                          <a:latin typeface="Times New Roman"/>
                          <a:ea typeface="Calibri"/>
                          <a:cs typeface="Times New Roman"/>
                        </a:rPr>
                        <a:t>небезпечне підвищення температури, частий пульс, прискорене дихання</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33</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90</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3174">
                <a:tc>
                  <a:txBody>
                    <a:bodyPr/>
                    <a:lstStyle/>
                    <a:p>
                      <a:pPr algn="just">
                        <a:lnSpc>
                          <a:spcPct val="115000"/>
                        </a:lnSpc>
                        <a:spcAft>
                          <a:spcPts val="0"/>
                        </a:spcAft>
                      </a:pPr>
                      <a:r>
                        <a:rPr lang="uk-UA" sz="2400" kern="100">
                          <a:latin typeface="Times New Roman"/>
                          <a:ea typeface="Calibri"/>
                          <a:cs typeface="Times New Roman"/>
                        </a:rPr>
                        <a:t>надзвичайно небезпечне, швидке підвищення температури тіла</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a:latin typeface="Times New Roman"/>
                          <a:ea typeface="Calibri"/>
                          <a:cs typeface="Times New Roman"/>
                        </a:rPr>
                        <a:t>37</a:t>
                      </a:r>
                      <a:endParaRPr lang="uk-UA" sz="2000" kern="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400" kern="100" dirty="0">
                          <a:latin typeface="Times New Roman"/>
                          <a:ea typeface="Calibri"/>
                          <a:cs typeface="Times New Roman"/>
                        </a:rPr>
                        <a:t>95-100</a:t>
                      </a:r>
                      <a:endParaRPr lang="uk-UA" sz="2000" kern="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1980">
            <a:off x="879182" y="9083672"/>
            <a:ext cx="16529635" cy="0"/>
          </a:xfrm>
          <a:prstGeom prst="line">
            <a:avLst/>
          </a:prstGeom>
          <a:ln w="19050" cap="flat">
            <a:solidFill>
              <a:srgbClr val="2C1E1F"/>
            </a:solidFill>
            <a:prstDash val="solid"/>
            <a:headEnd type="none" w="sm" len="sm"/>
            <a:tailEnd type="none" w="sm" len="sm"/>
          </a:ln>
        </p:spPr>
      </p:sp>
      <p:sp>
        <p:nvSpPr>
          <p:cNvPr id="3" name="Freeform 3"/>
          <p:cNvSpPr/>
          <p:nvPr/>
        </p:nvSpPr>
        <p:spPr>
          <a:xfrm>
            <a:off x="17047552" y="9356645"/>
            <a:ext cx="361269" cy="212355"/>
          </a:xfrm>
          <a:custGeom>
            <a:avLst/>
            <a:gdLst/>
            <a:ahLst/>
            <a:cxnLst/>
            <a:rect l="l" t="t" r="r" b="b"/>
            <a:pathLst>
              <a:path w="361269" h="212355">
                <a:moveTo>
                  <a:pt x="0" y="0"/>
                </a:moveTo>
                <a:lnTo>
                  <a:pt x="361270" y="0"/>
                </a:lnTo>
                <a:lnTo>
                  <a:pt x="361270" y="212354"/>
                </a:lnTo>
                <a:lnTo>
                  <a:pt x="0" y="212354"/>
                </a:lnTo>
                <a:lnTo>
                  <a:pt x="0" y="0"/>
                </a:lnTo>
                <a:close/>
              </a:path>
            </a:pathLst>
          </a:custGeom>
          <a:blipFill>
            <a:blip r:embed="rId2" cstate="print">
              <a:extLst>
                <a:ext uri="{96DAC541-7B7A-43D3-8B79-37D633B846F1}">
                  <asvg:svgBlip xmlns="" xmlns:asvg="http://schemas.microsoft.com/office/drawing/2016/SVG/main" r:embed="rId3"/>
                </a:ext>
              </a:extLst>
            </a:blip>
            <a:stretch>
              <a:fillRect l="-39894" b="-128909"/>
            </a:stretch>
          </a:blipFill>
        </p:spPr>
      </p:sp>
      <p:sp>
        <p:nvSpPr>
          <p:cNvPr id="5" name="AutoShape 5"/>
          <p:cNvSpPr/>
          <p:nvPr/>
        </p:nvSpPr>
        <p:spPr>
          <a:xfrm>
            <a:off x="891186" y="2315488"/>
            <a:ext cx="16529632" cy="9525"/>
          </a:xfrm>
          <a:prstGeom prst="line">
            <a:avLst/>
          </a:prstGeom>
          <a:ln w="19050" cap="flat">
            <a:solidFill>
              <a:srgbClr val="2C1E1F"/>
            </a:solidFill>
            <a:prstDash val="solid"/>
            <a:headEnd type="none" w="sm" len="sm"/>
            <a:tailEnd type="none" w="sm" len="sm"/>
          </a:ln>
        </p:spPr>
      </p:sp>
      <p:sp>
        <p:nvSpPr>
          <p:cNvPr id="8" name="TextBox 8"/>
          <p:cNvSpPr txBox="1"/>
          <p:nvPr/>
        </p:nvSpPr>
        <p:spPr>
          <a:xfrm>
            <a:off x="891181" y="9265655"/>
            <a:ext cx="2475295" cy="340221"/>
          </a:xfrm>
          <a:prstGeom prst="rect">
            <a:avLst/>
          </a:prstGeom>
        </p:spPr>
        <p:txBody>
          <a:bodyPr lIns="0" tIns="0" rIns="0" bIns="0" rtlCol="0" anchor="t">
            <a:spAutoFit/>
          </a:bodyPr>
          <a:lstStyle/>
          <a:p>
            <a:pPr algn="just">
              <a:lnSpc>
                <a:spcPts val="2940"/>
              </a:lnSpc>
            </a:pPr>
            <a:r>
              <a:rPr lang="en-US" sz="2100" dirty="0" smtClean="0">
                <a:solidFill>
                  <a:srgbClr val="2C1E1F"/>
                </a:solidFill>
                <a:latin typeface="Montserrat"/>
              </a:rPr>
              <a:t>0</a:t>
            </a:r>
            <a:r>
              <a:rPr lang="uk-UA" sz="2100" dirty="0" smtClean="0">
                <a:solidFill>
                  <a:srgbClr val="2C1E1F"/>
                </a:solidFill>
                <a:latin typeface="Montserrat"/>
              </a:rPr>
              <a:t>9</a:t>
            </a:r>
            <a:endParaRPr lang="en-US" sz="2100" dirty="0">
              <a:solidFill>
                <a:srgbClr val="2C1E1F"/>
              </a:solidFill>
              <a:latin typeface="Montserrat"/>
            </a:endParaRPr>
          </a:p>
        </p:txBody>
      </p:sp>
      <p:sp>
        <p:nvSpPr>
          <p:cNvPr id="9" name="TextBox 9"/>
          <p:cNvSpPr txBox="1"/>
          <p:nvPr/>
        </p:nvSpPr>
        <p:spPr>
          <a:xfrm>
            <a:off x="1712595" y="591185"/>
            <a:ext cx="15695930" cy="2080698"/>
          </a:xfrm>
          <a:prstGeom prst="rect">
            <a:avLst/>
          </a:prstGeom>
        </p:spPr>
        <p:txBody>
          <a:bodyPr wrap="square" lIns="0" tIns="0" rIns="0" bIns="0" rtlCol="0" anchor="t">
            <a:spAutoFit/>
          </a:bodyPr>
          <a:lstStyle/>
          <a:p>
            <a:pPr algn="ctr">
              <a:lnSpc>
                <a:spcPts val="9010"/>
              </a:lnSpc>
            </a:pPr>
            <a:r>
              <a:rPr lang="uk-UA" sz="7700" dirty="0" smtClean="0">
                <a:solidFill>
                  <a:srgbClr val="2C1E1F"/>
                </a:solidFill>
                <a:latin typeface="Gotham Bold"/>
              </a:rPr>
              <a:t>ЕЛЕМЕНТИ СИСТЕМИ</a:t>
            </a:r>
            <a:endParaRPr lang="en-US" sz="7700" dirty="0">
              <a:solidFill>
                <a:srgbClr val="2C1E1F"/>
              </a:solidFill>
              <a:latin typeface="Gotham Bold"/>
            </a:endParaRPr>
          </a:p>
          <a:p>
            <a:pPr algn="l">
              <a:lnSpc>
                <a:spcPts val="9010"/>
              </a:lnSpc>
            </a:pPr>
            <a:endParaRPr dirty="0"/>
          </a:p>
        </p:txBody>
      </p:sp>
      <p:pic>
        <p:nvPicPr>
          <p:cNvPr id="10" name="Рисунок 9" descr="https://arduino.ua/products_pictures/large_aoc943_2.jpg"/>
          <p:cNvPicPr/>
          <p:nvPr/>
        </p:nvPicPr>
        <p:blipFill>
          <a:blip r:embed="rId4" cstate="print"/>
          <a:srcRect l="5312" t="27500" r="5469" b="28438"/>
          <a:stretch>
            <a:fillRect/>
          </a:stretch>
        </p:blipFill>
        <p:spPr bwMode="auto">
          <a:xfrm>
            <a:off x="6934200" y="4838700"/>
            <a:ext cx="4267200" cy="2286000"/>
          </a:xfrm>
          <a:prstGeom prst="rect">
            <a:avLst/>
          </a:prstGeom>
          <a:noFill/>
          <a:ln w="9525">
            <a:noFill/>
            <a:miter lim="800000"/>
            <a:headEnd/>
            <a:tailEnd/>
          </a:ln>
        </p:spPr>
      </p:pic>
      <p:pic>
        <p:nvPicPr>
          <p:cNvPr id="11" name="Рисунок 10" descr="https://arduino.ua/products_pictures/large_ADC139-3.jpg"/>
          <p:cNvPicPr/>
          <p:nvPr/>
        </p:nvPicPr>
        <p:blipFill>
          <a:blip r:embed="rId5" cstate="print"/>
          <a:srcRect l="3421" t="14152" r="3110" b="14619"/>
          <a:stretch>
            <a:fillRect/>
          </a:stretch>
        </p:blipFill>
        <p:spPr bwMode="auto">
          <a:xfrm>
            <a:off x="3124200" y="3009900"/>
            <a:ext cx="2819400" cy="1905000"/>
          </a:xfrm>
          <a:prstGeom prst="rect">
            <a:avLst/>
          </a:prstGeom>
          <a:noFill/>
          <a:ln w="9525">
            <a:noFill/>
            <a:miter lim="800000"/>
            <a:headEnd/>
            <a:tailEnd/>
          </a:ln>
        </p:spPr>
      </p:pic>
      <p:pic>
        <p:nvPicPr>
          <p:cNvPr id="12" name="Рисунок 11" descr="https://arduino.ua/products_pictures/large_ADC258-5.jpg"/>
          <p:cNvPicPr/>
          <p:nvPr/>
        </p:nvPicPr>
        <p:blipFill>
          <a:blip r:embed="rId6" cstate="print"/>
          <a:srcRect l="7600" t="13600" r="7800" b="14000"/>
          <a:stretch>
            <a:fillRect/>
          </a:stretch>
        </p:blipFill>
        <p:spPr bwMode="auto">
          <a:xfrm>
            <a:off x="10896600" y="2552700"/>
            <a:ext cx="2667000" cy="1981200"/>
          </a:xfrm>
          <a:prstGeom prst="rect">
            <a:avLst/>
          </a:prstGeom>
          <a:noFill/>
          <a:ln w="9525">
            <a:noFill/>
            <a:miter lim="800000"/>
            <a:headEnd/>
            <a:tailEnd/>
          </a:ln>
        </p:spPr>
      </p:pic>
      <p:pic>
        <p:nvPicPr>
          <p:cNvPr id="13" name="Рисунок 12" descr="https://arduino.ua/products_pictures/large_npn307_1.jpg"/>
          <p:cNvPicPr/>
          <p:nvPr/>
        </p:nvPicPr>
        <p:blipFill>
          <a:blip r:embed="rId7" cstate="print"/>
          <a:srcRect l="4167" t="15500" r="5167" b="8500"/>
          <a:stretch>
            <a:fillRect/>
          </a:stretch>
        </p:blipFill>
        <p:spPr bwMode="auto">
          <a:xfrm>
            <a:off x="13716000" y="4000500"/>
            <a:ext cx="2743200" cy="2438400"/>
          </a:xfrm>
          <a:prstGeom prst="rect">
            <a:avLst/>
          </a:prstGeom>
          <a:noFill/>
          <a:ln w="9525">
            <a:noFill/>
            <a:miter lim="800000"/>
            <a:headEnd/>
            <a:tailEnd/>
          </a:ln>
        </p:spPr>
      </p:pic>
      <p:pic>
        <p:nvPicPr>
          <p:cNvPr id="14" name="Рисунок 13" descr="https://arduino.ua/products_pictures/large_ADC194-2.jpg"/>
          <p:cNvPicPr/>
          <p:nvPr/>
        </p:nvPicPr>
        <p:blipFill>
          <a:blip r:embed="rId8" cstate="print"/>
          <a:srcRect t="32348" b="31260"/>
          <a:stretch>
            <a:fillRect/>
          </a:stretch>
        </p:blipFill>
        <p:spPr bwMode="auto">
          <a:xfrm>
            <a:off x="2209800" y="6819900"/>
            <a:ext cx="3581400" cy="1219200"/>
          </a:xfrm>
          <a:prstGeom prst="rect">
            <a:avLst/>
          </a:prstGeom>
          <a:noFill/>
          <a:ln w="9525">
            <a:noFill/>
            <a:miter lim="800000"/>
            <a:headEnd/>
            <a:tailEnd/>
          </a:ln>
        </p:spPr>
      </p:pic>
      <p:pic>
        <p:nvPicPr>
          <p:cNvPr id="15" name="Рисунок 14" descr="ENS160+AHT21 Air Quality Temperature CO2 TVOC Sensor eCO2 Dioxide Humidity  – 38-3D"/>
          <p:cNvPicPr/>
          <p:nvPr/>
        </p:nvPicPr>
        <p:blipFill>
          <a:blip r:embed="rId9" cstate="print"/>
          <a:srcRect l="20218" t="11509" r="20218" b="39920"/>
          <a:stretch>
            <a:fillRect/>
          </a:stretch>
        </p:blipFill>
        <p:spPr bwMode="auto">
          <a:xfrm>
            <a:off x="12268200" y="6972300"/>
            <a:ext cx="1905000" cy="1600200"/>
          </a:xfrm>
          <a:prstGeom prst="rect">
            <a:avLst/>
          </a:prstGeom>
          <a:noFill/>
          <a:ln w="9525">
            <a:noFill/>
            <a:miter lim="800000"/>
            <a:headEnd/>
            <a:tailEnd/>
          </a:ln>
        </p:spPr>
      </p:pic>
      <p:cxnSp>
        <p:nvCxnSpPr>
          <p:cNvPr id="17" name="Пряма зі стрілкою 16"/>
          <p:cNvCxnSpPr/>
          <p:nvPr/>
        </p:nvCxnSpPr>
        <p:spPr>
          <a:xfrm rot="5400000" flipH="1" flipV="1">
            <a:off x="10896600" y="4152900"/>
            <a:ext cx="5334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 зі стрілкою 18"/>
          <p:cNvCxnSpPr/>
          <p:nvPr/>
        </p:nvCxnSpPr>
        <p:spPr>
          <a:xfrm flipV="1">
            <a:off x="11582400" y="5753100"/>
            <a:ext cx="18288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Пряма зі стрілкою 20"/>
          <p:cNvCxnSpPr/>
          <p:nvPr/>
        </p:nvCxnSpPr>
        <p:spPr>
          <a:xfrm>
            <a:off x="11430000" y="7277100"/>
            <a:ext cx="609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Пряма зі стрілкою 22"/>
          <p:cNvCxnSpPr/>
          <p:nvPr/>
        </p:nvCxnSpPr>
        <p:spPr>
          <a:xfrm rot="16200000" flipV="1">
            <a:off x="5943600" y="5067300"/>
            <a:ext cx="381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Пряма зі стрілкою 24"/>
          <p:cNvCxnSpPr/>
          <p:nvPr/>
        </p:nvCxnSpPr>
        <p:spPr>
          <a:xfrm rot="10800000" flipV="1">
            <a:off x="5943600" y="7048500"/>
            <a:ext cx="762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Box 6"/>
          <p:cNvSpPr txBox="1"/>
          <p:nvPr/>
        </p:nvSpPr>
        <p:spPr>
          <a:xfrm>
            <a:off x="7543800" y="6667500"/>
            <a:ext cx="8285968" cy="960391"/>
          </a:xfrm>
          <a:prstGeom prst="rect">
            <a:avLst/>
          </a:prstGeom>
        </p:spPr>
        <p:txBody>
          <a:bodyPr lIns="0" tIns="0" rIns="0" bIns="0" rtlCol="0" anchor="t">
            <a:spAutoFit/>
          </a:bodyPr>
          <a:lstStyle/>
          <a:p>
            <a:pPr>
              <a:lnSpc>
                <a:spcPts val="9010"/>
              </a:lnSpc>
            </a:pPr>
            <a:r>
              <a:rPr lang="uk-UA" sz="2800" dirty="0" smtClean="0">
                <a:latin typeface="Gotham Bold"/>
              </a:rPr>
              <a:t>ESP32-WROOM-32 </a:t>
            </a:r>
            <a:endParaRPr dirty="0">
              <a:latin typeface="Gotham Bold"/>
            </a:endParaRPr>
          </a:p>
        </p:txBody>
      </p:sp>
      <p:sp>
        <p:nvSpPr>
          <p:cNvPr id="28" name="TextBox 6"/>
          <p:cNvSpPr txBox="1"/>
          <p:nvPr/>
        </p:nvSpPr>
        <p:spPr>
          <a:xfrm>
            <a:off x="685800" y="4533900"/>
            <a:ext cx="8285968" cy="1114088"/>
          </a:xfrm>
          <a:prstGeom prst="rect">
            <a:avLst/>
          </a:prstGeom>
        </p:spPr>
        <p:txBody>
          <a:bodyPr lIns="0" tIns="0" rIns="0" bIns="0" rtlCol="0" anchor="t">
            <a:spAutoFit/>
          </a:bodyPr>
          <a:lstStyle/>
          <a:p>
            <a:pPr>
              <a:lnSpc>
                <a:spcPts val="4600"/>
              </a:lnSpc>
            </a:pPr>
            <a:r>
              <a:rPr lang="uk-UA" sz="2800" dirty="0" smtClean="0">
                <a:latin typeface="Gotham Bold"/>
              </a:rPr>
              <a:t>ДАТЧИК ВОЛОГОСТІ І </a:t>
            </a:r>
          </a:p>
          <a:p>
            <a:pPr>
              <a:lnSpc>
                <a:spcPts val="4600"/>
              </a:lnSpc>
            </a:pPr>
            <a:r>
              <a:rPr lang="uk-UA" sz="2800" dirty="0" smtClean="0">
                <a:latin typeface="Gotham Bold"/>
              </a:rPr>
              <a:t>ТЕМПЕРАТУРИ </a:t>
            </a:r>
            <a:endParaRPr dirty="0">
              <a:latin typeface="Gotham Bold"/>
            </a:endParaRPr>
          </a:p>
        </p:txBody>
      </p:sp>
      <p:sp>
        <p:nvSpPr>
          <p:cNvPr id="29" name="TextBox 6"/>
          <p:cNvSpPr txBox="1"/>
          <p:nvPr/>
        </p:nvSpPr>
        <p:spPr>
          <a:xfrm>
            <a:off x="2286000" y="7581900"/>
            <a:ext cx="8285968" cy="960391"/>
          </a:xfrm>
          <a:prstGeom prst="rect">
            <a:avLst/>
          </a:prstGeom>
        </p:spPr>
        <p:txBody>
          <a:bodyPr lIns="0" tIns="0" rIns="0" bIns="0" rtlCol="0" anchor="t">
            <a:spAutoFit/>
          </a:bodyPr>
          <a:lstStyle/>
          <a:p>
            <a:pPr>
              <a:lnSpc>
                <a:spcPts val="9010"/>
              </a:lnSpc>
            </a:pPr>
            <a:r>
              <a:rPr lang="uk-UA" sz="2800" dirty="0" smtClean="0">
                <a:latin typeface="Gotham Bold"/>
              </a:rPr>
              <a:t>ДАТЧИК ОСВІТЛЕНОСТІ </a:t>
            </a:r>
            <a:endParaRPr dirty="0">
              <a:latin typeface="Gotham Bold"/>
            </a:endParaRPr>
          </a:p>
        </p:txBody>
      </p:sp>
      <p:sp>
        <p:nvSpPr>
          <p:cNvPr id="30" name="TextBox 6"/>
          <p:cNvSpPr txBox="1"/>
          <p:nvPr/>
        </p:nvSpPr>
        <p:spPr>
          <a:xfrm>
            <a:off x="10591800" y="8039100"/>
            <a:ext cx="8285968" cy="960391"/>
          </a:xfrm>
          <a:prstGeom prst="rect">
            <a:avLst/>
          </a:prstGeom>
        </p:spPr>
        <p:txBody>
          <a:bodyPr lIns="0" tIns="0" rIns="0" bIns="0" rtlCol="0" anchor="t">
            <a:spAutoFit/>
          </a:bodyPr>
          <a:lstStyle/>
          <a:p>
            <a:pPr>
              <a:lnSpc>
                <a:spcPts val="9010"/>
              </a:lnSpc>
            </a:pPr>
            <a:r>
              <a:rPr lang="uk-UA" sz="2800" dirty="0" smtClean="0">
                <a:latin typeface="Gotham Bold"/>
              </a:rPr>
              <a:t>ДАТЧИК КОНЦЕНТРАЦІЇ ВУГЛ. ГАЗУ </a:t>
            </a:r>
            <a:endParaRPr dirty="0">
              <a:latin typeface="Gotham Bold"/>
            </a:endParaRPr>
          </a:p>
        </p:txBody>
      </p:sp>
      <p:sp>
        <p:nvSpPr>
          <p:cNvPr id="31" name="TextBox 6"/>
          <p:cNvSpPr txBox="1"/>
          <p:nvPr/>
        </p:nvSpPr>
        <p:spPr>
          <a:xfrm>
            <a:off x="13335000" y="5981700"/>
            <a:ext cx="8285968" cy="960391"/>
          </a:xfrm>
          <a:prstGeom prst="rect">
            <a:avLst/>
          </a:prstGeom>
        </p:spPr>
        <p:txBody>
          <a:bodyPr lIns="0" tIns="0" rIns="0" bIns="0" rtlCol="0" anchor="t">
            <a:spAutoFit/>
          </a:bodyPr>
          <a:lstStyle/>
          <a:p>
            <a:pPr>
              <a:lnSpc>
                <a:spcPts val="9010"/>
              </a:lnSpc>
            </a:pPr>
            <a:r>
              <a:rPr lang="uk-UA" sz="2800" dirty="0" smtClean="0">
                <a:latin typeface="Gotham Bold"/>
              </a:rPr>
              <a:t>ДАТЧИК ЯКОСТІ ПОВІТРЯ </a:t>
            </a:r>
            <a:endParaRPr dirty="0">
              <a:latin typeface="Gotham Bold"/>
            </a:endParaRPr>
          </a:p>
        </p:txBody>
      </p:sp>
      <p:sp>
        <p:nvSpPr>
          <p:cNvPr id="32" name="TextBox 6"/>
          <p:cNvSpPr txBox="1"/>
          <p:nvPr/>
        </p:nvSpPr>
        <p:spPr>
          <a:xfrm>
            <a:off x="12801600" y="2324100"/>
            <a:ext cx="8285968" cy="960391"/>
          </a:xfrm>
          <a:prstGeom prst="rect">
            <a:avLst/>
          </a:prstGeom>
        </p:spPr>
        <p:txBody>
          <a:bodyPr lIns="0" tIns="0" rIns="0" bIns="0" rtlCol="0" anchor="t">
            <a:spAutoFit/>
          </a:bodyPr>
          <a:lstStyle/>
          <a:p>
            <a:pPr>
              <a:lnSpc>
                <a:spcPts val="9010"/>
              </a:lnSpc>
            </a:pPr>
            <a:r>
              <a:rPr lang="uk-UA" sz="2800" dirty="0" smtClean="0">
                <a:latin typeface="Gotham Bold"/>
              </a:rPr>
              <a:t>МОДУЛЬ ДАТЧИКА ЗВУКУ </a:t>
            </a:r>
            <a:endParaRPr dirty="0">
              <a:latin typeface="Gotham Bold"/>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695</Words>
  <Application>Microsoft Office PowerPoint</Application>
  <PresentationFormat>Довільний</PresentationFormat>
  <Paragraphs>129</Paragraphs>
  <Slides>16</Slides>
  <Notes>1</Notes>
  <HiddenSlides>0</HiddenSlides>
  <MMClips>0</MMClips>
  <ScaleCrop>false</ScaleCrop>
  <HeadingPairs>
    <vt:vector size="6" baseType="variant">
      <vt:variant>
        <vt:lpstr>Використані шрифти</vt:lpstr>
      </vt:variant>
      <vt:variant>
        <vt:i4>6</vt:i4>
      </vt:variant>
      <vt:variant>
        <vt:lpstr>Тема</vt:lpstr>
      </vt:variant>
      <vt:variant>
        <vt:i4>1</vt:i4>
      </vt:variant>
      <vt:variant>
        <vt:lpstr>Заголовки слайдів</vt:lpstr>
      </vt:variant>
      <vt:variant>
        <vt:i4>16</vt:i4>
      </vt:variant>
    </vt:vector>
  </HeadingPairs>
  <TitlesOfParts>
    <vt:vector size="23" baseType="lpstr">
      <vt:lpstr>Arial</vt:lpstr>
      <vt:lpstr>Montserrat</vt:lpstr>
      <vt:lpstr>Gotham</vt:lpstr>
      <vt:lpstr>Calibri</vt:lpstr>
      <vt:lpstr>Gotham Bold</vt:lpstr>
      <vt:lpstr>Times New Roman</vt: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Vintage Minimalist Animated Artist Portfolio Presentation</dc:title>
  <dc:creator>Андрійко</dc:creator>
  <cp:lastModifiedBy>Андрійко</cp:lastModifiedBy>
  <cp:revision>17</cp:revision>
  <dcterms:created xsi:type="dcterms:W3CDTF">2006-08-16T00:00:00Z</dcterms:created>
  <dcterms:modified xsi:type="dcterms:W3CDTF">2025-12-27T11:01:54Z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BFB9F6ABF50944ACA291C546479038E9_13</vt:lpwstr>
  </property>
  <property fmtid="{D5CDD505-2E9C-101B-9397-08002B2CF9AE}" pid="3" name="KSOProductBuildVer">
    <vt:lpwstr>1033-12.2.0.17119</vt:lpwstr>
  </property>
</Properties>
</file>