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57" r:id="rId4"/>
    <p:sldId id="258" r:id="rId5"/>
    <p:sldId id="260" r:id="rId6"/>
    <p:sldId id="263" r:id="rId7"/>
    <p:sldId id="261" r:id="rId8"/>
    <p:sldId id="262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9" d="100"/>
          <a:sy n="109" d="100"/>
        </p:scale>
        <p:origin x="636" y="108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 smtClean="0"/>
              <a:t>Зразок заголовка</a:t>
            </a:r>
            <a:endParaRPr lang="en-US"/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 smtClean="0"/>
              <a:t>Клацніть, щоб редагувати стиль зразка підзаголовка</a:t>
            </a:r>
            <a:endParaRPr lang="en-US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2245C-0D73-418A-B0E3-476389BC928C}" type="datetimeFigureOut">
              <a:rPr lang="en-US" smtClean="0"/>
              <a:t>1/27/2026</a:t>
            </a:fld>
            <a:endParaRPr lang="en-US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479820-EDD8-4F85-8FC2-9EB897C315BF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8936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’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2245C-0D73-418A-B0E3-476389BC928C}" type="datetimeFigureOut">
              <a:rPr lang="en-US" smtClean="0"/>
              <a:t>1/27/2026</a:t>
            </a:fld>
            <a:endParaRPr lang="en-US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479820-EDD8-4F85-8FC2-9EB897C315BF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80813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 smtClean="0"/>
              <a:t>Зразок заголовка</a:t>
            </a:r>
            <a:endParaRPr lang="en-US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2245C-0D73-418A-B0E3-476389BC928C}" type="datetimeFigureOut">
              <a:rPr lang="en-US" smtClean="0"/>
              <a:t>1/27/2026</a:t>
            </a:fld>
            <a:endParaRPr lang="en-US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479820-EDD8-4F85-8FC2-9EB897C315BF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03916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/>
          </a:p>
        </p:txBody>
      </p:sp>
      <p:sp>
        <p:nvSpPr>
          <p:cNvPr id="3" name="Місце для вмісту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/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/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2245C-0D73-418A-B0E3-476389BC928C}" type="datetimeFigureOut">
              <a:rPr lang="en-US" smtClean="0"/>
              <a:t>1/27/2026</a:t>
            </a:fld>
            <a:endParaRPr lang="en-US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479820-EDD8-4F85-8FC2-9EB897C315BF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49531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 smtClean="0"/>
              <a:t>Зразок заголовка</a:t>
            </a:r>
            <a:endParaRPr lang="en-US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/>
          </a:p>
        </p:txBody>
      </p:sp>
      <p:sp>
        <p:nvSpPr>
          <p:cNvPr id="5" name="Місце для тексту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6" name="Місце для вмісту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/>
          </a:p>
        </p:txBody>
      </p:sp>
      <p:sp>
        <p:nvSpPr>
          <p:cNvPr id="7" name="Місце для дати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2245C-0D73-418A-B0E3-476389BC928C}" type="datetimeFigureOut">
              <a:rPr lang="en-US" smtClean="0"/>
              <a:t>1/27/2026</a:t>
            </a:fld>
            <a:endParaRPr lang="en-US"/>
          </a:p>
        </p:txBody>
      </p:sp>
      <p:sp>
        <p:nvSpPr>
          <p:cNvPr id="8" name="Місце для нижнього колонтитула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Місце для номера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479820-EDD8-4F85-8FC2-9EB897C315BF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69680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/>
          </a:p>
        </p:txBody>
      </p:sp>
      <p:sp>
        <p:nvSpPr>
          <p:cNvPr id="3" name="Місце для дати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2245C-0D73-418A-B0E3-476389BC928C}" type="datetimeFigureOut">
              <a:rPr lang="en-US" smtClean="0"/>
              <a:t>1/27/2026</a:t>
            </a:fld>
            <a:endParaRPr lang="en-US"/>
          </a:p>
        </p:txBody>
      </p:sp>
      <p:sp>
        <p:nvSpPr>
          <p:cNvPr id="4" name="Місце для нижнього колонтитула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Місце для номера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479820-EDD8-4F85-8FC2-9EB897C315BF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43242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2245C-0D73-418A-B0E3-476389BC928C}" type="datetimeFigureOut">
              <a:rPr lang="en-US" smtClean="0"/>
              <a:t>1/27/2026</a:t>
            </a:fld>
            <a:endParaRPr lang="en-US"/>
          </a:p>
        </p:txBody>
      </p:sp>
      <p:sp>
        <p:nvSpPr>
          <p:cNvPr id="3" name="Місце для нижнього колонтитула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479820-EDD8-4F85-8FC2-9EB897C315BF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8652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 smtClean="0"/>
              <a:t>Зразок заголовка</a:t>
            </a:r>
            <a:endParaRPr lang="en-US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2245C-0D73-418A-B0E3-476389BC928C}" type="datetimeFigureOut">
              <a:rPr lang="en-US" smtClean="0"/>
              <a:t>1/27/2026</a:t>
            </a:fld>
            <a:endParaRPr lang="en-US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479820-EDD8-4F85-8FC2-9EB897C315BF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10286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 smtClean="0"/>
              <a:t>Зразок заголовка</a:t>
            </a:r>
            <a:endParaRPr lang="en-US"/>
          </a:p>
        </p:txBody>
      </p:sp>
      <p:sp>
        <p:nvSpPr>
          <p:cNvPr id="3" name="Місце для зображення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2245C-0D73-418A-B0E3-476389BC928C}" type="datetimeFigureOut">
              <a:rPr lang="en-US" smtClean="0"/>
              <a:t>1/27/2026</a:t>
            </a:fld>
            <a:endParaRPr lang="en-US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479820-EDD8-4F85-8FC2-9EB897C315BF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29831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2245C-0D73-418A-B0E3-476389BC928C}" type="datetimeFigureOut">
              <a:rPr lang="en-US" smtClean="0"/>
              <a:t>1/27/2026</a:t>
            </a:fld>
            <a:endParaRPr lang="en-US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479820-EDD8-4F85-8FC2-9EB897C315BF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0396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 smtClean="0"/>
              <a:t>Зразок заголовка</a:t>
            </a:r>
            <a:endParaRPr lang="en-US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2245C-0D73-418A-B0E3-476389BC928C}" type="datetimeFigureOut">
              <a:rPr lang="en-US" smtClean="0"/>
              <a:t>1/27/2026</a:t>
            </a:fld>
            <a:endParaRPr lang="en-US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479820-EDD8-4F85-8FC2-9EB897C315BF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29347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 smtClean="0"/>
              <a:t>Зразок заголовка</a:t>
            </a:r>
            <a:endParaRPr lang="en-US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02245C-0D73-418A-B0E3-476389BC928C}" type="datetimeFigureOut">
              <a:rPr lang="en-US" smtClean="0"/>
              <a:t>1/27/2026</a:t>
            </a:fld>
            <a:endParaRPr lang="en-US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479820-EDD8-4F85-8FC2-9EB897C315BF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065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кутник 3"/>
          <p:cNvSpPr/>
          <p:nvPr/>
        </p:nvSpPr>
        <p:spPr>
          <a:xfrm>
            <a:off x="0" y="202223"/>
            <a:ext cx="12192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0" hangingPunct="0">
              <a:spcAft>
                <a:spcPts val="0"/>
              </a:spcAft>
            </a:pPr>
            <a:r>
              <a:rPr lang="uk-UA" spc="-1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Міністерство освіти і науки України</a:t>
            </a:r>
            <a:endParaRPr lang="en-US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 eaLnBrk="0" hangingPunct="0">
              <a:spcAft>
                <a:spcPts val="0"/>
              </a:spcAft>
            </a:pPr>
            <a:r>
              <a:rPr lang="uk-UA" spc="-1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Івано-Франківський національний технічний університет нафти і газу</a:t>
            </a:r>
            <a:r>
              <a:rPr lang="uk-UA" spc="-5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br>
              <a:rPr lang="uk-UA" spc="-5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uk-UA" spc="-1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Факультет інформаційних технологій</a:t>
            </a:r>
            <a:r>
              <a:rPr lang="uk-UA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en-US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 eaLnBrk="0" hangingPunct="0">
              <a:spcAft>
                <a:spcPts val="0"/>
              </a:spcAft>
            </a:pPr>
            <a:r>
              <a:rPr lang="uk-UA" spc="-1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Кафедра інформаційно-телекомунікаційних технологій та систем</a:t>
            </a: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Прямокутник 4"/>
          <p:cNvSpPr/>
          <p:nvPr/>
        </p:nvSpPr>
        <p:spPr>
          <a:xfrm>
            <a:off x="2225919" y="2474315"/>
            <a:ext cx="774016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0" hangingPunct="0">
              <a:spcAft>
                <a:spcPts val="0"/>
              </a:spcAft>
            </a:pPr>
            <a:r>
              <a:rPr lang="uk-UA" sz="2000" b="1" spc="-1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МАГІСТЕРСЬКА РОБОТА</a:t>
            </a:r>
            <a:endParaRPr lang="en-US" sz="20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 eaLnBrk="0" hangingPunct="0">
              <a:spcAft>
                <a:spcPts val="0"/>
              </a:spcAft>
            </a:pPr>
            <a:r>
              <a:rPr lang="uk-UA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Розроблення системи автоматичного керування процесом</a:t>
            </a:r>
            <a:endParaRPr lang="en-US" sz="20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uk-UA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лазерного різання і гравіювання</a:t>
            </a:r>
            <a:endParaRPr lang="en-US" sz="2000" dirty="0"/>
          </a:p>
        </p:txBody>
      </p:sp>
      <p:sp>
        <p:nvSpPr>
          <p:cNvPr id="7" name="Прямокутник 6"/>
          <p:cNvSpPr/>
          <p:nvPr/>
        </p:nvSpPr>
        <p:spPr>
          <a:xfrm>
            <a:off x="3048000" y="5965484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0" hangingPunct="0">
              <a:spcAft>
                <a:spcPts val="0"/>
              </a:spcAft>
            </a:pP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en-US" sz="14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 eaLnBrk="0" hangingPunct="0">
              <a:spcAft>
                <a:spcPts val="0"/>
              </a:spcAft>
            </a:pPr>
            <a:r>
              <a:rPr lang="uk-UA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Івано-Франківськ – 2025</a:t>
            </a: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864436" y="4561741"/>
            <a:ext cx="23275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Виконав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uk-UA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Студент 5 курсу</a:t>
            </a:r>
          </a:p>
          <a:p>
            <a:pPr algn="r"/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рупи АКСм-24-1</a:t>
            </a:r>
          </a:p>
          <a:p>
            <a:pPr algn="r"/>
            <a:r>
              <a:rPr lang="uk-UA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Овчарик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Р.М.</a:t>
            </a:r>
          </a:p>
        </p:txBody>
      </p:sp>
    </p:spTree>
    <p:extLst>
      <p:ext uri="{BB962C8B-B14F-4D97-AF65-F5344CB8AC3E}">
        <p14:creationId xmlns:p14="http://schemas.microsoft.com/office/powerpoint/2010/main" val="3660259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кутник 5"/>
          <p:cNvSpPr/>
          <p:nvPr/>
        </p:nvSpPr>
        <p:spPr>
          <a:xfrm>
            <a:off x="0" y="44725"/>
            <a:ext cx="12191999" cy="5799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452755" lvl="0" algn="ctr">
              <a:lnSpc>
                <a:spcPct val="150000"/>
              </a:lnSpc>
              <a:spcAft>
                <a:spcPts val="0"/>
              </a:spcAft>
              <a:buClr>
                <a:srgbClr val="365F91"/>
              </a:buClr>
              <a:buSzPts val="1400"/>
              <a:tabLst>
                <a:tab pos="725170" algn="l"/>
              </a:tabLst>
            </a:pPr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Актуальність та мета роботи</a:t>
            </a:r>
            <a:endParaRPr lang="en-US" sz="2400" b="1" spc="0" dirty="0">
              <a:effectLst/>
              <a:latin typeface="Times New Roman" panose="02020603050405020304" pitchFamily="18" charset="0"/>
              <a:ea typeface="Wingdings" panose="05000000000000000000" pitchFamily="2" charset="2"/>
              <a:cs typeface="Times New Roman" panose="02020603050405020304" pitchFamily="18" charset="0"/>
            </a:endParaRPr>
          </a:p>
        </p:txBody>
      </p:sp>
      <p:sp>
        <p:nvSpPr>
          <p:cNvPr id="10" name="Прямокутник 9"/>
          <p:cNvSpPr/>
          <p:nvPr/>
        </p:nvSpPr>
        <p:spPr>
          <a:xfrm>
            <a:off x="706581" y="1141403"/>
            <a:ext cx="8714509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Актуальність:</a:t>
            </a:r>
          </a:p>
          <a:p>
            <a:endParaRPr lang="uk-UA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uk-UA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uk-UA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uk-UA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uk-UA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Мета роботи:</a:t>
            </a:r>
          </a:p>
          <a:p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Розроблення системи автоматичного керування процесом лазерного різання і гравіювання.</a:t>
            </a:r>
          </a:p>
          <a:p>
            <a:endParaRPr lang="uk-UA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Об’єкт:</a:t>
            </a: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процес лазерного різання і гравіювання</a:t>
            </a:r>
          </a:p>
          <a:p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Предмет:</a:t>
            </a: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система автоматичного керування</a:t>
            </a:r>
            <a:endParaRPr lang="uk-UA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Rectangle 3"/>
          <p:cNvSpPr>
            <a:spLocks noChangeArrowheads="1"/>
          </p:cNvSpPr>
          <p:nvPr/>
        </p:nvSpPr>
        <p:spPr bwMode="auto">
          <a:xfrm>
            <a:off x="768128" y="1599900"/>
            <a:ext cx="8735020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alt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Активний</a:t>
            </a:r>
            <a:r>
              <a:rPr lang="en-US" alt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розвиток</a:t>
            </a:r>
            <a:r>
              <a:rPr lang="en-US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лазерних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технологій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машинобудуванні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та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електроніці</a:t>
            </a:r>
            <a:endParaRPr kumimoji="0" lang="en-US" alt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uk-UA" alt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Підвищення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вимог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до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точності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швидкості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та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повторюваності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обробки</a:t>
            </a:r>
            <a:endParaRPr kumimoji="0" lang="en-US" alt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uk-UA" alt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Необхідність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зменшення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впливу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людського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фактора</a:t>
            </a:r>
            <a:endParaRPr kumimoji="0" lang="en-US" alt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uk-UA" alt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Потреба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гнучких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автоматизованих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виробничих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системах</a:t>
            </a:r>
            <a:endParaRPr kumimoji="0" lang="en-US" alt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0787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кутник 3"/>
          <p:cNvSpPr/>
          <p:nvPr/>
        </p:nvSpPr>
        <p:spPr>
          <a:xfrm>
            <a:off x="-1" y="507831"/>
            <a:ext cx="12192000" cy="9662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94945" marR="453390" algn="just">
              <a:lnSpc>
                <a:spcPct val="150000"/>
              </a:lnSpc>
              <a:spcAft>
                <a:spcPts val="0"/>
              </a:spcAft>
            </a:pP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Лазерне різання — це технологія, яка використовує лазер для випаровування матеріалів, утворюючи край зрізу.</a:t>
            </a:r>
            <a:endParaRPr lang="en-US" sz="20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кутник 4"/>
          <p:cNvSpPr/>
          <p:nvPr/>
        </p:nvSpPr>
        <p:spPr>
          <a:xfrm>
            <a:off x="0" y="0"/>
            <a:ext cx="12191999" cy="4580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452755" lvl="0" algn="ctr">
              <a:lnSpc>
                <a:spcPct val="150000"/>
              </a:lnSpc>
              <a:spcBef>
                <a:spcPts val="295"/>
              </a:spcBef>
              <a:spcAft>
                <a:spcPts val="0"/>
              </a:spcAft>
              <a:tabLst>
                <a:tab pos="2205990" algn="l"/>
              </a:tabLst>
            </a:pPr>
            <a:r>
              <a:rPr lang="uk-UA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ПРИНЦИПИ</a:t>
            </a:r>
            <a:r>
              <a:rPr lang="uk-UA" b="1" spc="-55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ЛАЗЕРНОГО</a:t>
            </a:r>
            <a:r>
              <a:rPr lang="uk-UA" b="1" spc="-85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b="1" spc="-1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РІЗАННЯ</a:t>
            </a:r>
            <a:endParaRPr lang="en-US" sz="1400" spc="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7" name="Image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611315" y="1474121"/>
            <a:ext cx="6901961" cy="5102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7986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кутник 3"/>
          <p:cNvSpPr/>
          <p:nvPr/>
        </p:nvSpPr>
        <p:spPr>
          <a:xfrm>
            <a:off x="0" y="120134"/>
            <a:ext cx="12192000" cy="8735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94945" marR="452755" algn="ctr">
              <a:lnSpc>
                <a:spcPct val="150000"/>
              </a:lnSpc>
              <a:spcAft>
                <a:spcPts val="0"/>
              </a:spcAft>
            </a:pPr>
            <a:r>
              <a:rPr lang="uk-UA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Система</a:t>
            </a:r>
            <a:r>
              <a:rPr lang="uk-UA" b="1" spc="-8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керування</a:t>
            </a:r>
            <a:r>
              <a:rPr lang="uk-UA" b="1" spc="-75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забезпечує</a:t>
            </a:r>
            <a:r>
              <a:rPr lang="uk-UA" b="1" spc="-8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точну</a:t>
            </a:r>
            <a:r>
              <a:rPr lang="uk-UA" b="1" spc="-8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роботу,</a:t>
            </a:r>
            <a:r>
              <a:rPr lang="uk-UA" b="1" spc="-8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керуючи</a:t>
            </a:r>
            <a:r>
              <a:rPr lang="uk-UA" b="1" spc="-8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рухом,</a:t>
            </a:r>
            <a:r>
              <a:rPr lang="uk-UA" b="1" spc="-85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потужністю та параметрами різання.</a:t>
            </a:r>
          </a:p>
          <a:p>
            <a:pPr marL="194945" marR="452755" algn="just">
              <a:lnSpc>
                <a:spcPct val="150000"/>
              </a:lnSpc>
              <a:spcAft>
                <a:spcPts val="0"/>
              </a:spcAft>
            </a:pPr>
            <a:endParaRPr lang="en-US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5" name="Image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145241" y="1043464"/>
            <a:ext cx="5347335" cy="3536315"/>
          </a:xfrm>
          <a:prstGeom prst="rect">
            <a:avLst/>
          </a:prstGeom>
        </p:spPr>
      </p:pic>
      <p:sp>
        <p:nvSpPr>
          <p:cNvPr id="6" name="Прямокутник 5"/>
          <p:cNvSpPr/>
          <p:nvPr/>
        </p:nvSpPr>
        <p:spPr>
          <a:xfrm>
            <a:off x="1679856" y="4746833"/>
            <a:ext cx="8712652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94945" marR="452755" lvl="0" algn="just">
              <a:lnSpc>
                <a:spcPct val="150000"/>
              </a:lnSpc>
            </a:pPr>
            <a:r>
              <a:rPr lang="uk-UA" sz="1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Система ЧПК</a:t>
            </a:r>
            <a:endParaRPr lang="en-US" sz="1400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80695" marR="452755" lvl="1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uk-UA" sz="1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Перетворює </a:t>
            </a:r>
            <a:r>
              <a:rPr lang="uk-UA" sz="1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проєкти</a:t>
            </a:r>
            <a:r>
              <a:rPr lang="uk-UA" sz="1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CAD/CAM у G-код для виконання машиною.</a:t>
            </a:r>
            <a:endParaRPr lang="en-US" sz="1400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80695" marR="452755" lvl="1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uk-UA" sz="1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Керує рухом ріжучої головки з високою точністю.</a:t>
            </a:r>
            <a:endParaRPr lang="en-US" sz="1400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94945" marR="452755" lvl="0" algn="just">
              <a:lnSpc>
                <a:spcPct val="150000"/>
              </a:lnSpc>
            </a:pPr>
            <a:r>
              <a:rPr lang="uk-UA" sz="1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Система </a:t>
            </a:r>
            <a:r>
              <a:rPr lang="uk-UA" sz="1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сервокерування</a:t>
            </a:r>
            <a:endParaRPr lang="en-US" sz="1400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80695" marR="452755" lvl="1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uk-UA" sz="1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Використовує сервомотори для точного позиціонування та плавного руху під час операцій різання.</a:t>
            </a:r>
            <a:endParaRPr lang="en-US" sz="14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1625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365125"/>
            <a:ext cx="12192000" cy="549275"/>
          </a:xfrm>
        </p:spPr>
        <p:txBody>
          <a:bodyPr>
            <a:normAutofit/>
          </a:bodyPr>
          <a:lstStyle/>
          <a:p>
            <a:pPr lvl="0" algn="ctr"/>
            <a:r>
              <a:rPr 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ОПИС </a:t>
            </a:r>
            <a:r>
              <a:rPr lang="uk-UA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МАШИНИ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кутник 3"/>
          <p:cNvSpPr/>
          <p:nvPr/>
        </p:nvSpPr>
        <p:spPr>
          <a:xfrm>
            <a:off x="6330461" y="1181954"/>
            <a:ext cx="5098074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Система </a:t>
            </a:r>
            <a:r>
              <a:rPr lang="uk-UA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Double</a:t>
            </a: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Croix</a:t>
            </a: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складається з двох пар осей порталів у напрямках X і Z та додаткових осей (від однієї до трьох) на Y, де розташована головка інструменту та інші додаткові елементи</a:t>
            </a: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Image 1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37393" y="1255926"/>
            <a:ext cx="5259265" cy="4524315"/>
          </a:xfrm>
          <a:prstGeom prst="rect">
            <a:avLst/>
          </a:prstGeom>
        </p:spPr>
      </p:pic>
      <p:sp>
        <p:nvSpPr>
          <p:cNvPr id="3" name="Прямокутник 2"/>
          <p:cNvSpPr/>
          <p:nvPr/>
        </p:nvSpPr>
        <p:spPr>
          <a:xfrm>
            <a:off x="237393" y="5706269"/>
            <a:ext cx="5714999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452755" algn="ctr">
              <a:lnSpc>
                <a:spcPct val="150000"/>
              </a:lnSpc>
              <a:spcBef>
                <a:spcPts val="305"/>
              </a:spcBef>
              <a:spcAft>
                <a:spcPts val="0"/>
              </a:spcAft>
            </a:pPr>
            <a:r>
              <a:rPr lang="uk-UA" sz="1400" b="1" kern="0" cap="small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Представлення</a:t>
            </a:r>
            <a:r>
              <a:rPr lang="uk-UA" sz="1400" b="1" kern="0" cap="small" spc="-7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1400" b="1" kern="0" cap="small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системи</a:t>
            </a:r>
            <a:r>
              <a:rPr lang="uk-UA" sz="1400" b="1" kern="0" cap="small" spc="-65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1400" b="1" kern="0" cap="small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Double</a:t>
            </a:r>
            <a:r>
              <a:rPr lang="uk-UA" sz="1400" b="1" kern="0" cap="small" spc="-45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1400" b="1" kern="0" cap="small" spc="-1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Croix</a:t>
            </a:r>
            <a:r>
              <a:rPr lang="uk-UA" sz="1400" b="1" kern="0" cap="small" spc="-1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uk-UA" sz="1400" b="1" kern="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3790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764931"/>
          </a:xfrm>
        </p:spPr>
        <p:txBody>
          <a:bodyPr>
            <a:normAutofit/>
          </a:bodyPr>
          <a:lstStyle/>
          <a:p>
            <a:pPr algn="ctr"/>
            <a:r>
              <a:rPr lang="uk-UA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Система контролю якості</a:t>
            </a:r>
            <a:endParaRPr lang="uk-UA" sz="1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кутник 3"/>
          <p:cNvSpPr/>
          <p:nvPr/>
        </p:nvSpPr>
        <p:spPr>
          <a:xfrm>
            <a:off x="517280" y="759364"/>
            <a:ext cx="1115743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Перевірка якості, як випливає з назви, після складання гарантує можливість перевірити якість 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різу 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 виявити несправності. </a:t>
            </a:r>
          </a:p>
        </p:txBody>
      </p:sp>
      <p:pic>
        <p:nvPicPr>
          <p:cNvPr id="6" name="Image 4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34499" y="2092555"/>
            <a:ext cx="1718555" cy="2032132"/>
          </a:xfrm>
          <a:prstGeom prst="rect">
            <a:avLst/>
          </a:prstGeom>
        </p:spPr>
      </p:pic>
      <p:pic>
        <p:nvPicPr>
          <p:cNvPr id="8" name="Image 4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209192" y="2092555"/>
            <a:ext cx="2144747" cy="2032132"/>
          </a:xfrm>
          <a:prstGeom prst="rect">
            <a:avLst/>
          </a:prstGeom>
        </p:spPr>
      </p:pic>
      <p:sp>
        <p:nvSpPr>
          <p:cNvPr id="3" name="Прямокутник 2"/>
          <p:cNvSpPr/>
          <p:nvPr/>
        </p:nvSpPr>
        <p:spPr>
          <a:xfrm>
            <a:off x="0" y="4869185"/>
            <a:ext cx="535393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1680" marR="452755" algn="ctr">
              <a:lnSpc>
                <a:spcPct val="150000"/>
              </a:lnSpc>
              <a:spcBef>
                <a:spcPts val="765"/>
              </a:spcBef>
              <a:spcAft>
                <a:spcPts val="0"/>
              </a:spcAft>
            </a:pPr>
            <a:r>
              <a:rPr lang="uk-UA" sz="1400" b="1" kern="0" cap="small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Термокамера </a:t>
            </a:r>
            <a:r>
              <a:rPr lang="uk-UA" sz="1400" b="1" kern="0" cap="small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Flir</a:t>
            </a:r>
            <a:r>
              <a:rPr lang="uk-UA" sz="1400" b="1" kern="0" cap="small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AX8</a:t>
            </a:r>
            <a:r>
              <a:rPr lang="uk-UA" sz="1400" b="1" kern="0" cap="small" spc="-15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1400" b="1" kern="0" cap="small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(ліворуч),</a:t>
            </a:r>
            <a:r>
              <a:rPr lang="uk-UA" sz="1400" b="1" kern="0" cap="small" spc="-155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1400" b="1" kern="0" cap="small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камера </a:t>
            </a:r>
            <a:r>
              <a:rPr lang="uk-UA" sz="1400" b="1" kern="0" cap="small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Flir</a:t>
            </a:r>
            <a:r>
              <a:rPr lang="uk-UA" sz="1400" b="1" kern="0" cap="small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A35 </a:t>
            </a:r>
            <a:r>
              <a:rPr lang="uk-UA" sz="1400" b="1" kern="0" cap="small" spc="-1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(праворуч).</a:t>
            </a:r>
            <a:endParaRPr lang="uk-UA" sz="1400" b="1" kern="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Image 4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6095999" y="2092555"/>
            <a:ext cx="5564637" cy="3319562"/>
          </a:xfrm>
          <a:prstGeom prst="rect">
            <a:avLst/>
          </a:prstGeom>
        </p:spPr>
      </p:pic>
      <p:sp>
        <p:nvSpPr>
          <p:cNvPr id="10" name="Прямокутник 9"/>
          <p:cNvSpPr/>
          <p:nvPr/>
        </p:nvSpPr>
        <p:spPr>
          <a:xfrm>
            <a:off x="6110077" y="5412117"/>
            <a:ext cx="6081923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452755" algn="ctr">
              <a:lnSpc>
                <a:spcPct val="150000"/>
              </a:lnSpc>
              <a:spcBef>
                <a:spcPts val="925"/>
              </a:spcBef>
              <a:spcAft>
                <a:spcPts val="0"/>
              </a:spcAft>
            </a:pPr>
            <a:r>
              <a:rPr lang="uk-UA" sz="1400" b="1" kern="0" cap="small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Схема</a:t>
            </a:r>
            <a:r>
              <a:rPr lang="uk-UA" sz="1400" b="1" kern="0" cap="small" spc="-55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1400" b="1" kern="0" cap="small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робочої</a:t>
            </a:r>
            <a:r>
              <a:rPr lang="uk-UA" sz="1400" b="1" kern="0" cap="small" spc="-5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1400" b="1" kern="0" cap="small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системи</a:t>
            </a:r>
            <a:r>
              <a:rPr lang="uk-UA" sz="1400" b="1" kern="0" cap="small" spc="-45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1400" b="1" kern="0" cap="small" spc="-1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Кассандри</a:t>
            </a:r>
            <a:r>
              <a:rPr lang="uk-UA" sz="1400" b="1" kern="0" cap="small" spc="-1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sz="1400" b="1" kern="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3416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10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2385" y="659423"/>
            <a:ext cx="3932311" cy="5900738"/>
          </a:xfrm>
          <a:prstGeom prst="rect">
            <a:avLst/>
          </a:prstGeom>
        </p:spPr>
      </p:pic>
      <p:sp>
        <p:nvSpPr>
          <p:cNvPr id="8" name="Прямокутник 7"/>
          <p:cNvSpPr/>
          <p:nvPr/>
        </p:nvSpPr>
        <p:spPr>
          <a:xfrm>
            <a:off x="2170862" y="0"/>
            <a:ext cx="842987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Ієрархічна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структура PLC в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середовищі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TIA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Portal</a:t>
            </a:r>
            <a:endParaRPr lang="uk-UA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8988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10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600200" y="1204546"/>
            <a:ext cx="8757139" cy="5099539"/>
          </a:xfrm>
          <a:prstGeom prst="rect">
            <a:avLst/>
          </a:prstGeom>
        </p:spPr>
      </p:pic>
      <p:sp>
        <p:nvSpPr>
          <p:cNvPr id="10" name="Прямокутник 9"/>
          <p:cNvSpPr/>
          <p:nvPr/>
        </p:nvSpPr>
        <p:spPr>
          <a:xfrm>
            <a:off x="2781676" y="272534"/>
            <a:ext cx="63941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PLC-теги та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технологічні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об’єкти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керування</a:t>
            </a:r>
            <a:endParaRPr lang="uk-UA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5086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87925"/>
            <a:ext cx="12192000" cy="720968"/>
          </a:xfrm>
        </p:spPr>
        <p:txBody>
          <a:bodyPr>
            <a:normAutofit/>
          </a:bodyPr>
          <a:lstStyle/>
          <a:p>
            <a:pPr algn="ctr"/>
            <a:r>
              <a:rPr lang="uk-UA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Моделювання та результати</a:t>
            </a:r>
            <a:endParaRPr lang="uk-UA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Image 13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713535" y="927588"/>
            <a:ext cx="6308479" cy="5078313"/>
          </a:xfrm>
          <a:prstGeom prst="rect">
            <a:avLst/>
          </a:prstGeom>
        </p:spPr>
      </p:pic>
      <p:sp>
        <p:nvSpPr>
          <p:cNvPr id="3" name="Прямокутник 2"/>
          <p:cNvSpPr/>
          <p:nvPr/>
        </p:nvSpPr>
        <p:spPr>
          <a:xfrm>
            <a:off x="382466" y="914401"/>
            <a:ext cx="5331069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1145" marR="452755" algn="just">
              <a:lnSpc>
                <a:spcPct val="150000"/>
              </a:lnSpc>
              <a:spcAft>
                <a:spcPts val="0"/>
              </a:spcAft>
            </a:pPr>
            <a:r>
              <a:rPr lang="uk-UA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На </a:t>
            </a:r>
            <a:r>
              <a:rPr lang="uk-UA" sz="24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рисунку </a:t>
            </a:r>
            <a:r>
              <a:rPr lang="uk-UA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можна </a:t>
            </a:r>
            <a:r>
              <a:rPr lang="uk-UA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спостерігати отриману симуляцію, і, як і у випадку з кількома плямами, оцінку часу симуляції для циклу обробки можна </a:t>
            </a:r>
            <a:r>
              <a:rPr lang="uk-UA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візуалізувати</a:t>
            </a:r>
            <a:r>
              <a:rPr lang="uk-UA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через повідомлення. За розрахунком результат дає 218,875 с, що відповідає приблизно 3'39''.</a:t>
            </a:r>
            <a:endParaRPr lang="uk-UA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Прямокутник 4"/>
          <p:cNvSpPr/>
          <p:nvPr/>
        </p:nvSpPr>
        <p:spPr>
          <a:xfrm>
            <a:off x="6913052" y="6006656"/>
            <a:ext cx="4508093" cy="4580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R="452755" algn="ctr">
              <a:lnSpc>
                <a:spcPct val="150000"/>
              </a:lnSpc>
              <a:spcBef>
                <a:spcPts val="740"/>
              </a:spcBef>
              <a:spcAft>
                <a:spcPts val="0"/>
              </a:spcAft>
            </a:pPr>
            <a:r>
              <a:rPr lang="uk-UA" b="1" kern="0" cap="small" spc="-1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Збільшення</a:t>
            </a:r>
            <a:r>
              <a:rPr lang="uk-UA" b="1" kern="0" cap="small" spc="15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b="1" kern="0" cap="small" spc="-1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результату</a:t>
            </a:r>
            <a:r>
              <a:rPr lang="uk-UA" b="1" kern="0" cap="small" spc="4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b="1" kern="0" cap="small" spc="-1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симуляції.</a:t>
            </a:r>
            <a:endParaRPr lang="uk-UA" b="1" kern="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100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325315"/>
            <a:ext cx="12192000" cy="940777"/>
          </a:xfrm>
        </p:spPr>
        <p:txBody>
          <a:bodyPr>
            <a:normAutofit/>
          </a:bodyPr>
          <a:lstStyle/>
          <a:p>
            <a:pPr algn="ctr"/>
            <a:r>
              <a:rPr lang="uk-UA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Висновки</a:t>
            </a:r>
            <a:endParaRPr lang="uk-UA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кутник 3"/>
          <p:cNvSpPr/>
          <p:nvPr/>
        </p:nvSpPr>
        <p:spPr>
          <a:xfrm>
            <a:off x="492369" y="1943100"/>
            <a:ext cx="11465169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Магістерська робота досліджує деякі рівні розвитку, які потрібно пройти для реалізації промислового продукту, зосереджуючись на ілюстрації </a:t>
            </a:r>
            <a:r>
              <a:rPr lang="uk-UA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методологій</a:t>
            </a:r>
            <a:r>
              <a:rPr lang="uk-UA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які використовуються</a:t>
            </a:r>
            <a:r>
              <a:rPr lang="uk-UA" sz="2800" spc="-15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для максимальної гнучкості. З проведеної роботи видно, що концепція модульності не відповідає одному кроку, а є сумою всіх виборів, зроблених з метою максимізації універсальності системи. </a:t>
            </a:r>
            <a:endParaRPr lang="en-US" sz="2800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05467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6858000"/>
          </a:xfrm>
        </p:spPr>
        <p:txBody>
          <a:bodyPr>
            <a:normAutofit/>
          </a:bodyPr>
          <a:lstStyle/>
          <a:p>
            <a:pPr algn="ctr"/>
            <a:r>
              <a:rPr lang="uk-UA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Дякую за увагу</a:t>
            </a:r>
            <a:endParaRPr lang="uk-UA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093867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327</TotalTime>
  <Words>338</Words>
  <Application>Microsoft Office PowerPoint</Application>
  <PresentationFormat>Широкий екран</PresentationFormat>
  <Paragraphs>51</Paragraphs>
  <Slides>11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11</vt:i4>
      </vt:variant>
    </vt:vector>
  </HeadingPairs>
  <TitlesOfParts>
    <vt:vector size="17" baseType="lpstr">
      <vt:lpstr>Arial</vt:lpstr>
      <vt:lpstr>Calibri</vt:lpstr>
      <vt:lpstr>Calibri Light</vt:lpstr>
      <vt:lpstr>Times New Roman</vt:lpstr>
      <vt:lpstr>Wingdings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ОПИС МАШИНИ</vt:lpstr>
      <vt:lpstr>Система контролю якості</vt:lpstr>
      <vt:lpstr>Презентація PowerPoint</vt:lpstr>
      <vt:lpstr>Презентація PowerPoint</vt:lpstr>
      <vt:lpstr>Моделювання та результати</vt:lpstr>
      <vt:lpstr>Висновки</vt:lpstr>
      <vt:lpstr>Дякую за увагу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Admin</dc:creator>
  <cp:lastModifiedBy>Обліковий запис Microsoft</cp:lastModifiedBy>
  <cp:revision>21</cp:revision>
  <dcterms:created xsi:type="dcterms:W3CDTF">2026-01-27T11:48:08Z</dcterms:created>
  <dcterms:modified xsi:type="dcterms:W3CDTF">2026-01-27T20:10:55Z</dcterms:modified>
</cp:coreProperties>
</file>