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1671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103120"/>
            <a:ext cx="6583680" cy="6583680"/>
          </a:xfrm>
          <a:prstGeom prst="ellipse">
            <a:avLst/>
          </a:prstGeom>
          <a:solidFill>
            <a:srgbClr val="065A82">
              <a:alpha val="6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058400" y="3200400"/>
            <a:ext cx="4572000" cy="4572000"/>
          </a:xfrm>
          <a:prstGeom prst="ellipse">
            <a:avLst/>
          </a:prstGeom>
          <a:solidFill>
            <a:srgbClr val="1C7293">
              <a:alpha val="5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828800" y="5029200"/>
            <a:ext cx="4206240" cy="4206240"/>
          </a:xfrm>
          <a:prstGeom prst="ellipse">
            <a:avLst/>
          </a:prstGeom>
          <a:solidFill>
            <a:srgbClr val="1C7293">
              <a:alpha val="42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868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9F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КВАЛІФІКАЦІЙНА РОБОТА БАКАЛАВРА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1371600"/>
            <a:ext cx="96012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Розроблення інформаційної системи моніторингу забруднення водних об'єктів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841248" y="3639312"/>
            <a:ext cx="82296" cy="82296"/>
          </a:xfrm>
          <a:prstGeom prst="ellipse">
            <a:avLst/>
          </a:prstGeom>
          <a:solidFill>
            <a:srgbClr val="5DBB9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3438144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основі сенсорних мереж та протоколу MQTT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443484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E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Касьяненко Остап Володимирович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Група ІСТ-22-1 · 126 — Інформаційні системи та технології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5349240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F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Науковий керівник:  </a:t>
            </a:r>
            <a:r>
              <a:rPr lang="en-US" sz="1300" dirty="0">
                <a:solidFill>
                  <a:srgbClr val="E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Заміховський Л.М., проф. 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5943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7FAF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ІФНТУНГ  ·  Інститут інформаційних технологій  ·  2026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10698480" y="777240"/>
            <a:ext cx="777240" cy="77724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3" name="Image 0" descr="/home/claude/pres/assets/dropl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521" y="878281"/>
            <a:ext cx="575158" cy="57515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5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РОЗДІЛ 3 · РЕАЛІЗАЦІЯ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631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Оцінка ефективності впровадження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2670048" cy="24688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600200" y="2011680"/>
            <a:ext cx="566928" cy="566928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6" name="Image 0" descr="/home/claude/pres/assets/gau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3901" y="2085381"/>
            <a:ext cx="419527" cy="41952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743200"/>
            <a:ext cx="23957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Реальний час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13232" y="3154680"/>
            <a:ext cx="234086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6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Прийом і відображення сенсорних даних без затримок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3383280" y="1783080"/>
            <a:ext cx="2670048" cy="24688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434840" y="2011680"/>
            <a:ext cx="566928" cy="566928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1" name="Image 1" descr="/home/claude/pres/assets/char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8541" y="2085381"/>
            <a:ext cx="419527" cy="41952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520440" y="2743200"/>
            <a:ext cx="23957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Автоматизація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3547872" y="3154680"/>
            <a:ext cx="234086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6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Скорочення часових витрат на збір та аналіз даних</a:t>
            </a:r>
            <a:endParaRPr lang="en-US" sz="1600" dirty="0"/>
          </a:p>
        </p:txBody>
      </p:sp>
      <p:sp>
        <p:nvSpPr>
          <p:cNvPr id="14" name="Shape 10"/>
          <p:cNvSpPr/>
          <p:nvPr/>
        </p:nvSpPr>
        <p:spPr>
          <a:xfrm>
            <a:off x="6217920" y="1783080"/>
            <a:ext cx="2670048" cy="24688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7269480" y="2011680"/>
            <a:ext cx="566928" cy="566928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6" name="Image 2" descr="/home/claude/pres/assets/shie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3181" y="2085381"/>
            <a:ext cx="419527" cy="41952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355080" y="2743200"/>
            <a:ext cx="23957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Надійність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6382512" y="3154680"/>
            <a:ext cx="234086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6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Черга подій і асинхронна обробка під навантаженням</a:t>
            </a:r>
            <a:endParaRPr lang="en-US" sz="1600" dirty="0"/>
          </a:p>
        </p:txBody>
      </p:sp>
      <p:sp>
        <p:nvSpPr>
          <p:cNvPr id="19" name="Shape 14"/>
          <p:cNvSpPr/>
          <p:nvPr/>
        </p:nvSpPr>
        <p:spPr>
          <a:xfrm>
            <a:off x="9052560" y="1783080"/>
            <a:ext cx="2670048" cy="24688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10104120" y="2011680"/>
            <a:ext cx="566928" cy="566928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21" name="Image 3" descr="/home/claude/pres/assets/lea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77821" y="2085381"/>
            <a:ext cx="419527" cy="419527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189720" y="2743200"/>
            <a:ext cx="23957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Масштабованість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9217152" y="3154680"/>
            <a:ext cx="234086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6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Гнучке додавання вузлів і нових типів подій</a:t>
            </a:r>
            <a:endParaRPr lang="en-US" sz="1600" dirty="0"/>
          </a:p>
        </p:txBody>
      </p:sp>
      <p:sp>
        <p:nvSpPr>
          <p:cNvPr id="24" name="Shape 18"/>
          <p:cNvSpPr/>
          <p:nvPr/>
        </p:nvSpPr>
        <p:spPr>
          <a:xfrm>
            <a:off x="548640" y="4526280"/>
            <a:ext cx="11091672" cy="1280160"/>
          </a:xfrm>
          <a:prstGeom prst="roundRect">
            <a:avLst>
              <a:gd name="adj" fmla="val 5714"/>
            </a:avLst>
          </a:prstGeom>
          <a:solidFill>
            <a:srgbClr val="065A82"/>
          </a:solidFill>
          <a:ln/>
        </p:spPr>
      </p:sp>
      <p:sp>
        <p:nvSpPr>
          <p:cNvPr id="25" name="Shape 19"/>
          <p:cNvSpPr/>
          <p:nvPr/>
        </p:nvSpPr>
        <p:spPr>
          <a:xfrm>
            <a:off x="841248" y="4818888"/>
            <a:ext cx="530352" cy="530352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26" name="Image 4" descr="/home/claude/pres/assets/chec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0194" y="4887834"/>
            <a:ext cx="392460" cy="39246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600200" y="4663440"/>
            <a:ext cx="9784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Стек FastAPI + paho-mqtt + ThingSpeak забезпечив високу швидкодію обробки, гнучкість налаштувань та сумісність із сучасними платформами візуалізації.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Моніторинг забруднення водних об'єктів · ІФНТУНГ 2026</a:t>
            </a:r>
            <a:endParaRPr lang="en-US" sz="900" dirty="0"/>
          </a:p>
        </p:txBody>
      </p:sp>
      <p:sp>
        <p:nvSpPr>
          <p:cNvPr id="29" name="Text 22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2194560"/>
            <a:ext cx="5486400" cy="5486400"/>
          </a:xfrm>
          <a:prstGeom prst="ellipse">
            <a:avLst/>
          </a:prstGeom>
          <a:solidFill>
            <a:srgbClr val="065A82">
              <a:alpha val="5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601200" y="3840480"/>
            <a:ext cx="4754880" cy="4754880"/>
          </a:xfrm>
          <a:prstGeom prst="ellipse">
            <a:avLst/>
          </a:prstGeom>
          <a:solidFill>
            <a:srgbClr val="1C7293">
              <a:alpha val="5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5029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9F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ВИСНОВКИ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868680"/>
            <a:ext cx="10515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Завдання роботи виконано повністю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91672" cy="914400"/>
          </a:xfrm>
          <a:prstGeom prst="roundRect">
            <a:avLst>
              <a:gd name="adj" fmla="val 8000"/>
            </a:avLst>
          </a:prstGeom>
          <a:solidFill>
            <a:srgbClr val="1A3A52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783080"/>
            <a:ext cx="502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5DBB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371600" y="178308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E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Розроблено архітектуру інформаційної системи з централізованим збором та аналізом екологічних даних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2816352"/>
            <a:ext cx="11091672" cy="914400"/>
          </a:xfrm>
          <a:prstGeom prst="roundRect">
            <a:avLst>
              <a:gd name="adj" fmla="val 8000"/>
            </a:avLst>
          </a:prstGeom>
          <a:solidFill>
            <a:srgbClr val="1A3A52"/>
          </a:solidFill>
          <a:ln/>
        </p:spPr>
      </p:sp>
      <p:sp>
        <p:nvSpPr>
          <p:cNvPr id="10" name="Text 8"/>
          <p:cNvSpPr/>
          <p:nvPr/>
        </p:nvSpPr>
        <p:spPr>
          <a:xfrm>
            <a:off x="777240" y="2816352"/>
            <a:ext cx="502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5DBB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371600" y="2816352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E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Реалізовано прийом даних від сенсорів у реальному часі з обробкою та формуванням звітів про стан вод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48640" y="3849624"/>
            <a:ext cx="11091672" cy="914400"/>
          </a:xfrm>
          <a:prstGeom prst="roundRect">
            <a:avLst>
              <a:gd name="adj" fmla="val 8000"/>
            </a:avLst>
          </a:prstGeom>
          <a:solidFill>
            <a:srgbClr val="1A3A52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3849624"/>
            <a:ext cx="502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5DBB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371600" y="3849624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E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Інтегровано MQTT-брокер, сервіс конвертації даних та API на базі ThingSpeak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48640" y="4882896"/>
            <a:ext cx="11091672" cy="914400"/>
          </a:xfrm>
          <a:prstGeom prst="roundRect">
            <a:avLst>
              <a:gd name="adj" fmla="val 8000"/>
            </a:avLst>
          </a:prstGeom>
          <a:solidFill>
            <a:srgbClr val="1A3A52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882896"/>
            <a:ext cx="502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5DBB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371600" y="4882896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E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Система може бути доповнена прогнозуванням, ШІ-модулями та мобільною підтримкою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95360" y="-2194560"/>
            <a:ext cx="6583680" cy="6583680"/>
          </a:xfrm>
          <a:prstGeom prst="ellipse">
            <a:avLst/>
          </a:prstGeom>
          <a:solidFill>
            <a:srgbClr val="065A82">
              <a:alpha val="6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828800" y="4206240"/>
            <a:ext cx="4937760" cy="4937760"/>
          </a:xfrm>
          <a:prstGeom prst="ellipse">
            <a:avLst/>
          </a:prstGeom>
          <a:solidFill>
            <a:srgbClr val="1C7293">
              <a:alpha val="5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684368" y="1828800"/>
            <a:ext cx="822960" cy="82296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5" name="Image 0" descr="/home/claude/pres/assets/dropl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352" y="1935785"/>
            <a:ext cx="608990" cy="60899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0" y="2880360"/>
            <a:ext cx="1219169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Дякую за увагу!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0" y="3703320"/>
            <a:ext cx="121916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Розроблення інформаційної системи моніторингу забруднення водних об'єктів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0" y="4572000"/>
            <a:ext cx="121916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9F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Касьяненко Остап Володимирович</a:t>
            </a:r>
            <a:endParaRPr lang="en-US" sz="13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300" dirty="0">
                <a:solidFill>
                  <a:srgbClr val="9F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Група ІСТ-22-1  ·  ІФНТУНГ  ·  2026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5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ВСТУП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631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Актуальність теми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3400" y="1484314"/>
            <a:ext cx="6400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Забруднення водних об'єктів — одна з найгостріших екологічних проблем сучасності. Промислове зростання, урбанізація та антропогенне навантаження вимагають оперативного й автоматизованого контролю якості поверхневих вод.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548640" y="3246120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6" name="Image 0" descr="/home/claude/pres/assets/searc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76" y="3305556"/>
            <a:ext cx="338328" cy="33832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34440" y="3227832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Своєчасне виявлення джерел забруднення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48640" y="3959352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9" name="Image 1" descr="/home/claude/pres/assets/gau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76" y="4018788"/>
            <a:ext cx="338328" cy="33832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34440" y="3941064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Оперативний контроль якості води в реальному часі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548640" y="4672584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2" name="Image 2" descr="/home/claude/pres/assets/char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76" y="4732020"/>
            <a:ext cx="338328" cy="33832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234440" y="4654296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Підвищення ефективності екологічного моніторингу</a:t>
            </a:r>
            <a:endParaRPr lang="en-US" sz="1400" dirty="0"/>
          </a:p>
        </p:txBody>
      </p:sp>
      <p:sp>
        <p:nvSpPr>
          <p:cNvPr id="14" name="Shape 9"/>
          <p:cNvSpPr/>
          <p:nvPr/>
        </p:nvSpPr>
        <p:spPr>
          <a:xfrm>
            <a:off x="7360920" y="1691640"/>
            <a:ext cx="4297680" cy="4206240"/>
          </a:xfrm>
          <a:prstGeom prst="roundRect">
            <a:avLst>
              <a:gd name="adj" fmla="val 1739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15" name="Text 10"/>
          <p:cNvSpPr/>
          <p:nvPr/>
        </p:nvSpPr>
        <p:spPr>
          <a:xfrm>
            <a:off x="7680960" y="193852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ЧОМУ САМЕ СЕНСОРНІ МЕРЕЖІ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7699248" y="2514600"/>
            <a:ext cx="82296" cy="82296"/>
          </a:xfrm>
          <a:prstGeom prst="ellipse">
            <a:avLst/>
          </a:prstGeom>
          <a:solidFill>
            <a:srgbClr val="5DBB9A"/>
          </a:solidFill>
          <a:ln/>
        </p:spPr>
      </p:sp>
      <p:sp>
        <p:nvSpPr>
          <p:cNvPr id="17" name="Text 12"/>
          <p:cNvSpPr/>
          <p:nvPr/>
        </p:nvSpPr>
        <p:spPr>
          <a:xfrm>
            <a:off x="7882128" y="2368296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Автоматизація збору, передачі й аналізу даних</a:t>
            </a:r>
            <a:endParaRPr lang="en-US" sz="1600" dirty="0"/>
          </a:p>
        </p:txBody>
      </p:sp>
      <p:sp>
        <p:nvSpPr>
          <p:cNvPr id="18" name="Shape 13"/>
          <p:cNvSpPr/>
          <p:nvPr/>
        </p:nvSpPr>
        <p:spPr>
          <a:xfrm>
            <a:off x="7699248" y="3172968"/>
            <a:ext cx="82296" cy="82296"/>
          </a:xfrm>
          <a:prstGeom prst="ellipse">
            <a:avLst/>
          </a:prstGeom>
          <a:solidFill>
            <a:srgbClr val="5DBB9A"/>
          </a:solidFill>
          <a:ln/>
        </p:spPr>
      </p:sp>
      <p:sp>
        <p:nvSpPr>
          <p:cNvPr id="19" name="Text 14"/>
          <p:cNvSpPr/>
          <p:nvPr/>
        </p:nvSpPr>
        <p:spPr>
          <a:xfrm>
            <a:off x="7882128" y="3026664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Зниження ризиків для персоналу у важкодоступних зонах</a:t>
            </a:r>
            <a:endParaRPr lang="en-US" sz="1600" dirty="0"/>
          </a:p>
        </p:txBody>
      </p:sp>
      <p:sp>
        <p:nvSpPr>
          <p:cNvPr id="20" name="Shape 15"/>
          <p:cNvSpPr/>
          <p:nvPr/>
        </p:nvSpPr>
        <p:spPr>
          <a:xfrm>
            <a:off x="7699248" y="3831336"/>
            <a:ext cx="82296" cy="82296"/>
          </a:xfrm>
          <a:prstGeom prst="ellipse">
            <a:avLst/>
          </a:prstGeom>
          <a:solidFill>
            <a:srgbClr val="5DBB9A"/>
          </a:solidFill>
          <a:ln/>
        </p:spPr>
      </p:sp>
      <p:sp>
        <p:nvSpPr>
          <p:cNvPr id="21" name="Text 16"/>
          <p:cNvSpPr/>
          <p:nvPr/>
        </p:nvSpPr>
        <p:spPr>
          <a:xfrm>
            <a:off x="7882128" y="3685032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Швидке реагування на небезпечні зміни середовища</a:t>
            </a:r>
            <a:endParaRPr lang="en-US" sz="1600" dirty="0"/>
          </a:p>
        </p:txBody>
      </p:sp>
      <p:sp>
        <p:nvSpPr>
          <p:cNvPr id="22" name="Shape 17"/>
          <p:cNvSpPr/>
          <p:nvPr/>
        </p:nvSpPr>
        <p:spPr>
          <a:xfrm>
            <a:off x="7699248" y="4489704"/>
            <a:ext cx="82296" cy="82296"/>
          </a:xfrm>
          <a:prstGeom prst="ellipse">
            <a:avLst/>
          </a:prstGeom>
          <a:solidFill>
            <a:srgbClr val="5DBB9A"/>
          </a:solidFill>
          <a:ln/>
        </p:spPr>
      </p:sp>
      <p:sp>
        <p:nvSpPr>
          <p:cNvPr id="23" name="Text 18"/>
          <p:cNvSpPr/>
          <p:nvPr/>
        </p:nvSpPr>
        <p:spPr>
          <a:xfrm>
            <a:off x="7882128" y="4343400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Масштабованість і енергоефективність вузлів</a:t>
            </a:r>
            <a:endParaRPr lang="en-US" sz="1600" dirty="0"/>
          </a:p>
        </p:txBody>
      </p:sp>
      <p:sp>
        <p:nvSpPr>
          <p:cNvPr id="24" name="Text 19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Моніторинг забруднення водних об'єктів · ІФНТУНГ 2026</a:t>
            </a:r>
            <a:endParaRPr lang="en-US" sz="900" dirty="0"/>
          </a:p>
        </p:txBody>
      </p:sp>
      <p:sp>
        <p:nvSpPr>
          <p:cNvPr id="25" name="Text 20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5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ВСТУП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631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Мета та завдання роботи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11091672" cy="1051560"/>
          </a:xfrm>
          <a:prstGeom prst="roundRect">
            <a:avLst>
              <a:gd name="adj" fmla="val 6957"/>
            </a:avLst>
          </a:prstGeom>
          <a:solidFill>
            <a:srgbClr val="065A82"/>
          </a:solidFill>
          <a:ln/>
        </p:spPr>
      </p:sp>
      <p:sp>
        <p:nvSpPr>
          <p:cNvPr id="5" name="Shape 3"/>
          <p:cNvSpPr/>
          <p:nvPr/>
        </p:nvSpPr>
        <p:spPr>
          <a:xfrm>
            <a:off x="841248" y="1947672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6" name="Image 0" descr="/home/claude/pres/assets/targ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571" y="2018995"/>
            <a:ext cx="405994" cy="40599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1801368"/>
            <a:ext cx="9784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Мета — розроблення інформаційної системи моніторингу забруднення водних об'єктів на основі сучасних інформаційних технологій та сенсорних мереж для ефективного контролю стану поверхневих вод.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48640" y="29718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5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ОСНОВНІ ЗАВДАННЯ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48640" y="3401568"/>
            <a:ext cx="5440680" cy="713232"/>
          </a:xfrm>
          <a:prstGeom prst="roundRect">
            <a:avLst>
              <a:gd name="adj" fmla="val 10256"/>
            </a:avLst>
          </a:prstGeom>
          <a:solidFill>
            <a:srgbClr val="F4F8FA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713232" y="3401568"/>
            <a:ext cx="502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98448" y="3401568"/>
            <a:ext cx="45262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Дослідити сучасні методи моніторингу водних об'єктів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190488" y="3401568"/>
            <a:ext cx="5440680" cy="713232"/>
          </a:xfrm>
          <a:prstGeom prst="roundRect">
            <a:avLst>
              <a:gd name="adj" fmla="val 10256"/>
            </a:avLst>
          </a:prstGeom>
          <a:solidFill>
            <a:srgbClr val="F4F8FA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6355080" y="3401568"/>
            <a:ext cx="502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6940296" y="3401568"/>
            <a:ext cx="45262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Проаналізувати рівень розвитку сенсорних мереж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548640" y="4242816"/>
            <a:ext cx="5440680" cy="713232"/>
          </a:xfrm>
          <a:prstGeom prst="roundRect">
            <a:avLst>
              <a:gd name="adj" fmla="val 10256"/>
            </a:avLst>
          </a:prstGeom>
          <a:solidFill>
            <a:srgbClr val="F4F8FA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713232" y="4242816"/>
            <a:ext cx="502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1298448" y="4242816"/>
            <a:ext cx="45262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Викласти теоретичні передумови розроблення системи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6190488" y="4242816"/>
            <a:ext cx="5440680" cy="713232"/>
          </a:xfrm>
          <a:prstGeom prst="roundRect">
            <a:avLst>
              <a:gd name="adj" fmla="val 10256"/>
            </a:avLst>
          </a:prstGeom>
          <a:solidFill>
            <a:srgbClr val="F4F8FA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6355080" y="4242816"/>
            <a:ext cx="502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6940296" y="4242816"/>
            <a:ext cx="45262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Дослідити структуру інформаційних потоків у мережі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548640" y="5084064"/>
            <a:ext cx="5440680" cy="713232"/>
          </a:xfrm>
          <a:prstGeom prst="roundRect">
            <a:avLst>
              <a:gd name="adj" fmla="val 10256"/>
            </a:avLst>
          </a:prstGeom>
          <a:solidFill>
            <a:srgbClr val="F4F8FA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713232" y="5084064"/>
            <a:ext cx="502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800" dirty="0"/>
          </a:p>
        </p:txBody>
      </p:sp>
      <p:sp>
        <p:nvSpPr>
          <p:cNvPr id="23" name="Text 20"/>
          <p:cNvSpPr/>
          <p:nvPr/>
        </p:nvSpPr>
        <p:spPr>
          <a:xfrm>
            <a:off x="1298448" y="5084064"/>
            <a:ext cx="45262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Обрати платформу та інструменти розробки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6190488" y="5084064"/>
            <a:ext cx="5440680" cy="713232"/>
          </a:xfrm>
          <a:prstGeom prst="roundRect">
            <a:avLst>
              <a:gd name="adj" fmla="val 10256"/>
            </a:avLst>
          </a:prstGeom>
          <a:solidFill>
            <a:srgbClr val="F4F8FA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25" name="Text 22"/>
          <p:cNvSpPr/>
          <p:nvPr/>
        </p:nvSpPr>
        <p:spPr>
          <a:xfrm>
            <a:off x="6355080" y="5084064"/>
            <a:ext cx="502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800" dirty="0"/>
          </a:p>
        </p:txBody>
      </p:sp>
      <p:sp>
        <p:nvSpPr>
          <p:cNvPr id="26" name="Text 23"/>
          <p:cNvSpPr/>
          <p:nvPr/>
        </p:nvSpPr>
        <p:spPr>
          <a:xfrm>
            <a:off x="6940296" y="5084064"/>
            <a:ext cx="45262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Створити та презентувати систему моніторингу вод</a:t>
            </a:r>
            <a:endParaRPr lang="en-US" sz="1250" dirty="0"/>
          </a:p>
        </p:txBody>
      </p:sp>
      <p:sp>
        <p:nvSpPr>
          <p:cNvPr id="27" name="Text 24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Моніторинг забруднення водних об'єктів · ІФНТУНГ 2026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5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РОЗДІЛ 1 · ТЕОРЕТИЧНІ ОСНОВИ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631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Об'єкт і предмет дослідження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440680" cy="3931920"/>
          </a:xfrm>
          <a:prstGeom prst="roundRect">
            <a:avLst>
              <a:gd name="adj" fmla="val 1860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57400"/>
            <a:ext cx="530352" cy="530352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6" name="Image 0" descr="/home/claude/pres/assets/water-wa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626" y="2126346"/>
            <a:ext cx="392460" cy="3924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210312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ОБ'ЄКТ ДОСЛІДЖЕННЯ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68680" y="2697480"/>
            <a:ext cx="48463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2000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Процеси моніторингу стану водних об'єктів із використанням інформаційних систем та сенсорних мереж, що дозволяють автоматизувати збір і аналіз екологічних даних.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6199632" y="1783080"/>
            <a:ext cx="5440680" cy="3931920"/>
          </a:xfrm>
          <a:prstGeom prst="roundRect">
            <a:avLst>
              <a:gd name="adj" fmla="val 1860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519672" y="2057400"/>
            <a:ext cx="530352" cy="530352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1" name="Image 1" descr="/home/claude/pres/assets/flas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618" y="2126346"/>
            <a:ext cx="392460" cy="3924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251192" y="210312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 ДОСЛІДЖЕННЯ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6519672" y="2697480"/>
            <a:ext cx="48463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2000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Методи та засоби побудови інформаційної системи моніторингу забруднення водних об'єктів на основі сенсорних мереж, протоколу MQTT та хмарних технологій обробки даних.</a:t>
            </a:r>
            <a:endParaRPr lang="en-US" sz="2000" dirty="0"/>
          </a:p>
        </p:txBody>
      </p:sp>
      <p:sp>
        <p:nvSpPr>
          <p:cNvPr id="14" name="Text 10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Моніторинг забруднення водних об'єктів · ІФНТУНГ 2026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5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РОЗДІЛ 1 · ТЕОРЕТИЧНІ ОСНОВИ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631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Топології та архітектури сенсорних мереж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3611880" cy="1874520"/>
          </a:xfrm>
          <a:prstGeom prst="roundRect">
            <a:avLst>
              <a:gd name="adj" fmla="val 3902"/>
            </a:avLst>
          </a:prstGeom>
          <a:solidFill>
            <a:srgbClr val="F4F8FA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187452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Зіркова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77240" y="2286000"/>
            <a:ext cx="3154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Усі вузли з'єднані з одним центральним вузлом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77240" y="315468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Простота, низька затримка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343400" y="1737360"/>
            <a:ext cx="3611880" cy="1874520"/>
          </a:xfrm>
          <a:prstGeom prst="roundRect">
            <a:avLst>
              <a:gd name="adj" fmla="val 3902"/>
            </a:avLst>
          </a:prstGeom>
          <a:solidFill>
            <a:srgbClr val="065A82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72000" y="187452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Деревоподібна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572000" y="2286000"/>
            <a:ext cx="3154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Ієрархічна структура з рівнями вузлів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72000" y="315468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Масштабованість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138160" y="1737360"/>
            <a:ext cx="3611880" cy="1874520"/>
          </a:xfrm>
          <a:prstGeom prst="roundRect">
            <a:avLst>
              <a:gd name="adj" fmla="val 3902"/>
            </a:avLst>
          </a:prstGeom>
          <a:solidFill>
            <a:srgbClr val="F4F8FA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366760" y="187452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Сіткова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8366760" y="2286000"/>
            <a:ext cx="3154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Кожен вузол має кілька з'єднань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366760" y="315468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Висока відмовостійкість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548640" y="3886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5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АРХІТЕКТУРНІ МОДЕЛІ ОБРОБКИ ДАНИХ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4297680"/>
            <a:ext cx="3611880" cy="1371600"/>
          </a:xfrm>
          <a:prstGeom prst="roundRect">
            <a:avLst>
              <a:gd name="adj" fmla="val 5333"/>
            </a:avLst>
          </a:prstGeom>
          <a:solidFill>
            <a:srgbClr val="F4F8FA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749808" y="4416552"/>
            <a:ext cx="32095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Централізована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749808" y="4754880"/>
            <a:ext cx="320954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Обробка на одному вузлі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343400" y="4297680"/>
            <a:ext cx="3611880" cy="1371600"/>
          </a:xfrm>
          <a:prstGeom prst="roundRect">
            <a:avLst>
              <a:gd name="adj" fmla="val 5333"/>
            </a:avLst>
          </a:prstGeom>
          <a:solidFill>
            <a:srgbClr val="F4F8FA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544568" y="4416552"/>
            <a:ext cx="32095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Децентралізована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4544568" y="4754880"/>
            <a:ext cx="320954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Обробка на вузлах/кластерах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8138160" y="4297680"/>
            <a:ext cx="3611880" cy="1371600"/>
          </a:xfrm>
          <a:prstGeom prst="roundRect">
            <a:avLst>
              <a:gd name="adj" fmla="val 5333"/>
            </a:avLst>
          </a:prstGeom>
          <a:solidFill>
            <a:srgbClr val="1C7293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8339328" y="4416552"/>
            <a:ext cx="32095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Гібридна</a:t>
            </a: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8339328" y="4754880"/>
            <a:ext cx="320954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E4F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Периферія + центр — обрано для системи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Моніторинг забруднення водних об'єктів · ІФНТУНГ 2026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5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РОЗДІЛ 2 · МЕТОДИ ТА ІНСТРУМЕНТИ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631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Технологічний стек системи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769364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49808" y="1984248"/>
            <a:ext cx="475488" cy="475488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6" name="Image 0" descr="/home/claude/pres/assets/chi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621" y="2046061"/>
            <a:ext cx="351861" cy="35186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49808" y="2569464"/>
            <a:ext cx="32095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ESP32 / Arduino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49808" y="2880360"/>
            <a:ext cx="3209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Сенсорні вузли: Wi-Fi, Bluetooth, низьке енергоспоживання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361688" y="1783080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562856" y="1984248"/>
            <a:ext cx="475488" cy="475488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1" name="Image 1" descr="/home/claude/pres/assets/serv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4669" y="2046061"/>
            <a:ext cx="351861" cy="35186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62856" y="2569464"/>
            <a:ext cx="32095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Raspberry Pi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4562856" y="2880360"/>
            <a:ext cx="3209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Шлюз і локальний сервер обробки даних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8174736" y="1783080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375904" y="1984248"/>
            <a:ext cx="475488" cy="475488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6" name="Image 2" descr="/home/claude/pres/assets/wifi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7717" y="2046061"/>
            <a:ext cx="351861" cy="35186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75904" y="2569464"/>
            <a:ext cx="32095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MQTT (paho-mqtt)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8375904" y="2880360"/>
            <a:ext cx="3209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Публікаційно-підписна модель обміну повідомленнями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548640" y="3584448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749808" y="3785616"/>
            <a:ext cx="475488" cy="475488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21" name="Image 3" descr="/home/claude/pres/assets/cod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621" y="3847429"/>
            <a:ext cx="351861" cy="35186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9808" y="4370832"/>
            <a:ext cx="32095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· FastAPI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749808" y="4681728"/>
            <a:ext cx="3209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Асинхронний REST API та обробка вебзапитів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4361688" y="3584448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4562856" y="3785616"/>
            <a:ext cx="475488" cy="475488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26" name="Image 4" descr="/home/claude/pres/assets/databas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4669" y="3847429"/>
            <a:ext cx="351861" cy="351861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4562856" y="4370832"/>
            <a:ext cx="32095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SQLite · pandas</a:t>
            </a:r>
            <a:endParaRPr lang="en-US" sz="1400" dirty="0"/>
          </a:p>
        </p:txBody>
      </p:sp>
      <p:sp>
        <p:nvSpPr>
          <p:cNvPr id="28" name="Text 21"/>
          <p:cNvSpPr/>
          <p:nvPr/>
        </p:nvSpPr>
        <p:spPr>
          <a:xfrm>
            <a:off x="4562856" y="4681728"/>
            <a:ext cx="3209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Зберігання, аналіз і логування даних</a:t>
            </a:r>
            <a:endParaRPr lang="en-US" sz="1100" dirty="0"/>
          </a:p>
        </p:txBody>
      </p:sp>
      <p:sp>
        <p:nvSpPr>
          <p:cNvPr id="29" name="Shape 22"/>
          <p:cNvSpPr/>
          <p:nvPr/>
        </p:nvSpPr>
        <p:spPr>
          <a:xfrm>
            <a:off x="8174736" y="3584448"/>
            <a:ext cx="36118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8375904" y="3785616"/>
            <a:ext cx="475488" cy="475488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31" name="Image 5" descr="/home/claude/pres/assets/clou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7717" y="3847429"/>
            <a:ext cx="351861" cy="351861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8375904" y="4370832"/>
            <a:ext cx="32095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ThingSpeak / Mosquitto</a:t>
            </a:r>
            <a:endParaRPr lang="en-US" sz="1400" dirty="0"/>
          </a:p>
        </p:txBody>
      </p:sp>
      <p:sp>
        <p:nvSpPr>
          <p:cNvPr id="33" name="Text 25"/>
          <p:cNvSpPr/>
          <p:nvPr/>
        </p:nvSpPr>
        <p:spPr>
          <a:xfrm>
            <a:off x="8375904" y="4681728"/>
            <a:ext cx="3209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Хмарна візуалізація та MQTT-брокер у Docker</a:t>
            </a:r>
            <a:endParaRPr lang="en-US" sz="1100" dirty="0"/>
          </a:p>
        </p:txBody>
      </p:sp>
      <p:sp>
        <p:nvSpPr>
          <p:cNvPr id="34" name="Text 26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Моніторинг забруднення водних об'єктів · ІФНТУНГ 2026</a:t>
            </a:r>
            <a:endParaRPr lang="en-US" sz="900" dirty="0"/>
          </a:p>
        </p:txBody>
      </p:sp>
      <p:sp>
        <p:nvSpPr>
          <p:cNvPr id="35" name="Text 27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5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РОЗДІЛ 3 · РЕАЛІЗАЦІЯ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631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Архітектура інформаційної системи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353312"/>
            <a:ext cx="1106424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Сенсорні вузли передають дані через шлюз до кластера збору даних; доступ користувачів і локальних мереж реалізовано через Інтернет-інтерфейс.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1737360" y="2148840"/>
            <a:ext cx="8686800" cy="4160520"/>
          </a:xfrm>
          <a:prstGeom prst="roundRect">
            <a:avLst>
              <a:gd name="adj" fmla="val 1758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pic>
        <p:nvPicPr>
          <p:cNvPr id="6" name="Image 0" descr="/home/claude/pres/src_images/architecture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148840" y="2423160"/>
            <a:ext cx="7863840" cy="36118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Моніторинг забруднення водних об'єктів · ІФНТУНГ 2026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5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РОЗДІЛ 3 · РЕАЛІЗАЦІЯ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631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Маршрут циркуляції та обробки даних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2286000"/>
            <a:ext cx="2542032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527048" y="2542032"/>
            <a:ext cx="585216" cy="585216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6" name="Image 0" descr="/home/claude/pres/assets/chi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126" y="2618110"/>
            <a:ext cx="433060" cy="4330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3246120"/>
            <a:ext cx="22677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Сенсорний вузол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85800" y="3749040"/>
            <a:ext cx="22677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Вимірювання параметрів води (t°, pH, мутність)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3118104" y="3264408"/>
            <a:ext cx="329184" cy="329184"/>
          </a:xfrm>
          <a:prstGeom prst="ellipse">
            <a:avLst/>
          </a:prstGeom>
          <a:solidFill>
            <a:srgbClr val="5DBB9A"/>
          </a:solidFill>
          <a:ln/>
        </p:spPr>
      </p:sp>
      <p:pic>
        <p:nvPicPr>
          <p:cNvPr id="10" name="Image 1" descr="/home/claude/pres/assets/arro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0898" y="3307202"/>
            <a:ext cx="243596" cy="243596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3474720" y="2286000"/>
            <a:ext cx="2542032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453128" y="2542032"/>
            <a:ext cx="585216" cy="585216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3" name="Image 2" descr="/home/claude/pres/assets/wifi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9206" y="2618110"/>
            <a:ext cx="433060" cy="43306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611880" y="3246120"/>
            <a:ext cx="22677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MQTT-брокер (Mosquitto)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3611880" y="3749040"/>
            <a:ext cx="22677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Публікація повідомлень за темами, низьке навантаження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6044184" y="3264408"/>
            <a:ext cx="329184" cy="329184"/>
          </a:xfrm>
          <a:prstGeom prst="ellipse">
            <a:avLst/>
          </a:prstGeom>
          <a:solidFill>
            <a:srgbClr val="5DBB9A"/>
          </a:solidFill>
          <a:ln/>
        </p:spPr>
      </p:sp>
      <p:pic>
        <p:nvPicPr>
          <p:cNvPr id="17" name="Image 3" descr="/home/claude/pres/assets/arro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6978" y="3307202"/>
            <a:ext cx="243596" cy="243596"/>
          </a:xfrm>
          <a:prstGeom prst="rect">
            <a:avLst/>
          </a:prstGeom>
        </p:spPr>
      </p:pic>
      <p:sp>
        <p:nvSpPr>
          <p:cNvPr id="18" name="Shape 12"/>
          <p:cNvSpPr/>
          <p:nvPr/>
        </p:nvSpPr>
        <p:spPr>
          <a:xfrm>
            <a:off x="6400800" y="2286000"/>
            <a:ext cx="2542032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7379208" y="2542032"/>
            <a:ext cx="585216" cy="585216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20" name="Image 4" descr="/home/claude/pres/assets/serve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5286" y="2618110"/>
            <a:ext cx="433060" cy="43306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537960" y="3246120"/>
            <a:ext cx="22677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FastAPI + paho-mqtt</a:t>
            </a:r>
            <a:endParaRPr lang="en-US" sz="1300" dirty="0"/>
          </a:p>
        </p:txBody>
      </p:sp>
      <p:sp>
        <p:nvSpPr>
          <p:cNvPr id="22" name="Text 15"/>
          <p:cNvSpPr/>
          <p:nvPr/>
        </p:nvSpPr>
        <p:spPr>
          <a:xfrm>
            <a:off x="6537960" y="3749040"/>
            <a:ext cx="22677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Асинхронна обробка, конвертація правил, черга подій</a:t>
            </a:r>
            <a:endParaRPr lang="en-US" sz="1400" dirty="0"/>
          </a:p>
        </p:txBody>
      </p:sp>
      <p:sp>
        <p:nvSpPr>
          <p:cNvPr id="23" name="Shape 16"/>
          <p:cNvSpPr/>
          <p:nvPr/>
        </p:nvSpPr>
        <p:spPr>
          <a:xfrm>
            <a:off x="8970264" y="3264408"/>
            <a:ext cx="329184" cy="329184"/>
          </a:xfrm>
          <a:prstGeom prst="ellipse">
            <a:avLst/>
          </a:prstGeom>
          <a:solidFill>
            <a:srgbClr val="5DBB9A"/>
          </a:solidFill>
          <a:ln/>
        </p:spPr>
      </p:sp>
      <p:pic>
        <p:nvPicPr>
          <p:cNvPr id="24" name="Image 5" descr="/home/claude/pres/assets/arro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3058" y="3307202"/>
            <a:ext cx="243596" cy="243596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9326880" y="2286000"/>
            <a:ext cx="2542032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26" name="Shape 18"/>
          <p:cNvSpPr/>
          <p:nvPr/>
        </p:nvSpPr>
        <p:spPr>
          <a:xfrm>
            <a:off x="10305288" y="2542032"/>
            <a:ext cx="585216" cy="585216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27" name="Image 6" descr="/home/claude/pres/assets/clou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81366" y="2618110"/>
            <a:ext cx="433060" cy="433060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9464040" y="3246120"/>
            <a:ext cx="22677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63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ThingSpeak / Веб-інтерфейс</a:t>
            </a:r>
            <a:endParaRPr lang="en-US" sz="1300" dirty="0"/>
          </a:p>
        </p:txBody>
      </p:sp>
      <p:sp>
        <p:nvSpPr>
          <p:cNvPr id="29" name="Text 20"/>
          <p:cNvSpPr/>
          <p:nvPr/>
        </p:nvSpPr>
        <p:spPr>
          <a:xfrm>
            <a:off x="9464040" y="3749040"/>
            <a:ext cx="22677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Збереження, візуалізація та сповіщення в реальному часі</a:t>
            </a:r>
            <a:endParaRPr lang="en-US" sz="1400" dirty="0"/>
          </a:p>
        </p:txBody>
      </p:sp>
      <p:sp>
        <p:nvSpPr>
          <p:cNvPr id="30" name="Text 21"/>
          <p:cNvSpPr/>
          <p:nvPr/>
        </p:nvSpPr>
        <p:spPr>
          <a:xfrm>
            <a:off x="548640" y="489204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Сервер одночасно реагує на публікації з вузлів (через брокер) та запити клієнтів (через API) — паралельна асинхронна обробка без блокування.</a:t>
            </a:r>
            <a:endParaRPr lang="en-US" sz="1600" dirty="0"/>
          </a:p>
        </p:txBody>
      </p:sp>
      <p:sp>
        <p:nvSpPr>
          <p:cNvPr id="31" name="Text 22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Моніторинг забруднення водних об'єктів · ІФНТУНГ 2026</a:t>
            </a:r>
            <a:endParaRPr lang="en-US" sz="900" dirty="0"/>
          </a:p>
        </p:txBody>
      </p:sp>
      <p:sp>
        <p:nvSpPr>
          <p:cNvPr id="32" name="Text 23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5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РОЗДІЛ 3 · РЕАЛІЗАЦІЯ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631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Веб-інтерфейс адміністратора системи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Адміністратор задає тему MQTT, канал ThingSpeak та зіставлення JSON-полів — конфігурація застосовується без перезапуску системи.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5440680" cy="4069080"/>
          </a:xfrm>
          <a:prstGeom prst="roundRect">
            <a:avLst>
              <a:gd name="adj" fmla="val 1798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77240" y="2331720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Налаштування зіставлення (Mapping)</a:t>
            </a:r>
            <a:endParaRPr lang="en-US" sz="1300" dirty="0"/>
          </a:p>
        </p:txBody>
      </p:sp>
      <p:pic>
        <p:nvPicPr>
          <p:cNvPr id="7" name="Image 0" descr="/home/claude/pres/src_images/admin_mapping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77240" y="2697480"/>
            <a:ext cx="4983480" cy="338328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199632" y="2148840"/>
            <a:ext cx="5440680" cy="4069080"/>
          </a:xfrm>
          <a:prstGeom prst="roundRect">
            <a:avLst>
              <a:gd name="adj" fmla="val 1798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B2536">
                <a:alpha val="12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6428232" y="2331720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Перелік конфігурацій (Configurations)</a:t>
            </a:r>
            <a:endParaRPr lang="en-US" sz="1300" dirty="0"/>
          </a:p>
        </p:txBody>
      </p:sp>
      <p:pic>
        <p:nvPicPr>
          <p:cNvPr id="10" name="Image 1" descr="/home/claude/pres/src_images/admin_config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428232" y="2697480"/>
            <a:ext cx="4983480" cy="338328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Моніторинг забруднення водних об'єктів · ІФНТУНГ 2026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733</Words>
  <Application>Microsoft Office PowerPoint</Application>
  <PresentationFormat>Широкий екран</PresentationFormat>
  <Paragraphs>146</Paragraphs>
  <Slides>12</Slides>
  <Notes>12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Розроблення інформаційної системи моніторингу забруднення водних об'єктів</dc:title>
  <dc:subject>PptxGenJS Presentation</dc:subject>
  <dc:creator>Касьяненко Остап Володимирович</dc:creator>
  <cp:lastModifiedBy>Остап Дмитрук</cp:lastModifiedBy>
  <cp:revision>2</cp:revision>
  <dcterms:created xsi:type="dcterms:W3CDTF">2026-06-21T11:06:11Z</dcterms:created>
  <dcterms:modified xsi:type="dcterms:W3CDTF">2026-06-21T11:30:18Z</dcterms:modified>
</cp:coreProperties>
</file>