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7" r:id="rId2"/>
    <p:sldId id="292" r:id="rId3"/>
    <p:sldId id="308" r:id="rId4"/>
    <p:sldId id="323" r:id="rId5"/>
    <p:sldId id="324" r:id="rId6"/>
    <p:sldId id="332" r:id="rId7"/>
    <p:sldId id="333" r:id="rId8"/>
    <p:sldId id="330" r:id="rId9"/>
    <p:sldId id="328" r:id="rId10"/>
    <p:sldId id="297" r:id="rId11"/>
  </p:sldIdLst>
  <p:sldSz cx="9144000" cy="6858000" type="screen4x3"/>
  <p:notesSz cx="6735763" cy="9799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62" autoAdjust="0"/>
    <p:restoredTop sz="94369" autoAdjust="0"/>
  </p:normalViewPr>
  <p:slideViewPr>
    <p:cSldViewPr>
      <p:cViewPr>
        <p:scale>
          <a:sx n="70" d="100"/>
          <a:sy n="70" d="100"/>
        </p:scale>
        <p:origin x="-132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C795E27-3D4F-4ACC-BCC4-C1408DE654CA}" type="datetimeFigureOut">
              <a:rPr lang="ru-RU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100" y="4654550"/>
            <a:ext cx="5389563" cy="441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noProof="0"/>
              <a:t>Зразок тексту</a:t>
            </a:r>
          </a:p>
          <a:p>
            <a:pPr lvl="1"/>
            <a:r>
              <a:rPr lang="uk-UA" noProof="0"/>
              <a:t>Другий рівень</a:t>
            </a:r>
          </a:p>
          <a:p>
            <a:pPr lvl="2"/>
            <a:r>
              <a:rPr lang="uk-UA" noProof="0"/>
              <a:t>Третій рівень</a:t>
            </a:r>
          </a:p>
          <a:p>
            <a:pPr lvl="3"/>
            <a:r>
              <a:rPr lang="uk-UA" noProof="0"/>
              <a:t>Четвертий рівень</a:t>
            </a:r>
          </a:p>
          <a:p>
            <a:pPr lvl="4"/>
            <a:r>
              <a:rPr lang="uk-UA" noProof="0"/>
              <a:t>П'ятий рівень</a:t>
            </a:r>
            <a:endParaRPr lang="ru-RU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07513"/>
            <a:ext cx="2919413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07513"/>
            <a:ext cx="2919412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D92F111-4078-4243-9487-CD3219704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15363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5D3F68-06BC-4A25-AA35-3B45EE6DE677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FB3AAD-EAD1-46F7-82B0-220CDB6592F4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A73E7-9DD6-40C3-9456-562128DA33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DFFA05-E840-4F80-B7A1-6AA020FB011F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C2F5D-D21D-4C66-BFAB-568353FA5E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4F5573-DC27-46DC-A7C6-E608169BF78E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F51E3-39B2-4DFD-BA6A-D6A17A5E00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DF243E-1C0A-4B0E-BDEF-859070CA1CB8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CEFEA-3BFD-43DD-A83F-BF38898A3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BFE695-866E-43A4-9BBD-C516E8B69458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D74D5-7938-422A-AB69-7446760A56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610779-30CA-4037-A29A-4B44EA9FAB10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7E5FC-CB9A-41BB-90DC-F271342BB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6ED76-443F-46A4-95B7-5121A16F7805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5DC2E-CE0C-418A-B041-4659E78744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DE87CE-60EF-4F69-ABF2-4DEFC358748A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79FFD-6093-43A4-9D10-D43DC3D1A5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B8E4A-3639-498E-8460-AD8A7E21F8E4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4C37A7-F9E5-42D0-A5EB-79EA9E072D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FF9FD6-D861-4A81-AB33-96E9687C9E79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B5078-A2CF-4834-81F8-C90A921D6D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3E54EE-A62A-4E89-BCB8-8C851BDEC0CD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20E018-55B9-4012-8D16-94C84144DC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81E6EFA-E69E-4251-8F70-9505739F17B1}" type="datetime1">
              <a:rPr lang="ru-RU" smtClean="0"/>
              <a:pPr>
                <a:defRPr/>
              </a:pPr>
              <a:t>13.05.2026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87C841-E474-46D5-8580-1E6EC4FC94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033463" y="611188"/>
            <a:ext cx="6840537" cy="1190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Івано-Франківський національний технічний університет нафти і газу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uk-UA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Кафедра будівництва 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Заголовок 6"/>
          <p:cNvSpPr>
            <a:spLocks noGrp="1"/>
          </p:cNvSpPr>
          <p:nvPr>
            <p:ph type="ctrTitle"/>
          </p:nvPr>
        </p:nvSpPr>
        <p:spPr>
          <a:xfrm>
            <a:off x="611188" y="1957388"/>
            <a:ext cx="8001000" cy="2928937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>
                <a:latin typeface="Arial Narrow" pitchFamily="34" charset="0"/>
              </a:rPr>
              <a:t/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Гудима Андрій Миколайович</a:t>
            </a:r>
            <a: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ст. гр. </a:t>
            </a:r>
            <a: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ЗТ-22-1</a:t>
            </a:r>
            <a: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uk-UA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кваліфікаційна робота</a:t>
            </a:r>
            <a:b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бакалавра на тему:</a:t>
            </a:r>
            <a:r>
              <a:rPr lang="uk-UA" sz="40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uk-UA" sz="40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uk-UA" sz="3200" b="1" i="1" dirty="0" smtClean="0">
                <a:latin typeface="Arial Narrow" pitchFamily="34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Arial Narrow" pitchFamily="34" charset="0"/>
                <a:cs typeface="Times New Roman" pitchFamily="18" charset="0"/>
              </a:rPr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uk-UA" sz="1600" dirty="0" smtClean="0">
                <a:latin typeface="Arial" charset="0"/>
                <a:cs typeface="Arial" charset="0"/>
              </a:rPr>
              <a:t>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uk-UA" sz="2400" b="1" dirty="0" smtClean="0"/>
              <a:t>І</a:t>
            </a:r>
            <a:endParaRPr lang="uk-UA" sz="2400" dirty="0" smtClean="0"/>
          </a:p>
        </p:txBody>
      </p:sp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3132138" y="5805488"/>
            <a:ext cx="294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tx2"/>
                </a:solidFill>
              </a:rPr>
              <a:t>Івано-Франківськ, </a:t>
            </a:r>
            <a:r>
              <a:rPr lang="uk-UA" dirty="0" smtClean="0">
                <a:solidFill>
                  <a:schemeClr val="tx2"/>
                </a:solidFill>
              </a:rPr>
              <a:t>2026 </a:t>
            </a:r>
            <a:r>
              <a:rPr lang="uk-UA" dirty="0">
                <a:solidFill>
                  <a:schemeClr val="tx2"/>
                </a:solidFill>
              </a:rPr>
              <a:t>р.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/>
            </a:extLst>
          </p:cNvPr>
          <p:cNvSpPr/>
          <p:nvPr/>
        </p:nvSpPr>
        <p:spPr>
          <a:xfrm>
            <a:off x="1116013" y="3954463"/>
            <a:ext cx="718185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000" b="1" dirty="0" err="1" smtClean="0">
                <a:solidFill>
                  <a:schemeClr val="tx2"/>
                </a:solidFill>
              </a:rPr>
              <a:t>“Розроблення</a:t>
            </a:r>
            <a:r>
              <a:rPr lang="uk-UA" sz="2000" b="1" dirty="0" smtClean="0">
                <a:solidFill>
                  <a:schemeClr val="tx2"/>
                </a:solidFill>
              </a:rPr>
              <a:t> технології виготовлення корпусу </a:t>
            </a:r>
            <a:r>
              <a:rPr lang="uk-UA" sz="2000" b="1" dirty="0" err="1" smtClean="0">
                <a:solidFill>
                  <a:schemeClr val="tx2"/>
                </a:solidFill>
              </a:rPr>
              <a:t>теплообмінника”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56753-844D-40D8-82B0-F8577C5F61F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857250" y="331788"/>
            <a:ext cx="73580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</a:p>
          <a:p>
            <a:pPr algn="ctr">
              <a:lnSpc>
                <a:spcPct val="150000"/>
              </a:lnSpc>
            </a:pPr>
            <a:endParaRPr lang="en-US" sz="140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40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400"/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431800" y="908050"/>
            <a:ext cx="8435975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solidFill>
                  <a:schemeClr val="tx2"/>
                </a:solidFill>
              </a:rPr>
              <a:t> </a:t>
            </a:r>
            <a:r>
              <a:rPr lang="uk-UA" dirty="0" smtClean="0">
                <a:solidFill>
                  <a:schemeClr val="tx2"/>
                </a:solidFill>
              </a:rPr>
              <a:t>          </a:t>
            </a:r>
            <a:r>
              <a:rPr lang="uk-UA" dirty="0" smtClean="0">
                <a:solidFill>
                  <a:schemeClr val="tx2"/>
                </a:solidFill>
              </a:rPr>
              <a:t>В </a:t>
            </a:r>
            <a:r>
              <a:rPr lang="uk-UA" dirty="0" smtClean="0">
                <a:solidFill>
                  <a:schemeClr val="tx2"/>
                </a:solidFill>
              </a:rPr>
              <a:t>даній роботі бакалавра розроблено технологію виготовлення корпусу теплообмінника, що включає технологічний процес складання та зварювання обичайок корпусу, складання та зварювання фланців з корпусом теплообмінника, приварювання штуцерів та нерухомих опор. У відповідності з технологією виготовлення було підібрано основне зварювальне обладнання та оснастка. </a:t>
            </a:r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uk-UA" dirty="0" smtClean="0">
                <a:solidFill>
                  <a:schemeClr val="tx2"/>
                </a:solidFill>
              </a:rPr>
              <a:t>        У </a:t>
            </a:r>
            <a:r>
              <a:rPr lang="uk-UA" dirty="0" smtClean="0">
                <a:solidFill>
                  <a:schemeClr val="tx2"/>
                </a:solidFill>
              </a:rPr>
              <a:t>результаті розроблення технології зварювання корпусу теплообмінника було обґрунтовано вибір основних способів зварювання, зварювальних матеріалів, обладнання та технологічних режимів, які забезпечують отримання надійної, герметичної та міцної конструкції.</a:t>
            </a:r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uk-UA" dirty="0" smtClean="0">
                <a:solidFill>
                  <a:schemeClr val="tx2"/>
                </a:solidFill>
              </a:rPr>
              <a:t>        Для </a:t>
            </a:r>
            <a:r>
              <a:rPr lang="uk-UA" dirty="0" smtClean="0">
                <a:solidFill>
                  <a:schemeClr val="tx2"/>
                </a:solidFill>
              </a:rPr>
              <a:t>виготовлення поздовжніх і кільцевих стиків обичайок було обрано автоматичне дугове зварювання під шаром флюсу, що забезпечує високу продуктивність процесу, стабільну якість швів, глибоке проплавлення та мінімальний вплив людського фактора. Для виконання </a:t>
            </a:r>
            <a:r>
              <a:rPr lang="uk-UA" dirty="0" err="1" smtClean="0">
                <a:solidFill>
                  <a:schemeClr val="tx2"/>
                </a:solidFill>
              </a:rPr>
              <a:t>складально-прихоплювальних</a:t>
            </a:r>
            <a:r>
              <a:rPr lang="uk-UA" dirty="0" smtClean="0">
                <a:solidFill>
                  <a:schemeClr val="tx2"/>
                </a:solidFill>
              </a:rPr>
              <a:t> </a:t>
            </a:r>
            <a:r>
              <a:rPr lang="uk-UA" dirty="0" smtClean="0">
                <a:solidFill>
                  <a:schemeClr val="tx2"/>
                </a:solidFill>
              </a:rPr>
              <a:t>операцій і приварювання окремих елементів конструкції застосовано напівавтоматичне зварювання в середовищі захисних газів.</a:t>
            </a:r>
            <a:endParaRPr lang="en-US" dirty="0" smtClean="0">
              <a:solidFill>
                <a:schemeClr val="tx2"/>
              </a:solidFill>
            </a:endParaRPr>
          </a:p>
          <a:p>
            <a:pPr algn="just"/>
            <a:endParaRPr lang="en-US" sz="19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9113" y="538162"/>
            <a:ext cx="8229600" cy="4891101"/>
          </a:xfrm>
        </p:spPr>
        <p:txBody>
          <a:bodyPr/>
          <a:lstStyle/>
          <a:p>
            <a:pPr algn="just">
              <a:buNone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Метою роботи </a:t>
            </a:r>
            <a:r>
              <a:rPr lang="uk-UA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є р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озроблення технології виготовлення 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корпусу теплообмінника.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uk-UA" sz="18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uk-UA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Поставлена мета досягається шляхом вирішення наступних</a:t>
            </a:r>
            <a:r>
              <a:rPr lang="uk-UA" sz="1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завдань</a:t>
            </a:r>
            <a:r>
              <a:rPr lang="uk-UA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buFont typeface="Arial" charset="0"/>
              <a:buNone/>
              <a:defRPr/>
            </a:pPr>
            <a:endParaRPr lang="en-US" sz="18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1) аналізу конструкції 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теплообмінника та 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її технологічності;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uk-UA" sz="1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обгрунованого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вибору основного та допоміжного обладнання для виготовлення 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корпусу теплообмінника;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3) розробити технологічний процес виготовлення 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корпусу теплообмінника;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4) виконати компонування складальних та зварювальних установок для виготовлення 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корпусу теплообмінника. 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charset="0"/>
              <a:buNone/>
              <a:defRPr/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29625" y="142875"/>
            <a:ext cx="490538" cy="395288"/>
          </a:xfrm>
        </p:spPr>
        <p:txBody>
          <a:bodyPr/>
          <a:lstStyle/>
          <a:p>
            <a:pPr>
              <a:defRPr/>
            </a:pPr>
            <a:fld id="{66E90382-6C77-4AA2-B2E0-0FB8F9A6CA1C}" type="slidenum">
              <a:rPr lang="ru-RU" sz="2400" b="1" smtClean="0"/>
              <a:pPr>
                <a:defRPr/>
              </a:pPr>
              <a:t>2</a:t>
            </a:fld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вмісту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647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DF8A4-013A-4444-BB00-642E5B1C261F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285728"/>
            <a:ext cx="8786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Загальний вигляд  </a:t>
            </a: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корпусу теплообмінника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D\DIP_2026\Бакалаври\Теплообмінник\Павлюк\5.1\Корпус теплообмінни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85794"/>
            <a:ext cx="8358214" cy="5910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вмісту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647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DF8A4-013A-4444-BB00-642E5B1C261F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214290"/>
            <a:ext cx="8786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Технологічний процес виготовлення </a:t>
            </a: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корпусу теплообмінника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E:\D\DIP_2026\Бакалаври\Теплообмінник\Павлюк\5.1\Схема техпроцес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8" y="714356"/>
            <a:ext cx="8215338" cy="5819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вмісту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647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DF8A4-013A-4444-BB00-642E5B1C261F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214290"/>
            <a:ext cx="87868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Установка для зварювання кільцевих зварних швів теплообмінника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E:\D\DIP_2026\Бакалаври\Теплообмінник\Павлюк\5.1\Установка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59" y="785794"/>
            <a:ext cx="4137705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вмісту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647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DF8A4-013A-4444-BB00-642E5B1C261F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214290"/>
            <a:ext cx="8786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Установка для зварювання кільцевих зварних швів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E:\D\DIP_2026\Бакалаври\Теплообмінник\Павлюк\5.1\Установка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071546"/>
            <a:ext cx="3786214" cy="5360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вмісту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647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DF8A4-013A-4444-BB00-642E5B1C261F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214290"/>
            <a:ext cx="8786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Установка А-913 для зварювання внутрішніх швів теплообмінника</a:t>
            </a:r>
            <a:endParaRPr 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E:\D\DIP_2026\Бакалаври\Теплообмінник\Павлюк\5.1\стенл - консоль.b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8" y="785794"/>
            <a:ext cx="8215338" cy="5809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вмісту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647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DF8A4-013A-4444-BB00-642E5B1C261F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214290"/>
            <a:ext cx="8786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Установка для приварювання штуцерів до корпусу</a:t>
            </a:r>
            <a:endParaRPr 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E:\D\DIP_2026\Бакалаври\Теплообмінник\Павлюк\5.1\7 Установка приварювання штуцері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8215370" cy="5809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вмісту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647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DF8A4-013A-4444-BB00-642E5B1C261F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214290"/>
            <a:ext cx="8786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План дільниці цеху для виготовлення </a:t>
            </a: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корпусу теплообмінника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D\DIP_2026\Бакалаври\Теплообмінник\Павлюк\5.1\Лист 7 (план дільниці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8429652" cy="5961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8035</TotalTime>
  <Words>269</Words>
  <Application>Microsoft Office PowerPoint</Application>
  <PresentationFormat>Экран (4:3)</PresentationFormat>
  <Paragraphs>44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Гудима Андрій Миколайович ст. гр. ЗТ-22-1  кваліфікаційна робота бакалавра на тему:          І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DEmon Soft, 2008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Dell</cp:lastModifiedBy>
  <cp:revision>609</cp:revision>
  <dcterms:created xsi:type="dcterms:W3CDTF">2012-01-17T17:52:51Z</dcterms:created>
  <dcterms:modified xsi:type="dcterms:W3CDTF">2026-05-13T17:16:47Z</dcterms:modified>
</cp:coreProperties>
</file>