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71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3B36"/>
    <a:srgbClr val="2D3C37"/>
    <a:srgbClr val="2C3B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5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A824-1A51-4B26-AD58-A6D8E14F6C04}" type="datetimeFigureOut">
              <a:rPr lang="en-US" dirty="0"/>
              <a:t>12/27/2025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6D22F896-40B5-4ADD-8801-0D06FADFA095}" type="slidenum">
              <a:rPr lang="en-US" dirty="0"/>
              <a:t>‹№›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dirty="0"/>
              <a:t>12/27/2025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dirty="0"/>
              <a:t>12/27/2025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dirty="0"/>
              <a:t>12/27/2025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‹№›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dirty="0"/>
              <a:t>12/27/2025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dirty="0"/>
              <a:t>12/27/2025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‹№›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E46F-7819-4ACF-B48B-48222C2ACC88}" type="datetimeFigureOut">
              <a:rPr lang="en-US" dirty="0"/>
              <a:t>12/27/2025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dirty="0"/>
              <a:t>12/27/2025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‹№›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dirty="0"/>
              <a:t>12/27/2025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25BB-DA17-4BA0-B3C8-3AC3ABC827E6}" type="datetimeFigureOut">
              <a:rPr lang="en-US" dirty="0"/>
              <a:t>12/27/2025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4C9A-3960-41CF-A4E9-2A8FB932454B}" type="datetimeFigureOut">
              <a:rPr lang="en-US" dirty="0"/>
              <a:t>12/27/2025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BC1C18-307B-4F68-A007-B5B542270E8D}" type="datetimeFigureOut">
              <a:rPr lang="en-US" dirty="0"/>
              <a:t>12/27/2025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‹№›</a:t>
            </a:fld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44488" algn="l" defTabSz="914400" rtl="0" eaLnBrk="1" latinLnBrk="0" hangingPunct="1">
        <a:lnSpc>
          <a:spcPct val="120000"/>
        </a:lnSpc>
        <a:spcBef>
          <a:spcPts val="10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97E39F-8157-4CB2-A0A7-CE81712AB8E4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6895008" y="5150180"/>
            <a:ext cx="4192587" cy="1384300"/>
          </a:xfrm>
        </p:spPr>
        <p:txBody>
          <a:bodyPr>
            <a:normAutofit/>
          </a:bodyPr>
          <a:lstStyle/>
          <a:p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Розробив</a:t>
            </a:r>
            <a:b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Ст. Гр. АКСм-24-1</a:t>
            </a:r>
            <a:b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Гундяк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С.В.</a:t>
            </a:r>
            <a:b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Керівник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К.Т.Н. ДОЦ. </a:t>
            </a:r>
            <a:r>
              <a:rPr lang="uk-UA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Николайчук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Микола Ярославович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93CE5C89-5793-44F2-91B7-EEDB8AF987E4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2817812" y="1707820"/>
            <a:ext cx="6556375" cy="21717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Магістерська робота</a:t>
            </a:r>
            <a:b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ctr">
              <a:buNone/>
            </a:pP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Проектування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апаратно-програмних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керування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запірною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арматурою на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базі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PLC “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Emerson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39168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03349E9C-4658-4E4F-976F-389B36F2D1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62796" y="1128157"/>
            <a:ext cx="9418300" cy="4969308"/>
          </a:xfrm>
        </p:spPr>
      </p:pic>
      <p:sp>
        <p:nvSpPr>
          <p:cNvPr id="6" name="Прямокутник 5">
            <a:extLst>
              <a:ext uri="{FF2B5EF4-FFF2-40B4-BE49-F238E27FC236}">
                <a16:creationId xmlns:a16="http://schemas.microsoft.com/office/drawing/2014/main" id="{F5C1FFAF-0C52-42FA-A930-1DAD9FE7EF48}"/>
              </a:ext>
            </a:extLst>
          </p:cNvPr>
          <p:cNvSpPr/>
          <p:nvPr/>
        </p:nvSpPr>
        <p:spPr>
          <a:xfrm>
            <a:off x="2303813" y="700644"/>
            <a:ext cx="261257" cy="255320"/>
          </a:xfrm>
          <a:prstGeom prst="rect">
            <a:avLst/>
          </a:prstGeom>
          <a:solidFill>
            <a:srgbClr val="2D3B36"/>
          </a:solidFill>
          <a:ln>
            <a:solidFill>
              <a:srgbClr val="2D3B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44906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DEF54B-FA38-4D66-A7D0-1313E02B5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uk-UA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верифікації: </a:t>
            </a:r>
            <a:r>
              <a:rPr lang="en-US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Software-in-the-Loop</a:t>
            </a:r>
            <a:br>
              <a:rPr lang="en-US" b="1" i="0" dirty="0">
                <a:solidFill>
                  <a:srgbClr val="E3E3E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3BCC6003-6E72-4267-8F1E-4100938BCB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uk-UA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Для перевірки розробленого ПЗ використано методику </a:t>
            </a:r>
            <a:r>
              <a:rPr lang="en-US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Software-in-the-Loop (</a:t>
            </a:r>
            <a:r>
              <a:rPr lang="en-US" b="1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SiL</a:t>
            </a:r>
            <a:r>
              <a:rPr lang="en-US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 тестування скомпільованого коду у віртуальному контролері </a:t>
            </a:r>
            <a:r>
              <a:rPr lang="en-US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PACSystems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Simulator, </a:t>
            </a:r>
            <a:r>
              <a:rPr lang="uk-UA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який повністю </a:t>
            </a:r>
            <a:r>
              <a:rPr lang="uk-UA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емулює</a:t>
            </a:r>
            <a:r>
              <a:rPr lang="uk-UA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роботу реального 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CPU (</a:t>
            </a:r>
            <a:r>
              <a:rPr lang="uk-UA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цикли сканування, розподіл пам'яті).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uk-UA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Переваги </a:t>
            </a:r>
            <a:r>
              <a:rPr lang="en-US" b="1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SiL</a:t>
            </a:r>
            <a:r>
              <a:rPr lang="en-US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buFont typeface="+mj-lt"/>
              <a:buAutoNum type="arabicPeriod"/>
            </a:pPr>
            <a:r>
              <a:rPr lang="uk-UA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Безпека:</a:t>
            </a:r>
            <a:r>
              <a:rPr lang="uk-UA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Можливість імітації критичних аварій (розрив трубопроводу, відмова датчиків), які неможливо відтворити на реальному об'єкті без ризику.</a:t>
            </a:r>
          </a:p>
          <a:p>
            <a:pPr algn="l">
              <a:buFont typeface="+mj-lt"/>
              <a:buAutoNum type="arabicPeriod"/>
            </a:pPr>
            <a:r>
              <a:rPr lang="uk-UA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Економічність:</a:t>
            </a:r>
            <a:r>
              <a:rPr lang="uk-UA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Не потребує фізичного обладнання на етапі розробки.</a:t>
            </a:r>
          </a:p>
          <a:p>
            <a:pPr algn="l">
              <a:buFont typeface="+mj-lt"/>
              <a:buAutoNum type="arabicPeriod"/>
            </a:pPr>
            <a:r>
              <a:rPr lang="uk-UA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Повнота:</a:t>
            </a:r>
            <a:r>
              <a:rPr lang="uk-UA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Дозволяє перевірити всі гілки алгоритму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01401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5897F8-C890-40CD-91FB-154627DDC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</a:t>
            </a:r>
            <a:r>
              <a:rPr lang="ru-RU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випробувань</a:t>
            </a:r>
            <a:r>
              <a:rPr lang="ru-RU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Ручний</a:t>
            </a:r>
            <a:r>
              <a:rPr lang="ru-RU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режим та </a:t>
            </a:r>
            <a:r>
              <a:rPr lang="ru-RU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блокування</a:t>
            </a:r>
            <a:br>
              <a:rPr lang="ru-RU" i="0" dirty="0">
                <a:solidFill>
                  <a:srgbClr val="E3E3E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C7DEF97D-80FA-4B20-978C-0517C9E4BF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Ручне керування: Підтверджено коректність виконання команд відкриття/закриття від оператора. Система адекватно обробляє сигнали кнопок і формує вихідні імпульси. Блокування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Протестовано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сценарій одночасного натискання кнопок "Відкрити" і "Закрити". </a:t>
            </a:r>
          </a:p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Результат: Система миттєво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скидує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нуль обидва виходи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Висновок: Програмний захист працює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коректно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унеможливлюючи подачу суперечливих команд, що могло б призвести до короткого замикання або поломки приводу.</a:t>
            </a:r>
          </a:p>
        </p:txBody>
      </p:sp>
    </p:spTree>
    <p:extLst>
      <p:ext uri="{BB962C8B-B14F-4D97-AF65-F5344CB8AC3E}">
        <p14:creationId xmlns:p14="http://schemas.microsoft.com/office/powerpoint/2010/main" val="2549995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BBFA9C-EDC9-449D-93C4-FE154A5C5B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1631" y="808056"/>
            <a:ext cx="8478981" cy="1077229"/>
          </a:xfrm>
        </p:spPr>
        <p:txBody>
          <a:bodyPr>
            <a:normAutofit fontScale="90000"/>
          </a:bodyPr>
          <a:lstStyle/>
          <a:p>
            <a:pPr algn="l"/>
            <a:r>
              <a:rPr lang="ru-RU" b="1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</a:t>
            </a:r>
            <a:r>
              <a:rPr lang="ru-RU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випробувань</a:t>
            </a:r>
            <a:r>
              <a:rPr lang="ru-RU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протиаварійного захисту</a:t>
            </a:r>
            <a:br>
              <a:rPr lang="ru-RU" b="1" i="0" dirty="0">
                <a:solidFill>
                  <a:srgbClr val="E3E3E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6279B00A-31C6-491C-B422-209A797FFC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1632" y="1905551"/>
            <a:ext cx="4518560" cy="3658039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Перевірка системи протиаварійного захисту показала її безумовний пріоритет. При імітації стрибка тиску вище 13.5 бар: Система перейшла в стан тривоги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Автоматично подано команду на закриття вхідного крана. Заблоковано можливість ручного відкриття крана до моменту виправлення аварії. Час реакції системи склав менше одного циклу сканування (близько 10-20 мс), що гарантує швидку локалізацію аварії.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248463B-CA64-4592-B7D7-EB6BF66AE1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4883" y="2075226"/>
            <a:ext cx="4103677" cy="1529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9257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B45109-3E66-46C4-A467-781D03780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uk-UA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Діагностика арматури</a:t>
            </a:r>
            <a:br>
              <a:rPr lang="uk-UA" b="1" i="0" dirty="0">
                <a:solidFill>
                  <a:srgbClr val="E3E3E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1">
                <a:extLst>
                  <a:ext uri="{FF2B5EF4-FFF2-40B4-BE49-F238E27FC236}">
                    <a16:creationId xmlns:a16="http://schemas.microsoft.com/office/drawing/2014/main" id="{3500B307-B4DA-4215-A6A7-B05D1D9A79C8}"/>
                  </a:ext>
                </a:extLst>
              </p:cNvPr>
              <p:cNvSpPr>
                <a:spLocks noGrp="1" noChangeArrowheads="1"/>
              </p:cNvSpPr>
              <p:nvPr>
                <p:ph idx="1"/>
              </p:nvPr>
            </p:nvSpPr>
            <p:spPr bwMode="auto">
              <a:xfrm>
                <a:off x="2526678" y="1885285"/>
                <a:ext cx="7053514" cy="392415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Важливою </a:t>
                </a:r>
                <a:r>
                  <a:rPr lang="uk-UA" altLang="uk-UA" sz="1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частиною</a:t>
                </a:r>
                <a:r>
                  <a:rPr kumimoji="0" lang="uk-UA" altLang="uk-UA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роботи є впровадження елементів </a:t>
                </a:r>
                <a:r>
                  <a:rPr kumimoji="0" lang="uk-UA" altLang="uk-UA" sz="1800" b="0" i="0" u="none" strike="noStrike" cap="none" normalizeH="0" baseline="0" dirty="0" err="1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предиктивної</a:t>
                </a:r>
                <a:r>
                  <a:rPr kumimoji="0" lang="uk-UA" altLang="uk-UA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діагностики. Контролер вимірює час переміщення крана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uk-UA" altLang="uk-UA" sz="1800" b="0" i="1" u="none" strike="noStrike" cap="none" normalizeH="0" baseline="0" dirty="0" err="1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uk-UA" altLang="uk-UA" sz="1800" b="0" i="1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kumimoji="0" lang="uk-UA" altLang="uk-UA" sz="1800" b="0" i="1" u="none" strike="noStrike" cap="none" normalizeH="0" baseline="0" dirty="0" err="1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𝑚𝑜𝑣𝑒</m:t>
                        </m:r>
                      </m:sub>
                    </m:sSub>
                  </m:oMath>
                </a14:m>
                <a:r>
                  <a:rPr kumimoji="0" lang="uk-UA" altLang="uk-UA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від моменту подачі команди до спрацювання </a:t>
                </a:r>
                <a:r>
                  <a:rPr kumimoji="0" lang="uk-UA" altLang="uk-UA" sz="1800" b="0" i="0" u="none" strike="noStrike" cap="none" normalizeH="0" baseline="0" dirty="0" err="1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кінцевика</a:t>
                </a:r>
                <a:r>
                  <a:rPr kumimoji="0" lang="uk-UA" altLang="uk-UA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None/>
                  <a:tabLst/>
                </a:pP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None/>
                  <a:tabLst/>
                </a:pPr>
                <a:r>
                  <a:rPr kumimoji="0" lang="uk-UA" altLang="uk-UA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Зростання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uk-UA" altLang="uk-UA" sz="1800" b="0" i="1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uk-UA" altLang="uk-UA" sz="1800" b="0" i="1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kumimoji="0" lang="uk-UA" altLang="uk-UA" sz="1800" b="0" i="1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𝑚𝑜𝑣𝑒</m:t>
                        </m:r>
                      </m:sub>
                    </m:sSub>
                    <m:r>
                      <a:rPr kumimoji="0" lang="uk-UA" altLang="uk-UA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kumimoji="0" lang="uk-UA" altLang="uk-UA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свідчить про збільшення тертя, знос ущільнень або падіння тиску в пневмосистемі.</a:t>
                </a:r>
              </a:p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None/>
                  <a:tabLst/>
                </a:pP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None/>
                  <a:tabLst/>
                </a:pPr>
                <a:r>
                  <a:rPr kumimoji="0" lang="uk-UA" altLang="uk-UA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Зменшення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uk-UA" altLang="uk-UA" sz="1800" b="0" i="1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uk-UA" altLang="uk-UA" sz="1800" b="0" i="1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kumimoji="0" lang="uk-UA" altLang="uk-UA" sz="1800" b="0" i="1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𝑚𝑜𝑣𝑒</m:t>
                        </m:r>
                      </m:sub>
                    </m:sSub>
                  </m:oMath>
                </a14:m>
                <a:r>
                  <a:rPr kumimoji="0" lang="uk-UA" altLang="uk-UA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може свідчити про прорив мембрани приводу або внутрішні витоки.</a:t>
                </a:r>
              </a:p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uk-UA" altLang="uk-U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Система порівнює поточний час з еталонним ("паспортом" крана) і формує попередження про необхідність обслуговування. Це дозволяє перейти від планових ремонтів до ремонтів за технічним станом, що економить значні кошти.</a:t>
                </a:r>
              </a:p>
            </p:txBody>
          </p:sp>
        </mc:Choice>
        <mc:Fallback>
          <p:sp>
            <p:nvSpPr>
              <p:cNvPr id="4" name="Rectangle 1">
                <a:extLst>
                  <a:ext uri="{FF2B5EF4-FFF2-40B4-BE49-F238E27FC236}">
                    <a16:creationId xmlns:a16="http://schemas.microsoft.com/office/drawing/2014/main" id="{3500B307-B4DA-4215-A6A7-B05D1D9A79C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 bwMode="auto">
              <a:xfrm>
                <a:off x="2526678" y="1885285"/>
                <a:ext cx="7053514" cy="3924151"/>
              </a:xfrm>
              <a:prstGeom prst="rect">
                <a:avLst/>
              </a:prstGeom>
              <a:blipFill>
                <a:blip r:embed="rId2"/>
                <a:stretch>
                  <a:fillRect l="-691" t="-1553" r="-691" b="-201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925739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6FDD9A-73C8-4585-903B-94DE973E9D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4125" y="2890385"/>
            <a:ext cx="7958331" cy="1077229"/>
          </a:xfrm>
        </p:spPr>
        <p:txBody>
          <a:bodyPr/>
          <a:lstStyle/>
          <a:p>
            <a:pPr algn="ctr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ДЯКУЮ ЗА УВАГУ</a:t>
            </a:r>
            <a:br>
              <a:rPr lang="uk-UA" dirty="0"/>
            </a:br>
            <a:endParaRPr lang="uk-UA" dirty="0"/>
          </a:p>
        </p:txBody>
      </p:sp>
      <p:sp>
        <p:nvSpPr>
          <p:cNvPr id="4" name="Прямокутник 3">
            <a:extLst>
              <a:ext uri="{FF2B5EF4-FFF2-40B4-BE49-F238E27FC236}">
                <a16:creationId xmlns:a16="http://schemas.microsoft.com/office/drawing/2014/main" id="{6B817502-98AE-4754-89A9-61A88F4DF334}"/>
              </a:ext>
            </a:extLst>
          </p:cNvPr>
          <p:cNvSpPr/>
          <p:nvPr/>
        </p:nvSpPr>
        <p:spPr>
          <a:xfrm>
            <a:off x="2274125" y="682831"/>
            <a:ext cx="296883" cy="326572"/>
          </a:xfrm>
          <a:prstGeom prst="rect">
            <a:avLst/>
          </a:prstGeom>
          <a:solidFill>
            <a:srgbClr val="2C3B35"/>
          </a:solidFill>
          <a:ln>
            <a:solidFill>
              <a:srgbClr val="2D3C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5453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FD3D06-3DCF-4A23-B435-3265AC3DD6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</p:spPr>
        <p:txBody>
          <a:bodyPr/>
          <a:lstStyle/>
          <a:p>
            <a:pPr algn="l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Мета та актуальність теми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56486FE5-425C-4B10-8052-05FC7816F2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11808" y="1713669"/>
            <a:ext cx="7796540" cy="3997828"/>
          </a:xfrm>
        </p:spPr>
        <p:txBody>
          <a:bodyPr/>
          <a:lstStyle/>
          <a:p>
            <a:r>
              <a:rPr lang="uk-UA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Мета: </a:t>
            </a:r>
            <a:r>
              <a:rPr lang="en-US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uk-UA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творення системи керування на базі сучасного контролера </a:t>
            </a:r>
            <a:r>
              <a:rPr lang="en-US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Emerson </a:t>
            </a:r>
            <a:r>
              <a:rPr lang="en-US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RSTi</a:t>
            </a:r>
            <a:r>
              <a:rPr lang="en-US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-EP CPE205.</a:t>
            </a:r>
          </a:p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Актуальність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зумовлена фундаментальними змінами в геополітичному та технологічному ландшафті енергетики України. Станом на 2025 рік, згідно з аналітичними даними, українська ГТС стикається з викликом повної переорієнтації потоків та необхідністю забезпечення фізичної безпеки постачання в умовах воєнних ризиків та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кіберзагроз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25442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A4E989-9825-4476-8FDC-A1D8EA4C9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uk-UA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Блок керування </a:t>
            </a:r>
            <a:r>
              <a:rPr lang="en-US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DAER-2-3-1</a:t>
            </a:r>
            <a:br>
              <a:rPr lang="en-US" b="1" i="0" dirty="0">
                <a:effectLst/>
                <a:latin typeface="Google Sans Flex"/>
              </a:rPr>
            </a:br>
            <a:endParaRPr lang="uk-UA" dirty="0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8EE5476F-E344-4FCD-8080-6E9BFDDD74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41913" y="1618309"/>
            <a:ext cx="5693630" cy="4145015"/>
          </a:xfrm>
        </p:spPr>
      </p:pic>
      <p:sp>
        <p:nvSpPr>
          <p:cNvPr id="6" name="Прямокутник 5">
            <a:extLst>
              <a:ext uri="{FF2B5EF4-FFF2-40B4-BE49-F238E27FC236}">
                <a16:creationId xmlns:a16="http://schemas.microsoft.com/office/drawing/2014/main" id="{C20A29C3-4D6A-427F-874F-4178DF8905B3}"/>
              </a:ext>
            </a:extLst>
          </p:cNvPr>
          <p:cNvSpPr/>
          <p:nvPr/>
        </p:nvSpPr>
        <p:spPr>
          <a:xfrm>
            <a:off x="4286992" y="5332020"/>
            <a:ext cx="1704109" cy="21969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BCE426A-2D5C-4243-A24C-0F12922B3D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6457" y="1618309"/>
            <a:ext cx="3366655" cy="4575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46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EB3B62-FC19-4235-BC0C-6A0A4D8DB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uk-UA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Обґрунтування вибору контролера: </a:t>
            </a:r>
            <a:r>
              <a:rPr lang="en-US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Emerson CPE205</a:t>
            </a:r>
            <a:br>
              <a:rPr lang="en-US" b="1" i="0" dirty="0">
                <a:solidFill>
                  <a:srgbClr val="E3E3E3"/>
                </a:solidFill>
                <a:effectLst/>
                <a:latin typeface="Google Sans Flex"/>
              </a:rPr>
            </a:br>
            <a:endParaRPr lang="uk-UA" dirty="0"/>
          </a:p>
        </p:txBody>
      </p:sp>
      <p:pic>
        <p:nvPicPr>
          <p:cNvPr id="6" name="Місце для вмісту 5">
            <a:extLst>
              <a:ext uri="{FF2B5EF4-FFF2-40B4-BE49-F238E27FC236}">
                <a16:creationId xmlns:a16="http://schemas.microsoft.com/office/drawing/2014/main" id="{578034A8-D8BB-4BF5-B3D9-C690B24B01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40508" y="1885285"/>
            <a:ext cx="3859403" cy="4712583"/>
          </a:xfrm>
        </p:spPr>
      </p:pic>
    </p:spTree>
    <p:extLst>
      <p:ext uri="{BB962C8B-B14F-4D97-AF65-F5344CB8AC3E}">
        <p14:creationId xmlns:p14="http://schemas.microsoft.com/office/powerpoint/2010/main" val="2478492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04EBFB-9B12-4BBA-A8AD-680BE30ED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uk-UA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Архітектура </a:t>
            </a:r>
            <a:r>
              <a:rPr lang="uk-UA" b="1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кібербезпеки</a:t>
            </a:r>
            <a:r>
              <a:rPr lang="uk-UA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Achilles Level 2</a:t>
            </a:r>
            <a:br>
              <a:rPr lang="en-US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26969603-0BF4-4483-B09D-5997B560D5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3599" y="1490354"/>
            <a:ext cx="7796540" cy="34082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1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Контролер </a:t>
            </a:r>
            <a:r>
              <a:rPr lang="en-US" sz="1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Emerson CPE205 </a:t>
            </a:r>
            <a:r>
              <a:rPr lang="uk-UA" sz="1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має сертифікат </a:t>
            </a:r>
            <a:r>
              <a:rPr lang="en-US" sz="16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Achilles Level 2</a:t>
            </a:r>
            <a:r>
              <a:rPr lang="en-US" sz="1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uk-UA" sz="1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 </a:t>
            </a:r>
            <a:r>
              <a:rPr lang="uk-UA" sz="16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верифікований</a:t>
            </a:r>
            <a:r>
              <a:rPr lang="uk-UA" sz="1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стандарт стійкості комунікаційного стека.</a:t>
            </a:r>
          </a:p>
          <a:p>
            <a:pPr marL="0" indent="0">
              <a:buNone/>
            </a:pPr>
            <a:r>
              <a:rPr kumimoji="0" lang="uk-UA" altLang="uk-UA" sz="160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Що означає </a:t>
            </a:r>
            <a:r>
              <a:rPr kumimoji="0" lang="uk-UA" altLang="uk-UA" sz="1600" i="0" u="none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Level</a:t>
            </a:r>
            <a:r>
              <a:rPr kumimoji="0" lang="uk-UA" altLang="uk-UA" sz="160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2: На відміну від </a:t>
            </a:r>
            <a:r>
              <a:rPr kumimoji="0" lang="uk-UA" altLang="uk-UA" sz="1600" i="0" u="none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Level</a:t>
            </a:r>
            <a:r>
              <a:rPr kumimoji="0" lang="uk-UA" altLang="uk-UA" sz="160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1 (базова перевірка), </a:t>
            </a:r>
            <a:r>
              <a:rPr kumimoji="0" lang="uk-UA" altLang="uk-UA" sz="1600" i="0" u="none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Level</a:t>
            </a:r>
            <a:r>
              <a:rPr kumimoji="0" lang="uk-UA" altLang="uk-UA" sz="160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2 передбачає проходження  стрес-тестів, включаючи: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kumimoji="0" lang="uk-UA" altLang="uk-UA" sz="1600" i="0" u="none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Storm</a:t>
            </a:r>
            <a:r>
              <a:rPr kumimoji="0" lang="uk-UA" altLang="uk-UA" sz="160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i="0" u="none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Tests</a:t>
            </a:r>
            <a:r>
              <a:rPr kumimoji="0" lang="uk-UA" altLang="uk-UA" sz="160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 Перевірка здатності контролера підтримувати керування процесом під час </a:t>
            </a:r>
            <a:r>
              <a:rPr kumimoji="0" lang="uk-UA" altLang="uk-UA" sz="1600" i="0" u="none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DDoS</a:t>
            </a:r>
            <a:r>
              <a:rPr kumimoji="0" lang="uk-UA" altLang="uk-UA" sz="160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-атак. Для АГРС це критично: </a:t>
            </a:r>
            <a:r>
              <a:rPr kumimoji="0" lang="uk-UA" altLang="uk-UA" sz="1600" i="0" u="none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хакерська</a:t>
            </a:r>
            <a:r>
              <a:rPr kumimoji="0" lang="uk-UA" altLang="uk-UA" sz="160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атака не повинна призвести до закриття клапанів і переривання газопостачання.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uk-UA" altLang="uk-UA" sz="1600" i="0" u="none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Secure</a:t>
            </a:r>
            <a:r>
              <a:rPr kumimoji="0" lang="uk-UA" altLang="uk-UA" sz="160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i="0" u="none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Boot</a:t>
            </a:r>
            <a:r>
              <a:rPr kumimoji="0" lang="uk-UA" altLang="uk-UA" sz="160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 Технологія, що використовує криптографічні підписи для перевірки цілісності прошивки при кожному завантаженні. Це унеможливлює встановлення модифікованого ПЗ.</a:t>
            </a:r>
            <a:r>
              <a:rPr kumimoji="0" lang="uk-UA" altLang="uk-UA" sz="1600" i="0" u="none" strike="noStrike" cap="none" normalizeH="0" baseline="3000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uk-UA" altLang="uk-UA" sz="160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51105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C5972B-BC85-4F30-A68A-E7661FA209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uk-UA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Підсистема</a:t>
            </a:r>
            <a:r>
              <a:rPr lang="uk-UA" b="1" i="0" dirty="0">
                <a:effectLst/>
                <a:latin typeface="Google Sans Flex"/>
              </a:rPr>
              <a:t> вводу-виводу: Модулі </a:t>
            </a:r>
            <a:r>
              <a:rPr lang="en-US" b="1" i="0" dirty="0" err="1">
                <a:effectLst/>
                <a:latin typeface="Google Sans Flex"/>
              </a:rPr>
              <a:t>RSTi</a:t>
            </a:r>
            <a:r>
              <a:rPr lang="en-US" b="1" i="0" dirty="0">
                <a:effectLst/>
                <a:latin typeface="Google Sans Flex"/>
              </a:rPr>
              <a:t>-EP</a:t>
            </a:r>
            <a:br>
              <a:rPr lang="en-US" b="1" i="0" dirty="0">
                <a:effectLst/>
                <a:latin typeface="Google Sans Flex"/>
              </a:rPr>
            </a:br>
            <a:endParaRPr lang="uk-UA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5C3E5AA8-55B0-4D86-A1E3-D429DA07B1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2703" y="1668482"/>
            <a:ext cx="7796540" cy="3253305"/>
          </a:xfrm>
        </p:spPr>
        <p:txBody>
          <a:bodyPr/>
          <a:lstStyle/>
          <a:p>
            <a:pPr algn="l">
              <a:buFont typeface="+mj-lt"/>
              <a:buAutoNum type="arabicPeriod"/>
            </a:pPr>
            <a:r>
              <a:rPr lang="uk-UA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Дискретний ввід (</a:t>
            </a:r>
            <a:r>
              <a:rPr lang="en-US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EP-1218):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8 </a:t>
            </a:r>
            <a:r>
              <a:rPr lang="uk-UA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каналів, час фільтрації 0.3 мс. Висока швидкодія необхідна для точної фіксації моментів спрацювання </a:t>
            </a:r>
            <a:r>
              <a:rPr lang="uk-UA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герконів</a:t>
            </a:r>
            <a:r>
              <a:rPr lang="uk-UA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приводу. Це база для діагностики зносу арматури.</a:t>
            </a:r>
          </a:p>
          <a:p>
            <a:pPr algn="l">
              <a:buFont typeface="+mj-lt"/>
              <a:buAutoNum type="arabicPeriod"/>
            </a:pPr>
            <a:r>
              <a:rPr lang="uk-UA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Дискретний вивід (</a:t>
            </a:r>
            <a:r>
              <a:rPr lang="en-US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EP-2218):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8 </a:t>
            </a:r>
            <a:r>
              <a:rPr lang="uk-UA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каналів, 0.5 А. Забезпечує пряме керування соленоїдами. Має вбудований захист від короткого замикання та перегріву, що підвищує живучість системи при пошкодженні польового кабелю</a:t>
            </a:r>
            <a:r>
              <a:rPr lang="uk-UA" b="0" i="0" dirty="0">
                <a:solidFill>
                  <a:srgbClr val="E3E3E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138945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8DDAB5-B8B0-4F1C-AA80-3917AE9AE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i="0" dirty="0" err="1">
                <a:solidFill>
                  <a:srgbClr val="E3E3E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Програмне</a:t>
            </a:r>
            <a:r>
              <a:rPr lang="ru-RU" b="1" i="0" dirty="0">
                <a:solidFill>
                  <a:srgbClr val="E3E3E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0" dirty="0" err="1">
                <a:solidFill>
                  <a:srgbClr val="E3E3E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середовище</a:t>
            </a:r>
            <a:r>
              <a:rPr lang="ru-RU" b="1" i="0" dirty="0">
                <a:solidFill>
                  <a:srgbClr val="E3E3E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PAC Machine Edition</a:t>
            </a:r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1CCC1A1E-9419-4314-91EC-E58CA3D3DC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90602" y="2135166"/>
            <a:ext cx="8479537" cy="3636242"/>
          </a:xfrm>
        </p:spPr>
      </p:pic>
    </p:spTree>
    <p:extLst>
      <p:ext uri="{BB962C8B-B14F-4D97-AF65-F5344CB8AC3E}">
        <p14:creationId xmlns:p14="http://schemas.microsoft.com/office/powerpoint/2010/main" val="33385325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76B90A-03C9-417D-881C-35C0FC92B1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uk-UA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Концепція "Цифрового двійника"</a:t>
            </a:r>
            <a:br>
              <a:rPr lang="uk-UA" i="0" dirty="0">
                <a:solidFill>
                  <a:srgbClr val="E3E3E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1">
                <a:extLst>
                  <a:ext uri="{FF2B5EF4-FFF2-40B4-BE49-F238E27FC236}">
                    <a16:creationId xmlns:a16="http://schemas.microsoft.com/office/drawing/2014/main" id="{48D55FE1-B417-498E-8B18-2C9849426F47}"/>
                  </a:ext>
                </a:extLst>
              </p:cNvPr>
              <p:cNvSpPr>
                <a:spLocks noGrp="1" noChangeArrowheads="1"/>
              </p:cNvSpPr>
              <p:nvPr>
                <p:ph idx="1"/>
              </p:nvPr>
            </p:nvSpPr>
            <p:spPr bwMode="auto">
              <a:xfrm>
                <a:off x="2286000" y="1752441"/>
                <a:ext cx="8284139" cy="36471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uk-UA" altLang="uk-UA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</a:t>
                </a:r>
                <a:r>
                  <a:rPr kumimoji="0" lang="uk-UA" altLang="uk-UA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собливістю розробленої системи є вбудована імітаційна модель технологічного процесу — спрощений "цифровий двійник". Вона реалізована безпосередньо в коді контролера (мова ST) і дозволяє тестувати систему без підключення до реального газопроводу.</a:t>
                </a: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Алгоритм моделі:</a:t>
                </a: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Система розраховує вихідний тиск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uk-UA" altLang="uk-UA" sz="1800" b="0" i="1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uk-UA" altLang="uk-UA" sz="1800" b="0" i="1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kumimoji="0" lang="uk-UA" altLang="uk-UA" sz="1800" b="0" i="1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𝑜𝑢𝑡</m:t>
                        </m:r>
                      </m:sub>
                    </m:sSub>
                    <m:r>
                      <a:rPr kumimoji="0" lang="uk-UA" altLang="uk-UA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kumimoji="0" lang="uk-UA" altLang="uk-UA" sz="1800" b="0" i="0" u="none" strike="noStrike" cap="none" normalizeH="0" baseline="0" dirty="0" err="1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ітеративно</a:t>
                </a:r>
                <a:r>
                  <a:rPr kumimoji="0" lang="uk-UA" altLang="uk-UA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в кожному циклі сканування контролера:</a:t>
                </a: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None/>
                  <a:tabLst/>
                </a:pPr>
                <a:r>
                  <a:rPr kumimoji="0" lang="uk-UA" altLang="uk-UA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Якщо кран відкривається: значення тиску росте.</a:t>
                </a: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None/>
                  <a:tabLst/>
                </a:pPr>
                <a:r>
                  <a:rPr kumimoji="0" lang="uk-UA" altLang="uk-UA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Якщо кран закривається: падає.</a:t>
                </a: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Модель враховує фізичні обмеження (тиск не може бути меншим за 0 і більшим за вхідний). Це дозволяє перевірити роботу регулятора та ПАЗ у безпечному віртуальному середовищі перед завантаженням на реальний об'єкт. Такий підхід значно скорочує час налагоджувальних робіт.</a:t>
                </a:r>
              </a:p>
            </p:txBody>
          </p:sp>
        </mc:Choice>
        <mc:Fallback>
          <p:sp>
            <p:nvSpPr>
              <p:cNvPr id="4" name="Rectangle 1">
                <a:extLst>
                  <a:ext uri="{FF2B5EF4-FFF2-40B4-BE49-F238E27FC236}">
                    <a16:creationId xmlns:a16="http://schemas.microsoft.com/office/drawing/2014/main" id="{48D55FE1-B417-498E-8B18-2C9849426F4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 bwMode="auto">
              <a:xfrm>
                <a:off x="2286000" y="1752441"/>
                <a:ext cx="8284139" cy="3647152"/>
              </a:xfrm>
              <a:prstGeom prst="rect">
                <a:avLst/>
              </a:prstGeom>
              <a:blipFill>
                <a:blip r:embed="rId2"/>
                <a:stretch>
                  <a:fillRect l="-589" t="-1669" r="-589" b="-217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26306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F23C5D-57A3-4BBA-9E7B-A8EC67773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uk-UA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Алгоритмічне забезпечення:</a:t>
            </a:r>
            <a:r>
              <a:rPr lang="en-US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Control Block</a:t>
            </a:r>
            <a:br>
              <a:rPr lang="en-US" b="1" i="0" dirty="0">
                <a:solidFill>
                  <a:srgbClr val="E3E3E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C428EAA6-55F8-4E15-9497-834E9EA599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48545" y="1939586"/>
            <a:ext cx="3738595" cy="3511187"/>
          </a:xfr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8B64D73-D4CD-4A0B-9479-61F4EFC2DD9B}"/>
                  </a:ext>
                </a:extLst>
              </p:cNvPr>
              <p:cNvSpPr txBox="1"/>
              <p:nvPr/>
            </p:nvSpPr>
            <p:spPr>
              <a:xfrm>
                <a:off x="1555667" y="2060370"/>
                <a:ext cx="4540333" cy="12225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uk-UA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Генератори імпульсів: використання таймерів </a:t>
                </a:r>
                <a:r>
                  <a:rPr lang="en-US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TON </a:t>
                </a:r>
                <a:r>
                  <a:rPr lang="uk-UA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для створення сигналів миготіння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𝑠𝑙𝑜𝑤</m:t>
                        </m:r>
                      </m:sub>
                    </m:sSub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= 500 </m:t>
                    </m:r>
                  </m:oMath>
                </a14:m>
                <a:r>
                  <a:rPr lang="uk-UA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мс,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𝑓𝑎𝑠𝑡</m:t>
                        </m:r>
                      </m:sub>
                    </m:sSub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= 250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мс) для індикації станів (Аварія / Рух)</a:t>
                </a: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8B64D73-D4CD-4A0B-9479-61F4EFC2DD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5667" y="2060370"/>
                <a:ext cx="4540333" cy="1222579"/>
              </a:xfrm>
              <a:prstGeom prst="rect">
                <a:avLst/>
              </a:prstGeom>
              <a:blipFill>
                <a:blip r:embed="rId3"/>
                <a:stretch>
                  <a:fillRect l="-1074" t="-2985" b="-6965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4AB93F48-6CEA-49D1-8C51-737E810E6029}"/>
              </a:ext>
            </a:extLst>
          </p:cNvPr>
          <p:cNvSpPr txBox="1"/>
          <p:nvPr/>
        </p:nvSpPr>
        <p:spPr>
          <a:xfrm>
            <a:off x="1555667" y="3719979"/>
            <a:ext cx="45403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uk-UA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Автоматичне керування:</a:t>
            </a:r>
            <a:r>
              <a:rPr lang="uk-UA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реалізовано трипозиційний регулятор з мертвою зоною (</a:t>
            </a:r>
            <a:r>
              <a:rPr lang="en-US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Deadband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uk-UA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який керує клапанами "Більше/Менше" для підтримання тиску.</a:t>
            </a:r>
          </a:p>
        </p:txBody>
      </p:sp>
    </p:spTree>
    <p:extLst>
      <p:ext uri="{BB962C8B-B14F-4D97-AF65-F5344CB8AC3E}">
        <p14:creationId xmlns:p14="http://schemas.microsoft.com/office/powerpoint/2010/main" val="23667770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дісон">
  <a:themeElements>
    <a:clrScheme name="Madison">
      <a:dk1>
        <a:sysClr val="windowText" lastClr="000000"/>
      </a:dk1>
      <a:lt1>
        <a:sysClr val="window" lastClr="FFFFFF"/>
      </a:lt1>
      <a:dk2>
        <a:srgbClr val="1F2D29"/>
      </a:dk2>
      <a:lt2>
        <a:srgbClr val="C5FAEB"/>
      </a:lt2>
      <a:accent1>
        <a:srgbClr val="A1D68B"/>
      </a:accent1>
      <a:accent2>
        <a:srgbClr val="5EC795"/>
      </a:accent2>
      <a:accent3>
        <a:srgbClr val="4DADCF"/>
      </a:accent3>
      <a:accent4>
        <a:srgbClr val="CDB756"/>
      </a:accent4>
      <a:accent5>
        <a:srgbClr val="E29C36"/>
      </a:accent5>
      <a:accent6>
        <a:srgbClr val="8EC0C1"/>
      </a:accent6>
      <a:hlink>
        <a:srgbClr val="6D9D9B"/>
      </a:hlink>
      <a:folHlink>
        <a:srgbClr val="6D8583"/>
      </a:folHlink>
    </a:clrScheme>
    <a:fontScheme name="Madison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6AC10936-2DFC-4054-9ADF-B5E2C5F8619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{DA134156-1EC7-447E-8F5A-CE85269EE98E}TF37254b02-f5b5-44b0-803d-e6af9466a02460b6cf90-1264fec5a763</Template>
  <TotalTime>191</TotalTime>
  <Words>785</Words>
  <Application>Microsoft Office PowerPoint</Application>
  <PresentationFormat>Широкий екран</PresentationFormat>
  <Paragraphs>48</Paragraphs>
  <Slides>15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15</vt:i4>
      </vt:variant>
    </vt:vector>
  </HeadingPairs>
  <TitlesOfParts>
    <vt:vector size="23" baseType="lpstr">
      <vt:lpstr>Arial</vt:lpstr>
      <vt:lpstr>Cambria Math</vt:lpstr>
      <vt:lpstr>Google Sans Flex</vt:lpstr>
      <vt:lpstr>MS Shell Dlg 2</vt:lpstr>
      <vt:lpstr>Times New Roman</vt:lpstr>
      <vt:lpstr>Wingdings</vt:lpstr>
      <vt:lpstr>Wingdings 3</vt:lpstr>
      <vt:lpstr>Медісон</vt:lpstr>
      <vt:lpstr>Розробив Ст. Гр. АКСм-24-1 Гундяк С.В.  Керівник: К.Т.Н. ДОЦ. Николайчук Микола Ярославович</vt:lpstr>
      <vt:lpstr>Мета та актуальність теми</vt:lpstr>
      <vt:lpstr>Блок керування DAER-2-3-1 </vt:lpstr>
      <vt:lpstr>Обґрунтування вибору контролера: Emerson CPE205 </vt:lpstr>
      <vt:lpstr>Архітектура кібербезпеки: Achilles Level 2 </vt:lpstr>
      <vt:lpstr>Підсистема вводу-виводу: Модулі RSTi-EP </vt:lpstr>
      <vt:lpstr>Програмне середовище PAC Machine Edition</vt:lpstr>
      <vt:lpstr>Концепція "Цифрового двійника" </vt:lpstr>
      <vt:lpstr>Алгоритмічне забезпечення: Control Block </vt:lpstr>
      <vt:lpstr>Презентація PowerPoint</vt:lpstr>
      <vt:lpstr>Методика верифікації: Software-in-the-Loop </vt:lpstr>
      <vt:lpstr>Результати випробувань: Ручний режим та блокування </vt:lpstr>
      <vt:lpstr>Результати випробувань: протиаварійного захисту </vt:lpstr>
      <vt:lpstr>Діагностика арматури </vt:lpstr>
      <vt:lpstr>ДЯКУЮ ЗА УВАГУ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Stas Gundak</dc:creator>
  <cp:lastModifiedBy>Stas Gundak</cp:lastModifiedBy>
  <cp:revision>17</cp:revision>
  <dcterms:created xsi:type="dcterms:W3CDTF">2025-12-27T18:04:37Z</dcterms:created>
  <dcterms:modified xsi:type="dcterms:W3CDTF">2025-12-27T21:16:21Z</dcterms:modified>
</cp:coreProperties>
</file>