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FC028-4528-44C5-8921-B37BA3E7EA98}" v="89" dt="2026-06-22T22:25:08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3E881-8A54-4059-B503-1DCD4B7AFBA3}" type="datetimeFigureOut">
              <a:t>22.06.2026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4C43E-70F7-4D4F-9D66-AFC292C83F91}" type="slidenum"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667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Привітання. Назвати тему, себе, керівника. Одне речення про суть: вебсистема управління ІТ-проєктами з обліком часу й аналітикою. Перейти до актуальності.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Автотести (Jest+Supertest) шлють HTTP-запити без реального сервера — перевіряють безпеку: 401 без токена, 403 не тій ролі. Плюс 10 ручних кейсів за чорною скринькою — усі пройдено. Якщо спитають про покриття — основні сценарії безпеки й ключові операції.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Підсумок функціоналу в дії. Чотири ключові модулі ліворуч, праворуч — як виглядає панель керівника. Тут варто, якщо є час, показати живе демо або скріншоти: вхід → дошка → перетягування → облік часу → згенерувати PDF.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Підсумок по трьох розділах + результат. Завершити впевнено: «Дякую за увагу, готова відповісти на запитання». Не зачитувати — дивитися на комісію.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Проблема: дані розпорошені між таблицями й месенджерами, звітність вручну. Три цифри — це біль. Мета: одне середовище. Об'єкт — процеси управління ІТ-проєктами; предмет — методи проєктування вебсистем (React/Node/MySQL).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 критика заради критики — звідси беруться вимоги. Jira надмірна й дорога, Trello слабка в аналітиці й обліку часу, Asana обмежена. Власна система: компактна, з обліком часу, рольовим доступом, PDF-звітами і повним контролем над даними.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П'ять етапів = три розділи диплома (аналіз → проєктування → реалізація) + тестування. Критерій успіху вимірюваний: −40% часу на звіти, ≤5% прострочень. Це й буде практична цінність.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Чому так: єдина мова спрощує розробку. React+Vite — швидкий SPA; Express — лаконічний REST; Sequelize захищає від SQL-ін'єкцій; PDFKit — звіти з кирилицею. Чотири підходи внизу — базові поняття, які можуть спитати: REST, MVC, ORM, SPA — будь готова пояснити кожне одним реченням.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 рівні: браузер (SPA) ↔ сервер (Express) ↔ MySQL. Клієнт не рендерить HTML — лише обмін JSON через REST. 24 ендпоінти. Кожен захищений маршрут перевіряє JWT, частина — ще й роль. Перевага поділу: легко розвивати й масштабувати.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 таблиць. Можуть спитати про цілісність: CASCADE — видалення проєкту прибирає його спринти й завдання; RESTRICT — не дамо видалити користувача, на якого є посилання; SET NULL — завдання лишається без виконавця. 3НФ — без дублювання (роль зберігаємо ID, не назвою).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 «вишенька» демо. Перетягнула картку → @dnd-kit ловить подію onDragEnd → PATCH на сервер зі статусом колонки → сервер оновлює завдання й САМ створює сповіщення виконавцю (надійно, незалежно від клієнта). 5 статусів у БД (є беклог), на дошці — 4 колонки.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Дві діаграми — реальні (Recharts). Стовпчикова: фактичні години за виконавцями — видно дисбаланс (41 проти 18), основа планування. Кругова: статуси завдань. Дані рахує SQL-запит з JOIN журналу часу, користувачів, завдань і спринтів. Можуть спитати, звідки години — з модуля обліку часу.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64008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6400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234440" y="713232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PROSYNC IT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КВАЛІФІКАЦІЙНА БАКАЛАВРСЬКА РОБОТА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2743200"/>
            <a:ext cx="10424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Розробка інформаційної системи</a:t>
            </a:r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управління проєктами компанії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43434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7DA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Вебзорієнтована інформаційна система «ProSync IT»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5074920"/>
            <a:ext cx="110642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52578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Виконавець: 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Осадчук Валентина Юріївна</a:t>
            </a: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·      група ІСТ-22-1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Керівник: 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Зікратий С. В., к.т.н., доцент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2636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Івано-Франківський національний технічний університет нафти і газу  · 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ТЕСТУВАННЯ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Тестування системи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Два етапи: автоматизоване тестування серверної частини (Jest, Supertest) і ручні функціональні тест-кейси за методом «чорної скриньки».</a:t>
            </a:r>
            <a:endParaRPr lang="en-US" sz="15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48840"/>
          <a:ext cx="6949440" cy="914400"/>
        </p:xfrm>
        <a:graphic>
          <a:graphicData uri="http://schemas.openxmlformats.org/drawingml/2006/table">
            <a:tbl>
              <a:tblPr/>
              <a:tblGrid>
                <a:gridCol w="356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Сценарій</a:t>
                      </a:r>
                      <a:endParaRPr lang="en-US" sz="12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Очікуваний результат</a:t>
                      </a:r>
                      <a:endParaRPr lang="en-US" sz="12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Вхід із коректними даними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200 · видано токен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Вхід із невірним паролем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401 · помилка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Запит даних без токена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401 · доступ закрито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Створення завдання менеджером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201 · створено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Створення завдання розробником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403 · заборонено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Перетягування картки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статус + сповіщення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0F172A"/>
                          </a:solidFill>
                        </a:rPr>
                        <a:t>Генерація PDF-звіту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201 · файл сформовано</a:t>
                      </a:r>
                      <a:endParaRPr lang="en-US" sz="125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0B981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26680" y="2148840"/>
            <a:ext cx="3886200" cy="1188720"/>
          </a:xfrm>
          <a:prstGeom prst="roundRect">
            <a:avLst>
              <a:gd name="adj" fmla="val 615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955280" y="2295144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955280" y="2862072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тест-кейсів пройдено успішно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726680" y="3474720"/>
            <a:ext cx="3886200" cy="1188720"/>
          </a:xfrm>
          <a:prstGeom prst="roundRect">
            <a:avLst>
              <a:gd name="adj" fmla="val 615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6" name="Text 8"/>
          <p:cNvSpPr/>
          <p:nvPr/>
        </p:nvSpPr>
        <p:spPr>
          <a:xfrm>
            <a:off x="7955280" y="3621024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401 / 403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7955280" y="4187952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доступу перевірено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7726680" y="4800600"/>
            <a:ext cx="3886200" cy="1188720"/>
          </a:xfrm>
          <a:prstGeom prst="roundRect">
            <a:avLst>
              <a:gd name="adj" fmla="val 6154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955280" y="4946904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Jest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7955280" y="5513832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Supertest без мережевого сервера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ПРАКТИЧНИЙ РЕЗУЛЬТАТ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Що отримано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Працездатна система, готова до використання: єдиний простір планування, ведення завдань, обліку часу й аналітики з генерацією PDF-звітів.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34290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77240" y="2404872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40487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▦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554480" y="23774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Kanban-дошка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54480" y="27432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Зміна статусу перетягуванням карток (drag-and-drop)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06240" y="2148840"/>
            <a:ext cx="34290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434840" y="2404872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0EA5E9"/>
          </a:solidFill>
          <a:ln/>
        </p:spPr>
      </p:sp>
      <p:sp>
        <p:nvSpPr>
          <p:cNvPr id="13" name="Text 11"/>
          <p:cNvSpPr/>
          <p:nvPr/>
        </p:nvSpPr>
        <p:spPr>
          <a:xfrm>
            <a:off x="4434840" y="240487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212080" y="23774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Облік часу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212080" y="27432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Фіксація трудовитрат і завантаженості команди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3474720"/>
            <a:ext cx="34290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7240" y="3730752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37307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◔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554480" y="3703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Сповіщення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54480" y="4069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Автоматичне інформування виконавців про зміни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206240" y="3474720"/>
            <a:ext cx="342900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434840" y="3730752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10B981"/>
          </a:solidFill>
          <a:ln/>
        </p:spPr>
      </p:sp>
      <p:sp>
        <p:nvSpPr>
          <p:cNvPr id="23" name="Text 21"/>
          <p:cNvSpPr/>
          <p:nvPr/>
        </p:nvSpPr>
        <p:spPr>
          <a:xfrm>
            <a:off x="4434840" y="37307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▤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5212080" y="3703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PDF-звіти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212080" y="4069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Генерація підсумкових звітів засобами PDFKit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7863840" y="2148840"/>
            <a:ext cx="3749040" cy="3977640"/>
          </a:xfrm>
          <a:prstGeom prst="roundRect">
            <a:avLst>
              <a:gd name="adj" fmla="val 1951"/>
            </a:avLst>
          </a:prstGeom>
          <a:solidFill>
            <a:srgbClr val="0F172A"/>
          </a:solidFill>
          <a:ln/>
        </p:spPr>
      </p:sp>
      <p:sp>
        <p:nvSpPr>
          <p:cNvPr id="27" name="Text 25"/>
          <p:cNvSpPr/>
          <p:nvPr/>
        </p:nvSpPr>
        <p:spPr>
          <a:xfrm>
            <a:off x="8092440" y="233172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DA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ProSync IT · Dashboard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092440" y="278892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</a:t>
            </a:r>
            <a:endParaRPr lang="en-US" sz="5200" dirty="0"/>
          </a:p>
        </p:txBody>
      </p:sp>
      <p:sp>
        <p:nvSpPr>
          <p:cNvPr id="29" name="Text 27"/>
          <p:cNvSpPr/>
          <p:nvPr/>
        </p:nvSpPr>
        <p:spPr>
          <a:xfrm>
            <a:off x="8092440" y="36576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Прогрес виконання спринту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092440" y="4069080"/>
            <a:ext cx="3200400" cy="164592"/>
          </a:xfrm>
          <a:prstGeom prst="roundRect">
            <a:avLst>
              <a:gd name="adj" fmla="val 50000"/>
            </a:avLst>
          </a:prstGeom>
          <a:solidFill>
            <a:srgbClr val="334155"/>
          </a:solidFill>
          <a:ln/>
        </p:spPr>
      </p:sp>
      <p:sp>
        <p:nvSpPr>
          <p:cNvPr id="31" name="Shape 29"/>
          <p:cNvSpPr/>
          <p:nvPr/>
        </p:nvSpPr>
        <p:spPr>
          <a:xfrm>
            <a:off x="8092440" y="4069080"/>
            <a:ext cx="1536192" cy="164592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</p:sp>
      <p:sp>
        <p:nvSpPr>
          <p:cNvPr id="32" name="Text 30"/>
          <p:cNvSpPr/>
          <p:nvPr/>
        </p:nvSpPr>
        <p:spPr>
          <a:xfrm>
            <a:off x="8092440" y="457200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8092440" y="50749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виконано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235440" y="457200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DA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2400" dirty="0"/>
          </a:p>
        </p:txBody>
      </p:sp>
      <p:sp>
        <p:nvSpPr>
          <p:cNvPr id="35" name="Text 33"/>
          <p:cNvSpPr/>
          <p:nvPr/>
        </p:nvSpPr>
        <p:spPr>
          <a:xfrm>
            <a:off x="9235440" y="50749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роботі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0378440" y="457200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2400" dirty="0"/>
          </a:p>
        </p:txBody>
      </p:sp>
      <p:sp>
        <p:nvSpPr>
          <p:cNvPr id="37" name="Text 35"/>
          <p:cNvSpPr/>
          <p:nvPr/>
        </p:nvSpPr>
        <p:spPr>
          <a:xfrm>
            <a:off x="10378440" y="50749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прострочено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092440" y="55778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Дані з реального модуля аналітики системи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7DA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ВИСНОВКИ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Розв'язано актуальну практичну задачу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5349240" cy="1143000"/>
          </a:xfrm>
          <a:prstGeom prst="roundRect">
            <a:avLst>
              <a:gd name="adj" fmla="val 6400"/>
            </a:avLst>
          </a:prstGeom>
          <a:solidFill>
            <a:srgbClr val="1E293B"/>
          </a:solidFill>
          <a:ln/>
        </p:spPr>
      </p:sp>
      <p:sp>
        <p:nvSpPr>
          <p:cNvPr id="6" name="Shape 4"/>
          <p:cNvSpPr/>
          <p:nvPr/>
        </p:nvSpPr>
        <p:spPr>
          <a:xfrm>
            <a:off x="804672" y="21031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17320" y="199339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Аналіз і вимоги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17320" y="2359152"/>
            <a:ext cx="4343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Досліджено предметну область та аналоги; сформовано вимоги, ролі й сценарії використання.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080760" y="1828800"/>
            <a:ext cx="5349240" cy="1143000"/>
          </a:xfrm>
          <a:prstGeom prst="roundRect">
            <a:avLst>
              <a:gd name="adj" fmla="val 6400"/>
            </a:avLst>
          </a:prstGeom>
          <a:solidFill>
            <a:srgbClr val="1E293B"/>
          </a:solidFill>
          <a:ln/>
        </p:spPr>
      </p:sp>
      <p:sp>
        <p:nvSpPr>
          <p:cNvPr id="11" name="Shape 9"/>
          <p:cNvSpPr/>
          <p:nvPr/>
        </p:nvSpPr>
        <p:spPr>
          <a:xfrm>
            <a:off x="6336792" y="21031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633679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949440" y="199339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Проєктування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949440" y="2359152"/>
            <a:ext cx="4343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Побудовано моделі IDEF0, DFD, BPMN, UML і нормалізовану БД з 9 таблиць.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108960"/>
            <a:ext cx="5349240" cy="1143000"/>
          </a:xfrm>
          <a:prstGeom prst="roundRect">
            <a:avLst>
              <a:gd name="adj" fmla="val 6400"/>
            </a:avLst>
          </a:prstGeom>
          <a:solidFill>
            <a:srgbClr val="1E293B"/>
          </a:solidFill>
          <a:ln/>
        </p:spPr>
      </p:sp>
      <p:sp>
        <p:nvSpPr>
          <p:cNvPr id="16" name="Shape 14"/>
          <p:cNvSpPr/>
          <p:nvPr/>
        </p:nvSpPr>
        <p:spPr>
          <a:xfrm>
            <a:off x="804672" y="338328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17" name="Text 15"/>
          <p:cNvSpPr/>
          <p:nvPr/>
        </p:nvSpPr>
        <p:spPr>
          <a:xfrm>
            <a:off x="804672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17320" y="327355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Реалізація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417320" y="3639312"/>
            <a:ext cx="4343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Node.js/Express (REST-API · 24 точки · JWT) і SPA на React: Kanban, облік часу, звіти.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080760" y="3108960"/>
            <a:ext cx="5349240" cy="1143000"/>
          </a:xfrm>
          <a:prstGeom prst="roundRect">
            <a:avLst>
              <a:gd name="adj" fmla="val 6400"/>
            </a:avLst>
          </a:prstGeom>
          <a:solidFill>
            <a:srgbClr val="1E293B"/>
          </a:solidFill>
          <a:ln/>
        </p:spPr>
      </p:sp>
      <p:sp>
        <p:nvSpPr>
          <p:cNvPr id="21" name="Shape 19"/>
          <p:cNvSpPr/>
          <p:nvPr/>
        </p:nvSpPr>
        <p:spPr>
          <a:xfrm>
            <a:off x="6336792" y="338328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22" name="Text 20"/>
          <p:cNvSpPr/>
          <p:nvPr/>
        </p:nvSpPr>
        <p:spPr>
          <a:xfrm>
            <a:off x="6336792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949440" y="327355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949440" y="3639312"/>
            <a:ext cx="4343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Працездатність підтверджено тестами; систему готово до використання й розвитку.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48640" y="461772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Дякую за увагу!</a:t>
            </a:r>
            <a:endParaRPr lang="en-US" sz="3400" dirty="0"/>
          </a:p>
        </p:txBody>
      </p:sp>
      <p:sp>
        <p:nvSpPr>
          <p:cNvPr id="26" name="Text 24"/>
          <p:cNvSpPr/>
          <p:nvPr/>
        </p:nvSpPr>
        <p:spPr>
          <a:xfrm>
            <a:off x="548640" y="55321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Осадчук Валентина Юріївна  ·  ІСТ-22-1  ·  ProSync IT  ·  2026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300" i="1" dirty="0">
              <a:solidFill>
                <a:srgbClr val="7DA2F2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АКТУАЛЬНІСТЬ ТА ПРОБЛЕМА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Чому це потрібно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сучасних ІТ-командах результат залежить не лише від кваліфікації, а й від організації процесів. Розрізнені інструменти для завдань, обліку часу та звітності спричиняють втрати часу, нерівномірне навантаження й фрагментацію даних.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34747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267004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40%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77240" y="32461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часу менеджера — на ручне зведення звітності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70248" y="2514600"/>
            <a:ext cx="34747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498848" y="267004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3+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498848" y="32461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розрізнені інструменти замість єдиного середовища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991856" y="2514600"/>
            <a:ext cx="34747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20456" y="267004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ролей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20456" y="32461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потребують різного рівня доступу до даних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4114800"/>
            <a:ext cx="11064240" cy="2240280"/>
          </a:xfrm>
          <a:prstGeom prst="roundRect">
            <a:avLst>
              <a:gd name="adj" fmla="val 3265"/>
            </a:avLst>
          </a:prstGeom>
          <a:solidFill>
            <a:srgbClr val="0F172A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3434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7DA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МЕТА РОБОТИ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68680" y="475488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Спроєктувати та розробити вебзорієнтовану інформаційну систему управління проєктами «ProSync IT», що централізовано організовує роботу команди, контролює виконання завдань і забезпечує аналіз результатів у межах єдиного програмного середовища.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АНАЛІЗ АНАЛОГІВ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Огляд програмних аналогів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Досліджено три провідні платформи. Кожна сильна по-своєму, але жодна не оптимальна для невеликої ІТ-команди.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347472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23774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28163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недолік для малої команди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315468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Потужна та гнучка, але надмірно складна: високий поріг входу, тривале налаштування й відчутна вартість ліцензій.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70248" y="2148840"/>
            <a:ext cx="347472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44568" y="23774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Trello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44568" y="28163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недолік для малої команди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44568" y="315468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Простий Kanban із низьким порогом входу, проте бракує глибокої аналітики, обліку часу й багаторівневих проєктів.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91856" y="2148840"/>
            <a:ext cx="347472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66176" y="23774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Asana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266176" y="28163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недолік для малої команди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266176" y="315468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Зручна структурована координація, але обмежений безкоштовний функціонал і надто активні сповіщення.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470916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8680" y="4937760"/>
            <a:ext cx="10424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Висновок.  </a:t>
            </a: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Спільні недоліки — залежність від постачальника, відсутність контролю над даними й надлишковість функцій. Це обґрунтовує створення власної компактної системи «ProSync IT» з власним розгортанням.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ПОСТАНОВКА ЗАДАЧІ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Завдання та етапи розробки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Спроєктувати, реалізувати й протестувати багаторівневу клієнт-серверну систему з REST-взаємодією.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2057400" cy="21031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4231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06324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Аналіз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3493008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Предметна область, аналоги, вимоги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542032" y="29260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788920" y="2194560"/>
            <a:ext cx="2057400" cy="21031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063240" y="24231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3063240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063240" y="306324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Проєктування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063240" y="3493008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Архітектура, UML, база даних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782312" y="29260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029200" y="2194560"/>
            <a:ext cx="2057400" cy="21031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303520" y="24231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563EB"/>
          </a:solidFill>
          <a:ln/>
        </p:spPr>
      </p:sp>
      <p:sp>
        <p:nvSpPr>
          <p:cNvPr id="20" name="Text 18"/>
          <p:cNvSpPr/>
          <p:nvPr/>
        </p:nvSpPr>
        <p:spPr>
          <a:xfrm>
            <a:off x="5303520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5303520" y="306324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303520" y="3493008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Node.js, REST-API, JWT, ORM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022592" y="29260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7269480" y="2194560"/>
            <a:ext cx="2057400" cy="21031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543800" y="24231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563EB"/>
          </a:solidFill>
          <a:ln/>
        </p:spPr>
      </p:sp>
      <p:sp>
        <p:nvSpPr>
          <p:cNvPr id="26" name="Text 24"/>
          <p:cNvSpPr/>
          <p:nvPr/>
        </p:nvSpPr>
        <p:spPr>
          <a:xfrm>
            <a:off x="7543800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543800" y="306324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Клієнт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543800" y="3493008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React, Kanban, аналітика, звіти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262872" y="292608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30" name="Shape 28"/>
          <p:cNvSpPr/>
          <p:nvPr/>
        </p:nvSpPr>
        <p:spPr>
          <a:xfrm>
            <a:off x="9509760" y="2194560"/>
            <a:ext cx="2057400" cy="21031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9784080" y="24231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563EB"/>
          </a:solidFill>
          <a:ln/>
        </p:spPr>
      </p:sp>
      <p:sp>
        <p:nvSpPr>
          <p:cNvPr id="32" name="Text 30"/>
          <p:cNvSpPr/>
          <p:nvPr/>
        </p:nvSpPr>
        <p:spPr>
          <a:xfrm>
            <a:off x="9784080" y="2423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9784080" y="306324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Тестування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9784080" y="3493008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Jest, Supertest, ручні тест-кейси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48640" y="4572000"/>
            <a:ext cx="11064240" cy="1554480"/>
          </a:xfrm>
          <a:prstGeom prst="roundRect">
            <a:avLst>
              <a:gd name="adj" fmla="val 4706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8680" y="480060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Критерій успіху.  </a:t>
            </a: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Працездатна система, що скорочує час на звітність ≈ на 40% і знижує частку прострочених завдань до ≤ 5% за спринт — з повним контролем над власними даними.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ТЕХНОЛОГІЇ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 та технологічний стек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Єдина мова (JavaScript) для клієнта й сервера; поширені технології з відкритим кодом.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34747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359152"/>
            <a:ext cx="164592" cy="164592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2286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Клієнт (Frontend)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41248" y="2788920"/>
            <a:ext cx="3017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19 + Vite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react-router-dom, axios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@dnd-kit — Kanban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Recharts — діаграми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70248" y="2103120"/>
            <a:ext cx="34747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44568" y="2359152"/>
            <a:ext cx="164592" cy="164592"/>
          </a:xfrm>
          <a:prstGeom prst="ellipse">
            <a:avLst/>
          </a:prstGeom>
          <a:solidFill>
            <a:srgbClr val="0EA5E9"/>
          </a:solidFill>
          <a:ln/>
        </p:spPr>
      </p:sp>
      <p:sp>
        <p:nvSpPr>
          <p:cNvPr id="12" name="Text 10"/>
          <p:cNvSpPr/>
          <p:nvPr/>
        </p:nvSpPr>
        <p:spPr>
          <a:xfrm>
            <a:off x="4818888" y="2286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(Backend)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62856" y="2788920"/>
            <a:ext cx="3017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+ Express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ORM Sequelize, mysql2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express-validator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PDFKit — звіти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991856" y="2103120"/>
            <a:ext cx="34747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66176" y="2359152"/>
            <a:ext cx="164592" cy="164592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16" name="Text 14"/>
          <p:cNvSpPr/>
          <p:nvPr/>
        </p:nvSpPr>
        <p:spPr>
          <a:xfrm>
            <a:off x="8540496" y="2286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Безпека та дані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84464" y="2788920"/>
            <a:ext cx="3017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 (InnoDB)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+ bcrypt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helmet, cors</a:t>
            </a:r>
            <a:endParaRPr lang="en-US" sz="140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рольовий доступ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461772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48006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77240" y="53035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обмін у JSON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337560" y="461772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566160" y="48006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MVC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566160" y="53035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моделі·подання·контролери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26480" y="461772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55080" y="48006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ORM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6355080" y="53035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таблиці → класи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915400" y="4617720"/>
            <a:ext cx="2606040" cy="1463040"/>
          </a:xfrm>
          <a:prstGeom prst="roundRect">
            <a:avLst>
              <a:gd name="adj" fmla="val 5000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0" y="48006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144000" y="53035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односторінковий клієнт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АРХІТЕКТУРА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Архітектура системи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Багаторівнева клієнт-серверна архітектура з патерном MVC і сервісним шаром. Взаємодія через REST-API у форматі JSON; захищені маршрути перевіряють JWT-токен.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423160"/>
            <a:ext cx="365760" cy="365760"/>
          </a:xfrm>
          <a:prstGeom prst="roundRect">
            <a:avLst>
              <a:gd name="adj" fmla="val 15000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1325880" y="2395728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Клієнт (SPA)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2880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+ Vite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41248" y="32461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Kanban-дошка @dnd-kit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Аналітика (Recharts)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Маршрутизація, axios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950208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4343400" y="219456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17720" y="2423160"/>
            <a:ext cx="365760" cy="365760"/>
          </a:xfrm>
          <a:prstGeom prst="roundRect">
            <a:avLst>
              <a:gd name="adj" fmla="val 15000"/>
            </a:avLst>
          </a:prstGeom>
          <a:solidFill>
            <a:srgbClr val="0EA5E9"/>
          </a:solidFill>
          <a:ln/>
        </p:spPr>
      </p:sp>
      <p:sp>
        <p:nvSpPr>
          <p:cNvPr id="14" name="Text 12"/>
          <p:cNvSpPr/>
          <p:nvPr/>
        </p:nvSpPr>
        <p:spPr>
          <a:xfrm>
            <a:off x="5120640" y="2395728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(API)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617720" y="2880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+ Express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36008" y="32461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REST-API · 24 точки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Контролери / сервіси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+ bcrypt, helmet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44968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8138160" y="2194560"/>
            <a:ext cx="34290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412480" y="2423160"/>
            <a:ext cx="365760" cy="365760"/>
          </a:xfrm>
          <a:prstGeom prst="roundRect">
            <a:avLst>
              <a:gd name="adj" fmla="val 15000"/>
            </a:avLst>
          </a:prstGeom>
          <a:solidFill>
            <a:srgbClr val="10B981"/>
          </a:solidFill>
          <a:ln/>
        </p:spPr>
      </p:sp>
      <p:sp>
        <p:nvSpPr>
          <p:cNvPr id="20" name="Text 18"/>
          <p:cNvSpPr/>
          <p:nvPr/>
        </p:nvSpPr>
        <p:spPr>
          <a:xfrm>
            <a:off x="8915400" y="2395728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Дані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412480" y="28803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 + Sequelize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30768" y="32461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нормалізованих таблиць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ORM, міграції, зв'язки</a:t>
            </a:r>
            <a:endParaRPr lang="en-US" sz="1350" dirty="0"/>
          </a:p>
          <a:p>
            <a:pPr marL="152400" indent="-1524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Посилальна цілісність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48640" y="475488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68680" y="4937760"/>
            <a:ext cx="10424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Перевага.  </a:t>
            </a: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Чітке відокремлення рівнів забезпечує супроводжуваність, масштабованість і можливість під'єднати мобільний клієнт до наявного серверного ядра без зміни логіки.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БАЗА ДАНИХ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Структура реляційної бази даних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676656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17830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сутностей</a:t>
            </a:r>
            <a:endParaRPr lang="en-US" sz="1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286000"/>
          <a:ext cx="6217920" cy="91440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Таблиця</a:t>
                      </a:r>
                      <a:endParaRPr lang="en-US" sz="12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Призначення / ключі</a:t>
                      </a:r>
                      <a:endParaRPr lang="en-US" sz="12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users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Облікові записи · role_id (FK)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projects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Проєкти · manager_id (FK)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sprints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Ітерації · project_id (FK)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tasks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Завдання · sprint_id, executor_id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time_logs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Облік часу · task_id, user_id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comments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Коментарі · task_id, user_id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notifications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Сповіщення · user_id (FK)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2563E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reports</a:t>
                      </a:r>
                      <a:endParaRPr lang="en-US" sz="12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4748B"/>
                          </a:solidFill>
                        </a:rPr>
                        <a:t>Звіти · project_id, generated_by</a:t>
                      </a:r>
                      <a:endParaRPr lang="en-US" sz="125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Shape 5"/>
          <p:cNvSpPr/>
          <p:nvPr/>
        </p:nvSpPr>
        <p:spPr>
          <a:xfrm>
            <a:off x="7543800" y="1600200"/>
            <a:ext cx="4069080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772400" y="176479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Сурогатні ключі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772400" y="2148840"/>
            <a:ext cx="3611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PK з автоінкрементом; зовнішні ключі та правила цілісності CASCADE / RESTRICT / SET NULL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7543800" y="3154680"/>
            <a:ext cx="4069080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7772400" y="33192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Кодування utf8mb4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772400" y="3703320"/>
            <a:ext cx="3611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Коректне зберігання української та іншомовної інформації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543800" y="4709160"/>
            <a:ext cx="4069080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7772400" y="487375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3-тя нормальна форма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772400" y="5257800"/>
            <a:ext cx="3611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надлишковості й аномалій оновлення; службові поля дат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КЛЮЧОВИЙ МОДУЛЬ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Kanban-дошка з Drag-and-Drop</a:t>
            </a:r>
            <a:endParaRPr lang="en-US" sz="3000" dirty="0"/>
          </a:p>
        </p:txBody>
      </p:sp>
      <p:sp>
        <p:nvSpPr>
          <p:cNvPr id="49" name="Shape 47"/>
          <p:cNvSpPr/>
          <p:nvPr/>
        </p:nvSpPr>
        <p:spPr>
          <a:xfrm>
            <a:off x="8549640" y="1691640"/>
            <a:ext cx="3063240" cy="320040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8778240" y="18745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Як це працює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796528" y="2331720"/>
            <a:ext cx="2697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30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Перетягування картки змінює статус завдання</a:t>
            </a:r>
            <a:endParaRPr lang="en-US" sz="1350" dirty="0"/>
          </a:p>
          <a:p>
            <a:pPr marL="152400" indent="-152400">
              <a:lnSpc>
                <a:spcPct val="130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Клієнт надсилає PATCH /tasks/:id/status</a:t>
            </a:r>
            <a:endParaRPr lang="en-US" sz="1350" dirty="0"/>
          </a:p>
          <a:p>
            <a:pPr marL="152400" indent="-152400">
              <a:lnSpc>
                <a:spcPct val="130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оновлює статус і автоматично створює сповіщення виконавцю</a:t>
            </a:r>
            <a:endParaRPr lang="en-US" sz="1350" dirty="0"/>
          </a:p>
          <a:p>
            <a:pPr marL="152400" indent="-152400">
              <a:lnSpc>
                <a:spcPct val="130000"/>
              </a:lnSpc>
              <a:buSzPct val="100000"/>
              <a:buChar char="•"/>
            </a:pPr>
            <a:r>
              <a:rPr lang="en-US" sz="13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Реалізовано на бібліотеці @dnd-kit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548640" y="51206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Беклог зберігається в БД, але на дошку виводяться 4 стовпці статусів.</a:t>
            </a:r>
            <a:endParaRPr lang="en-US" sz="1300" dirty="0"/>
          </a:p>
        </p:txBody>
      </p:sp>
      <p:pic>
        <p:nvPicPr>
          <p:cNvPr id="53" name="Рисунок 52" descr="Зображення, що містить текст, знімок екрана, програмне забезпечення, Комп’ютерна піктограм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4D964BDD-2D36-7F9A-E183-5B3253772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89" y="1690689"/>
            <a:ext cx="7279822" cy="32008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АНАЛІТИКА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155680" y="384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Аналітика та візуалізація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Аналітичний сервіс агрегує дані параметризованими SQL-запитами; панель керівника візуалізує їх діаграмами Recharts.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7264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22860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Завантаженість за виконавцями, год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8114211" y="2103120"/>
            <a:ext cx="3498669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5400000" algn="bl" rotWithShape="0">
              <a:srgbClr val="0F172A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386355" y="22860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Розподіл завдань за статусами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9921240" y="288950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>
              <a:solidFill>
                <a:srgbClr val="64748B"/>
              </a:solidFill>
              <a:ea typeface="Calibri"/>
              <a:cs typeface="Calibri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9921240" y="3456432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>
              <a:solidFill>
                <a:srgbClr val="64748B"/>
              </a:solidFill>
              <a:ea typeface="Calibri"/>
              <a:cs typeface="Calibri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9921240" y="40233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>
              <a:solidFill>
                <a:srgbClr val="64748B"/>
              </a:solidFill>
              <a:ea typeface="Calibri"/>
              <a:cs typeface="Calibri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9921240" y="459028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>
              <a:solidFill>
                <a:srgbClr val="64748B"/>
              </a:solidFill>
              <a:ea typeface="Calibri"/>
              <a:cs typeface="Calibri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9509760" y="521208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endParaRPr lang="en-US" sz="1400" dirty="0">
              <a:solidFill>
                <a:srgbClr val="64748B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1" name="Рисунок 20" descr="Зображення, що містить текст, знімок екрана, Прямокутник, схем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CFF8C25-B74A-FD45-1963-EC94482CE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43" y="3022719"/>
            <a:ext cx="7257142" cy="2322046"/>
          </a:xfrm>
          <a:prstGeom prst="rect">
            <a:avLst/>
          </a:prstGeom>
        </p:spPr>
      </p:pic>
      <p:pic>
        <p:nvPicPr>
          <p:cNvPr id="22" name="Рисунок 21" descr="Зображення, що містить схема, коло, Графіка, Барвистість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7C9D78C-0ACA-C023-4601-1F4366FC3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5855" y="2755673"/>
            <a:ext cx="2967718" cy="26964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ProSync IT — захист БКР</dc:title>
  <dc:subject>PptxGenJS Presentation</dc:subject>
  <dc:creator>Осадчук В.Ю.</dc:creator>
  <cp:lastModifiedBy>Осадчук В.Ю.</cp:lastModifiedBy>
  <cp:revision>26</cp:revision>
  <dcterms:created xsi:type="dcterms:W3CDTF">2026-06-22T22:07:27Z</dcterms:created>
  <dcterms:modified xsi:type="dcterms:W3CDTF">2026-06-22T22:26:38Z</dcterms:modified>
</cp:coreProperties>
</file>