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84" r:id="rId6"/>
    <p:sldId id="299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6" r:id="rId18"/>
    <p:sldId id="295" r:id="rId19"/>
    <p:sldId id="297" r:id="rId20"/>
    <p:sldId id="277" r:id="rId21"/>
    <p:sldId id="298" r:id="rId22"/>
    <p:sldId id="283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1575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828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782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5400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25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889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034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3803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2807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548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169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354F2-5948-4D46-8607-ADF3CBB018B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29752-15E7-4212-AFC7-BFAA3D5FD6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02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odejs.org/" TargetMode="External"/><Relationship Id="rId2" Type="http://schemas.openxmlformats.org/officeDocument/2006/relationships/hyperlink" Target="https://python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ocalhost:500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3302" y="1530417"/>
            <a:ext cx="11370642" cy="29300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Бакалаврська кваліфікаційна робота 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тему:</a:t>
            </a:r>
            <a:br>
              <a:rPr lang="uk-UA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Розроблення </a:t>
            </a:r>
            <a:r>
              <a:rPr lang="uk-UA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інформаційної </a:t>
            </a:r>
            <a:r>
              <a:rPr lang="uk-UA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системи інвентаризації та аналізу конфігурації мережевих пристроїв з оцінкою ризиків безпеки»</a:t>
            </a:r>
            <a:br>
              <a:rPr lang="uk-UA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5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03958" y="4583813"/>
            <a:ext cx="4421203" cy="1655762"/>
          </a:xfrm>
        </p:spPr>
        <p:txBody>
          <a:bodyPr>
            <a:normAutofit/>
          </a:bodyPr>
          <a:lstStyle/>
          <a:p>
            <a:pPr algn="r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Розробив: ст. гр.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ІСТ−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−1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Грицак О.О.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Керівник: доц. каф. ІТТС, к. т. н.</a:t>
            </a:r>
          </a:p>
          <a:p>
            <a:pPr algn="r"/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Заміховська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О. Л.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0623" y="143387"/>
            <a:ext cx="6096000" cy="11541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Івано−Франківський національний технічний університет нафти і газу</a:t>
            </a:r>
          </a:p>
          <a:p>
            <a:pPr algn="ctr"/>
            <a:endParaRPr lang="uk-UA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Кафедра ІТТС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11416" y="6362917"/>
            <a:ext cx="3377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м.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Івано−Франківськ −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2026 р.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25455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6534" y="67997"/>
            <a:ext cx="370486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Інтеграція з </a:t>
            </a:r>
            <a:r>
              <a:rPr lang="en-US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Node-RED</a:t>
            </a:r>
            <a:endParaRPr lang="uk-UA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64582" y="6118542"/>
            <a:ext cx="70553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Графічна схема потоку збору даних (вкладка </a:t>
            </a:r>
            <a:r>
              <a:rPr lang="uk-UA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Network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Inventory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у середовищі </a:t>
            </a:r>
            <a:r>
              <a:rPr lang="uk-UA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Node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-RED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1" y="698432"/>
            <a:ext cx="11723569" cy="5249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935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356" y="3474720"/>
            <a:ext cx="8142923" cy="2589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54" y="134752"/>
            <a:ext cx="7931217" cy="2752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26181" y="288757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Графічна схема підсистеми періодичного оновлення метрик безпеки (вкладка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Dashboard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— Моніторинг) у середовищі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Node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-RED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95487" y="6063915"/>
            <a:ext cx="7616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450215" algn="ctr"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Графічна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схема підсистеми автоматичного планування сканувань (вкладка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Scheduler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у середовищі </a:t>
            </a:r>
            <a:r>
              <a:rPr lang="uk-UA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Node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-RED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84404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55808" y="116124"/>
            <a:ext cx="253902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5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Веб-інтерфейс</a:t>
            </a:r>
            <a:endParaRPr lang="uk-UA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801930"/>
            <a:ext cx="11207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450215" algn="ctr">
              <a:spcAft>
                <a:spcPts val="0"/>
              </a:spcAft>
            </a:pP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Головна сторінка інформаційної панелі (</a:t>
            </a:r>
            <a:r>
              <a:rPr lang="uk-UA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дашборд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uk-UA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вебінтерфейсу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системи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7" y="986732"/>
            <a:ext cx="11347182" cy="452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35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38" y="264343"/>
            <a:ext cx="11414810" cy="28300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69381" y="330796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dirty="0" err="1">
                <a:ea typeface="Times New Roman" panose="02020603050405020304" pitchFamily="18" charset="0"/>
              </a:rPr>
              <a:t>Вебсторінка</a:t>
            </a:r>
            <a:r>
              <a:rPr lang="uk-UA" dirty="0">
                <a:ea typeface="Times New Roman" panose="02020603050405020304" pitchFamily="18" charset="0"/>
              </a:rPr>
              <a:t> інтерактивного інвентарного реєстру мережевих пристроїв у браузері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1564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6705" y="96873"/>
            <a:ext cx="582435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Тестування інформаційної системи</a:t>
            </a:r>
            <a:endParaRPr lang="uk-UA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007" y="573927"/>
            <a:ext cx="11800573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третьому розділі проведено комплексне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триетапне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тестування:</a:t>
            </a:r>
            <a:endParaRPr lang="uk-U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Функціональне тестування REST API (12 тест-кейсів).</a:t>
            </a:r>
            <a:endParaRPr lang="uk-U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Тестування модуля оцінки ризиків (8 правил).</a:t>
            </a:r>
            <a:endParaRPr lang="uk-U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Інтеграційне тестування та емуляція в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Cisco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Packet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Tracer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 тест-кейси пройдені зі статусом 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100% PASS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Система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коректно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обробляє як штатні сценарії, так і граничні випадки (наприклад, автоматичне перемикання на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mock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-режим за відсутності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Nmap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6705" y="2685274"/>
            <a:ext cx="5545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функціонального тестування REST API</a:t>
            </a:r>
            <a:endParaRPr lang="uk-UA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184" y="3044876"/>
            <a:ext cx="8272967" cy="38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296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8340" y="0"/>
            <a:ext cx="7716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 функціонального тестування REST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API </a:t>
            </a: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(продовження табл.)</a:t>
            </a:r>
            <a:endParaRPr lang="uk-UA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0" y="439644"/>
            <a:ext cx="7851457" cy="628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71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33" y="3276009"/>
            <a:ext cx="6591300" cy="344805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5" y="591196"/>
            <a:ext cx="4263993" cy="26236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-279132" y="88661"/>
            <a:ext cx="499551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450215" algn="ctr">
              <a:spcAft>
                <a:spcPts val="0"/>
              </a:spcAft>
            </a:pPr>
            <a:r>
              <a:rPr lang="uk-UA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Схема імітаційної моделі мережевої інфраструктури в середовищі </a:t>
            </a:r>
            <a:r>
              <a:rPr lang="uk-UA" sz="17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Cisco</a:t>
            </a:r>
            <a:r>
              <a:rPr lang="uk-UA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7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Packet</a:t>
            </a:r>
            <a:r>
              <a:rPr lang="uk-UA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7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Tracer</a:t>
            </a:r>
            <a:r>
              <a:rPr lang="uk-UA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701" y="786486"/>
            <a:ext cx="4623652" cy="49790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240379" y="88661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340" indent="450215" algn="ctr">
              <a:spcAft>
                <a:spcPts val="0"/>
              </a:spcAft>
            </a:pPr>
            <a:r>
              <a:rPr lang="uk-UA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 верифікації мережевої доступності </a:t>
            </a:r>
            <a:r>
              <a:rPr lang="uk-UA" sz="17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хостів</a:t>
            </a:r>
            <a:r>
              <a:rPr lang="uk-UA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(команда </a:t>
            </a:r>
            <a:r>
              <a:rPr lang="uk-UA" sz="17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ping</a:t>
            </a:r>
            <a:r>
              <a:rPr lang="uk-UA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в імітаційній моделі </a:t>
            </a:r>
          </a:p>
        </p:txBody>
      </p:sp>
    </p:spTree>
    <p:extLst>
      <p:ext uri="{BB962C8B-B14F-4D97-AF65-F5344CB8AC3E}">
        <p14:creationId xmlns:p14="http://schemas.microsoft.com/office/powerpoint/2010/main" val="2530025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0741" y="1471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340" indent="450215" algn="ctr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Параметри тестових мережевих пристроїв та навмисно налаштовані вразливості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759" y="977064"/>
            <a:ext cx="10050959" cy="314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2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5302" y="212377"/>
            <a:ext cx="752116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Оцінка</a:t>
            </a:r>
            <a:r>
              <a:rPr lang="ru-RU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ефективності</a:t>
            </a:r>
            <a:r>
              <a:rPr lang="ru-RU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практична </a:t>
            </a:r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значущість</a:t>
            </a:r>
            <a:endParaRPr lang="uk-UA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409" y="2803006"/>
            <a:ext cx="9022455" cy="37229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9882" y="1036778"/>
            <a:ext cx="119321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Продуктивність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&lt; 0,1 с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пристрій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вимога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≤ 2 с).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Значущість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готовий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прототип для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навчальних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лабораторій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малих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мереж,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замкнутий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цикл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сканування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візуалізації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74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0632" y="1113361"/>
            <a:ext cx="11213431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450215" algn="just">
              <a:spcAft>
                <a:spcPts val="0"/>
              </a:spcAft>
            </a:pP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запуску системи було виконано такі кроки: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Встановлено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3.11+ (</a:t>
            </a:r>
            <a:r>
              <a:rPr lang="uk-UA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https://python.org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та Node.js 18+ (</a:t>
            </a:r>
            <a:r>
              <a:rPr lang="uk-UA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https://nodejs.org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Встановлено залежності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install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-r requirements.txt (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Flask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Flask-SQLAlchemy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python-nmap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reportlab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Werkzeug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Ініціалізовано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базу даних: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init_db.py. Створено файл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inventory.db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із п'ятьма тестовими пристроями;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Проведено запуск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Flask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-сервера: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run.py. Сервер запускається на </a:t>
            </a:r>
            <a:r>
              <a:rPr lang="uk-UA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uk-UA" sz="1900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localhost:5000</a:t>
            </a:r>
            <a:r>
              <a:rPr lang="uk-UA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Встановлено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-RED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глобально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npm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install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-g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node-red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Проведено запуск командою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node-red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Відкрито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-RED (http://localhost:1880), імпортовано файл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nodered_flow.json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через меню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9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Deploy</a:t>
            </a:r>
            <a:r>
              <a:rPr lang="uk-UA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Веб-інтерфейс системи: http://localhost:5000 −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відображає стан мережі;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перевірки інтеграції: у вкладці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Network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Inventory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-RED запущено «Ручний запуск сканування». Дані з'являються у реєстрі пристроїв </a:t>
            </a:r>
            <a:r>
              <a:rPr lang="uk-UA" sz="1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Flask</a:t>
            </a:r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74731" y="327879"/>
            <a:ext cx="725326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388" indent="273050" algn="just">
              <a:spcBef>
                <a:spcPts val="1000"/>
              </a:spcBef>
              <a:spcAft>
                <a:spcPts val="0"/>
              </a:spcAft>
            </a:pPr>
            <a:r>
              <a:rPr lang="uk-UA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Інструкція з розгортання та запуску системи:</a:t>
            </a:r>
          </a:p>
        </p:txBody>
      </p:sp>
    </p:spTree>
    <p:extLst>
      <p:ext uri="{BB962C8B-B14F-4D97-AF65-F5344CB8AC3E}">
        <p14:creationId xmlns:p14="http://schemas.microsoft.com/office/powerpoint/2010/main" val="307141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004" y="426945"/>
            <a:ext cx="11770517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uk-UA" sz="2100" b="1" i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Актуальність дослідження</a:t>
            </a:r>
            <a:r>
              <a:rPr lang="uk-UA" sz="21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k-UA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100" dirty="0">
                <a:latin typeface="Arial" panose="020B0604020202020204" pitchFamily="34" charset="0"/>
                <a:cs typeface="Arial" panose="020B0604020202020204" pitchFamily="34" charset="0"/>
              </a:rPr>
              <a:t>визначається необхідністю розробки комплексного рішення, яке автоматично виявляє мережеві пристрої, аналізує їх конфігурації на відповідність політикам безпеки, розраховує рівень ризику за стандартом CVSS v3.1 [3] та надає адміністраторам мережі зрозумілі рекомендації щодо усунення виявлених </a:t>
            </a:r>
            <a:r>
              <a:rPr lang="uk-UA" sz="2100" dirty="0" err="1">
                <a:latin typeface="Arial" panose="020B0604020202020204" pitchFamily="34" charset="0"/>
                <a:cs typeface="Arial" panose="020B0604020202020204" pitchFamily="34" charset="0"/>
              </a:rPr>
              <a:t>вразливостей</a:t>
            </a:r>
            <a:r>
              <a:rPr lang="uk-UA" sz="2100" dirty="0">
                <a:latin typeface="Arial" panose="020B0604020202020204" pitchFamily="34" charset="0"/>
                <a:cs typeface="Arial" panose="020B0604020202020204" pitchFamily="34" charset="0"/>
              </a:rPr>
              <a:t> − усе в рамках єдиного веб-орієнтованого інтерфейсу.</a:t>
            </a:r>
          </a:p>
          <a:p>
            <a:pPr indent="269875" algn="just"/>
            <a:endParaRPr lang="uk-UA" sz="21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9875" algn="just"/>
            <a:r>
              <a:rPr lang="uk-UA" sz="2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 </a:t>
            </a:r>
            <a:r>
              <a:rPr lang="uk-UA" sz="21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uk-UA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sz="2100" dirty="0">
                <a:latin typeface="Arial" panose="020B0604020202020204" pitchFamily="34" charset="0"/>
                <a:cs typeface="Arial" panose="020B0604020202020204" pitchFamily="34" charset="0"/>
              </a:rPr>
              <a:t>розробити веб-орієнтовану інформаційну систему інвентаризації та аналізу конфігурації мережевих пристроїв з автоматизованою оцінкою ризиків безпеки, що забезпечить своєчасне виявлення </a:t>
            </a:r>
            <a:r>
              <a:rPr lang="uk-UA" sz="2100" dirty="0" err="1">
                <a:latin typeface="Arial" panose="020B0604020202020204" pitchFamily="34" charset="0"/>
                <a:cs typeface="Arial" panose="020B0604020202020204" pitchFamily="34" charset="0"/>
              </a:rPr>
              <a:t>вразливостей</a:t>
            </a:r>
            <a:r>
              <a:rPr lang="uk-UA" sz="2100" dirty="0">
                <a:latin typeface="Arial" panose="020B0604020202020204" pitchFamily="34" charset="0"/>
                <a:cs typeface="Arial" panose="020B0604020202020204" pitchFamily="34" charset="0"/>
              </a:rPr>
              <a:t>, формування рекомендацій щодо їх усунення та візуалізацію результатів моніторингу в режимі реального часу.</a:t>
            </a:r>
          </a:p>
          <a:p>
            <a:pPr indent="269875" algn="just"/>
            <a:endParaRPr lang="uk-UA" sz="21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9875" algn="just"/>
            <a:r>
              <a:rPr lang="uk-UA" sz="2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Об'єкт </a:t>
            </a:r>
            <a:r>
              <a:rPr lang="uk-UA" sz="21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дослідження:</a:t>
            </a:r>
            <a:r>
              <a:rPr lang="uk-UA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100" dirty="0">
                <a:latin typeface="Arial" panose="020B0604020202020204" pitchFamily="34" charset="0"/>
                <a:cs typeface="Arial" panose="020B0604020202020204" pitchFamily="34" charset="0"/>
              </a:rPr>
              <a:t>процеси інвентаризації, конфігураційного аналізу та оцінки безпеки гетерогенних мережевих пристроїв в інформаційно-телекомунікаційних системах.</a:t>
            </a:r>
          </a:p>
          <a:p>
            <a:pPr indent="269875" algn="just"/>
            <a:endParaRPr lang="uk-UA" sz="21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9875" algn="just"/>
            <a:r>
              <a:rPr lang="uk-UA" sz="2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 </a:t>
            </a:r>
            <a:r>
              <a:rPr lang="uk-UA" sz="21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дослідження</a:t>
            </a:r>
            <a:r>
              <a:rPr lang="uk-UA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sz="2100" dirty="0">
                <a:latin typeface="Arial" panose="020B0604020202020204" pitchFamily="34" charset="0"/>
                <a:cs typeface="Arial" panose="020B0604020202020204" pitchFamily="34" charset="0"/>
              </a:rPr>
              <a:t>методи, засоби та архітектурні рішення для автоматизації збору даних про мережеві пристрої, аналізу їх конфігурацій на відповідність політикам безпеки та розрахунку рівнів ризиків на основі критеріїв CVSS</a:t>
            </a:r>
            <a:r>
              <a:rPr lang="uk-UA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1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99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504" y="548640"/>
            <a:ext cx="11781322" cy="658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lnSpc>
                <a:spcPct val="11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19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процесі роботи над БР було досягнуто наступних результатів</a:t>
            </a:r>
            <a:r>
              <a:rPr lang="uk-UA" sz="19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indent="539750" algn="just"/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1. Аналіз предметної області підтвердив актуальність автоматизації конфігураційного аудиту. Визначено п'ять ключових проблем: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фрагментована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інвентаризація, суб'єктивна оцінка ризиків, відсутність історичного контексту, надмірне навантаження на персонал та відсутність засобів візуалізації.</a:t>
            </a:r>
          </a:p>
          <a:p>
            <a:pPr indent="539750" algn="just"/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2. Порівняльний аналіз семи аналогів (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Zabbix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PRTG,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SolarWinds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NCM,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Tenable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Nessus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Cisco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DNA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NetBox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Ansible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/AWX) показав, що жодне рішення не поєднує безкоштовну модульну архітектуру, CVSS v3.1 та візуальну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оркестрацію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збору даних, що обґрунтовує доцільність власної розробки.</a:t>
            </a:r>
          </a:p>
          <a:p>
            <a:pPr indent="539750" algn="just"/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3. Функціональне моделювання виконано в нотаціях IDEF0 (контекстна діаграма A-0 та декомпозиція A1 − A4), DFD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Гейна-Сарсона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(рівні 0 та 1), UML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та IDEF3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WorkFlow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. Сформовано глосарій із 16 стрілок IDEF0.</a:t>
            </a:r>
          </a:p>
          <a:p>
            <a:pPr indent="539750" algn="just"/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4. Архітектура системи − трирівнева клієнт-серверна: рівень збору даних (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Node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-RED), рівень обробки та зберігання (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Flask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SQLAlchemy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SQLite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), рівень представлення (HTML5,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Bootstrap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5, Chart.js). Забезпечено принцип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9750" algn="just"/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5. Модель даних — нормалізована реляційна схема з п'яти таблиць (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Vulnerability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RiskScore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ScanHistory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SQLAlchemy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ізолює бізнес-логіку від СУБД, забезпечуючи міграцію на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PostgreSQL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MySQL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зміною рядка з'єднання.</a:t>
            </a:r>
          </a:p>
          <a:p>
            <a:pPr indent="539750" algn="just"/>
            <a:r>
              <a:rPr lang="uk-UA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. Продуктивність: час обробки одного пристрою в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mock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-режимі − &lt;0,1с (у 20 разів швидше за вимогу ≤2с). Повний цикл для 5 вузлів − 2,3с. Виявлено 12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вразливостей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Critical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− 3,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− 4, </a:t>
            </a:r>
            <a:r>
              <a:rPr lang="uk-UA" sz="1900" dirty="0" err="1"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lang="uk-UA" sz="1900" dirty="0">
                <a:latin typeface="Arial" panose="020B0604020202020204" pitchFamily="34" charset="0"/>
                <a:cs typeface="Arial" panose="020B0604020202020204" pitchFamily="34" charset="0"/>
              </a:rPr>
              <a:t> − 5.</a:t>
            </a:r>
          </a:p>
          <a:p>
            <a:pPr indent="539750" algn="just">
              <a:lnSpc>
                <a:spcPct val="110000"/>
              </a:lnSpc>
              <a:spcAft>
                <a:spcPts val="0"/>
              </a:spcAft>
              <a:tabLst>
                <a:tab pos="630555" algn="l"/>
              </a:tabLst>
            </a:pPr>
            <a:endParaRPr lang="uk-UA" sz="19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3272" y="-17862"/>
            <a:ext cx="2376934" cy="5665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sz="23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ВИСНОВКИ</a:t>
            </a:r>
            <a:endParaRPr lang="uk-UA" sz="23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555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630" y="1046502"/>
            <a:ext cx="1180057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6. Алгоритм оцінки ризиків (risk_engine.py) базується на восьми детермінованих правилах перевірки конфігурацій: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Telnet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SNMP v1/v2c, HTTP без TLS, FTP, відкриті порти управління, слабкі SNMP-спільноти, застарілі ОС, відсутність автентифікації. Реалізовано кумулятивне оцінювання з понижувальним коефіцієнтом 0,7 та максимумом 10,0 балів за CVSS v3.1, що відповідає ISO/IEC 27005.</a:t>
            </a:r>
          </a:p>
          <a:p>
            <a:pPr indent="5397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7. REST API містить дванадцять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ендпоінтів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 Ключовий POST /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api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devices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import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реалізує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upsert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-логіку з автоматичним запуском конвеєра аналізу ризиків після кожної транзакції.</a:t>
            </a:r>
          </a:p>
          <a:p>
            <a:pPr indent="5397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Node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-RED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Flow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реалізує три вкладки: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Inventory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(ручний збір конфігурацій),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Scheduler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(автоматичні сканування о 08:00 та 20:00 + щогодинна перевірка доступності),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Dashboard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live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-моніторинг з оновленням кожні 10 секунд та колірною індикацією рівнів загрози).</a:t>
            </a:r>
          </a:p>
          <a:p>
            <a:pPr indent="5397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9. Тестування виконано в три етапи: функціональне тестування REST API (12 тест-кейсів, 100% PASS), тестування модуля оцінки ризиків (8 правил, 100% відповідність CVSS), інтеграційне тестування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Node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-RED +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Flask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та демонстрація на імітаційній мережі в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Cisco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Packet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Tracer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 Підтверджено виконання всіх функціональних вимог FR-01 – FR-08.</a:t>
            </a:r>
          </a:p>
        </p:txBody>
      </p:sp>
    </p:spTree>
    <p:extLst>
      <p:ext uri="{BB962C8B-B14F-4D97-AF65-F5344CB8AC3E}">
        <p14:creationId xmlns:p14="http://schemas.microsoft.com/office/powerpoint/2010/main" val="900146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1179" y="3462689"/>
            <a:ext cx="10058400" cy="10332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5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sz="5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6440" y="1385388"/>
            <a:ext cx="579789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ДОПОВІДЬ </a:t>
            </a:r>
            <a:r>
              <a:rPr lang="uk-UA" sz="3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ЗАВЕРШЕНО</a:t>
            </a:r>
            <a:endParaRPr lang="uk-UA" sz="35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26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6306" y="827795"/>
            <a:ext cx="11712539" cy="4490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досягнення поставленої мети визначено такі </a:t>
            </a:r>
            <a:r>
              <a:rPr lang="uk-UA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завдання дослідження:</a:t>
            </a:r>
          </a:p>
          <a:p>
            <a:pPr lvl="0" indent="-342900" algn="just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Провести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предметної області та огляд існуючих рішень для інвентаризації мережевих пристрої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lvl="0" indent="-342900" algn="just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Сформулювати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функціональні (FR-01 – FR-08) та нефункціональні вимоги до розроблюваної інформаційної системи;</a:t>
            </a:r>
          </a:p>
          <a:p>
            <a:pPr lvl="0" indent="-342900" algn="just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Обґрунтувати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вибір технологічного стеку та архітектурних рішень;</a:t>
            </a:r>
          </a:p>
          <a:p>
            <a:pPr lvl="0" indent="-342900" algn="just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Розробити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концептуальну модель даних і алгоритм оцінки ризиків безпеки на основі стандарту CVSS v3.1;</a:t>
            </a:r>
          </a:p>
          <a:p>
            <a:pPr lvl="0" indent="-342900" algn="just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Реалізувати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програмну систему з інтеграцією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Flask-бекенду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Node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-RED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оркестратора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та веб-інтерфейсу;</a:t>
            </a:r>
          </a:p>
          <a:p>
            <a:pPr lvl="0" indent="-342900" algn="just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Провести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тестування системи на імітаційній мережі в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Cisco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Packet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Tracer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та оцінити її ефективність</a:t>
            </a:r>
            <a:r>
              <a:rPr lang="uk-UA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745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1359" y="815608"/>
            <a:ext cx="4741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Порівняльний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 існуючих рішень </a:t>
            </a: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інвентаризації та оцінки ризиків</a:t>
            </a:r>
            <a:endParaRPr lang="uk-UA" sz="16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38" y="1542746"/>
            <a:ext cx="6414700" cy="52112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87122" y="4053553"/>
            <a:ext cx="4951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uk-UA" dirty="0"/>
              <a:t>Аналіз семи існуючих аналогів — </a:t>
            </a:r>
            <a:r>
              <a:rPr lang="en-US" dirty="0" err="1"/>
              <a:t>Zabbix</a:t>
            </a:r>
            <a:r>
              <a:rPr lang="en-US" dirty="0"/>
              <a:t>, PRTG, </a:t>
            </a:r>
            <a:r>
              <a:rPr lang="en-US" dirty="0" err="1"/>
              <a:t>SolarWinds</a:t>
            </a:r>
            <a:r>
              <a:rPr lang="en-US" dirty="0"/>
              <a:t> NCM, Tenable Nessus </a:t>
            </a:r>
            <a:r>
              <a:rPr lang="uk-UA" dirty="0"/>
              <a:t>та інших — показав, що жодне з рішень не поєднує одночасно три ключові компоненти: безкоштовну модульну архітектуру, вбудований розрахунок </a:t>
            </a:r>
            <a:r>
              <a:rPr lang="en-US" dirty="0"/>
              <a:t>CVSS </a:t>
            </a:r>
            <a:r>
              <a:rPr lang="uk-UA" dirty="0"/>
              <a:t>і візуальну </a:t>
            </a:r>
            <a:r>
              <a:rPr lang="uk-UA" dirty="0" err="1"/>
              <a:t>оркестрацію</a:t>
            </a:r>
            <a:r>
              <a:rPr lang="uk-UA" dirty="0"/>
              <a:t> збору даних. Саме цей розрив обґрунтовує доцільність власної розробки.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03555" y="0"/>
            <a:ext cx="630929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Аналіз</a:t>
            </a:r>
            <a:r>
              <a:rPr lang="ru-RU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предметної</a:t>
            </a:r>
            <a:r>
              <a:rPr lang="ru-RU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області</a:t>
            </a:r>
            <a:r>
              <a:rPr lang="ru-RU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аналогів</a:t>
            </a:r>
            <a:endParaRPr lang="uk-UA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538" y="1713297"/>
            <a:ext cx="5606127" cy="196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8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96" y="657652"/>
            <a:ext cx="5982347" cy="4367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7152"/>
            <a:ext cx="6160168" cy="487985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-52040" y="4561396"/>
            <a:ext cx="3122778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Контекстна діаграма A-0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56796" y="5024793"/>
            <a:ext cx="3800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DFD Рівень 0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 (Контекстна діаграма) 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11129" y="77152"/>
            <a:ext cx="49376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Функціональне моделювання</a:t>
            </a:r>
            <a:endParaRPr lang="uk-UA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408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2034" y="245744"/>
            <a:ext cx="5303519" cy="60299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01827" y="1960429"/>
            <a:ext cx="4446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Ключові сутності: Адміністратор,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Node-RED Agent, Risk Engine,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Сховище даних.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58230" y="6391795"/>
            <a:ext cx="5749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Діаграма варіантів використання системи інвентаризації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7866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94" y="1122084"/>
            <a:ext cx="6759006" cy="52004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821467" y="120991"/>
            <a:ext cx="625171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Архітектура</a:t>
            </a:r>
            <a:r>
              <a:rPr lang="ru-RU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модель </a:t>
            </a:r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даних</a:t>
            </a:r>
            <a:r>
              <a:rPr lang="ru-RU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endParaRPr lang="uk-UA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899" y="721974"/>
            <a:ext cx="40797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Компоненти архітектури системи</a:t>
            </a:r>
            <a:endParaRPr lang="uk-UA" sz="2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64177" y="639793"/>
            <a:ext cx="5071901" cy="4871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45000"/>
              </a:lnSpc>
              <a:spcAft>
                <a:spcPts val="0"/>
              </a:spcAft>
            </a:pP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Діаграма класів моделі даних системи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72" y="1186662"/>
            <a:ext cx="6574705" cy="27718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4096394"/>
            <a:ext cx="5616461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/>
            <a:r>
              <a:rPr lang="uk-UA" sz="1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Розроблена система побудована на </a:t>
            </a:r>
            <a:r>
              <a:rPr lang="uk-UA" sz="17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трирівневій</a:t>
            </a:r>
            <a:r>
              <a:rPr lang="uk-UA" sz="1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клієнт-серверній архітектурі: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Рівень збору даних:</a:t>
            </a:r>
            <a:r>
              <a:rPr lang="uk-UA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700" dirty="0" err="1">
                <a:latin typeface="Arial" panose="020B0604020202020204" pitchFamily="34" charset="0"/>
                <a:cs typeface="Arial" panose="020B0604020202020204" pitchFamily="34" charset="0"/>
              </a:rPr>
              <a:t>оркестратор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700" dirty="0" err="1">
                <a:latin typeface="Arial" panose="020B0604020202020204" pitchFamily="34" charset="0"/>
                <a:cs typeface="Arial" panose="020B0604020202020204" pitchFamily="34" charset="0"/>
              </a:rPr>
              <a:t>Node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-RED, який ініціює сканування та імітує SNMP-опитування.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Рівень обробки та зберігання:</a:t>
            </a:r>
            <a:r>
              <a:rPr lang="uk-UA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700" dirty="0" err="1">
                <a:latin typeface="Arial" panose="020B0604020202020204" pitchFamily="34" charset="0"/>
                <a:cs typeface="Arial" panose="020B0604020202020204" pitchFamily="34" charset="0"/>
              </a:rPr>
              <a:t>бекенд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uk-UA" sz="1700" dirty="0" err="1">
                <a:latin typeface="Arial" panose="020B0604020202020204" pitchFamily="34" charset="0"/>
                <a:cs typeface="Arial" panose="020B0604020202020204" pitchFamily="34" charset="0"/>
              </a:rPr>
              <a:t>Python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sz="1700" dirty="0" err="1">
                <a:latin typeface="Arial" panose="020B0604020202020204" pitchFamily="34" charset="0"/>
                <a:cs typeface="Arial" panose="020B0604020202020204" pitchFamily="34" charset="0"/>
              </a:rPr>
              <a:t>Flask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 3.0) з ORM </a:t>
            </a:r>
            <a:r>
              <a:rPr lang="uk-UA" sz="1700" dirty="0" err="1">
                <a:latin typeface="Arial" panose="020B0604020202020204" pitchFamily="34" charset="0"/>
                <a:cs typeface="Arial" panose="020B0604020202020204" pitchFamily="34" charset="0"/>
              </a:rPr>
              <a:t>SQLAlchemy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 та базою даних </a:t>
            </a:r>
            <a:r>
              <a:rPr lang="uk-UA" sz="1700" dirty="0" err="1">
                <a:latin typeface="Arial" panose="020B0604020202020204" pitchFamily="34" charset="0"/>
                <a:cs typeface="Arial" panose="020B0604020202020204" pitchFamily="34" charset="0"/>
              </a:rPr>
              <a:t>SQLite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Рівень представлення:</a:t>
            </a:r>
            <a:r>
              <a:rPr lang="uk-UA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веб-інтерфейс на </a:t>
            </a:r>
            <a:r>
              <a:rPr lang="uk-UA" sz="1700" dirty="0" err="1">
                <a:latin typeface="Arial" panose="020B0604020202020204" pitchFamily="34" charset="0"/>
                <a:cs typeface="Arial" panose="020B0604020202020204" pitchFamily="34" charset="0"/>
              </a:rPr>
              <a:t>Bootstrap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 5 та Chart.js.</a:t>
            </a:r>
            <a:r>
              <a:rPr lang="uk-UA" sz="1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uk-UA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29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5308" y="106498"/>
            <a:ext cx="549438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оцінки ризиків безпеки</a:t>
            </a:r>
            <a:endParaRPr lang="uk-UA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29" y="106498"/>
            <a:ext cx="2772075" cy="66358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008472" y="63730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Діаграма діяльності алгоритму оцінки ризиків безпеки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92285" y="730268"/>
            <a:ext cx="5391412" cy="51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sz="21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оцінки ризиків та CVSS-бали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704" y="1395972"/>
            <a:ext cx="6336598" cy="4009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5704" y="5476867"/>
            <a:ext cx="6702972" cy="41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843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7778" y="0"/>
            <a:ext cx="564276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Програмна</a:t>
            </a:r>
            <a:r>
              <a:rPr lang="ru-RU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реалізація</a:t>
            </a:r>
            <a:r>
              <a:rPr lang="ru-RU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REST API</a:t>
            </a:r>
            <a:endParaRPr lang="uk-UA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19" y="839953"/>
            <a:ext cx="7317071" cy="457907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983831" y="5840359"/>
            <a:ext cx="8884119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Стек: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Python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3.11, 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Flask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3.0, 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SQLAlchemy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Bootstrap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5, Chart.js.</a:t>
            </a:r>
            <a:endParaRPr kumimoji="0" lang="uk-UA" altLang="uk-UA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Ключові </a:t>
            </a:r>
            <a:r>
              <a:rPr kumimoji="0" lang="uk-UA" altLang="uk-UA" sz="1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ендпоінти</a:t>
            </a:r>
            <a:r>
              <a:rPr kumimoji="0" lang="uk-UA" altLang="uk-UA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POST /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api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devices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import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upsert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-логіка), GET /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api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risks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kumimoji="0" lang="uk-UA" altLang="uk-UA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summary</a:t>
            </a:r>
            <a:r>
              <a:rPr kumimoji="0" lang="uk-UA" altLang="uk-UA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uk-UA" altLang="uk-UA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853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1328</Words>
  <Application>Microsoft Office PowerPoint</Application>
  <PresentationFormat>Широкоэкранный</PresentationFormat>
  <Paragraphs>89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Бакалаврська кваліфікаційна робота  на тему: «Розроблення інформаційної системи інвентаризації та аналізу конфігурації мережевих пристроїв з оцінкою ризиків безпеки»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Заміховська Олена</dc:creator>
  <cp:lastModifiedBy>Заміховська Олена</cp:lastModifiedBy>
  <cp:revision>39</cp:revision>
  <dcterms:created xsi:type="dcterms:W3CDTF">2025-06-16T19:59:55Z</dcterms:created>
  <dcterms:modified xsi:type="dcterms:W3CDTF">2026-06-13T21:51:13Z</dcterms:modified>
</cp:coreProperties>
</file>