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-51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1AFA7-7AE2-41D3-A39B-F8405017730F}" type="datetimeFigureOut">
              <a:rPr lang="uk-UA" smtClean="0"/>
              <a:t>17.06.26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46B63-F5A2-4819-BEF4-A3F858291BB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1717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539115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Розроблення системи телеметрії на базі</a:t>
            </a:r>
            <a:endParaRPr lang="en-US" sz="3000" dirty="0"/>
          </a:p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Bluetooth-модуля CC2541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2367915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Виконав: студент групи СІ-22-1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Тимофійчук О. С.</a:t>
            </a: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Керівник: доцент каф. ІТТС, к.т.н.</a:t>
            </a:r>
            <a:endParaRPr lang="en-US" sz="1800" dirty="0"/>
          </a:p>
          <a:p>
            <a:pPr marL="0" indent="0" algn="ctr">
              <a:buNone/>
            </a:pPr>
            <a:r>
              <a:rPr lang="uk-UA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Олег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uk-UA" sz="18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ЕЛІЯШІВ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Вимірювання дальності BLE-з'єднання</a:t>
            </a:r>
            <a:endParaRPr lang="en-US" sz="2000" dirty="0"/>
          </a:p>
        </p:txBody>
      </p:sp>
      <p:pic>
        <p:nvPicPr>
          <p:cNvPr id="4" name="Image 0" descr="/home/claude/doc_images_raw/word/media/image3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66928"/>
            <a:ext cx="8686800" cy="43384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Відповідність результатів вимогам технічного завдання</a:t>
            </a:r>
            <a:endParaRPr lang="en-US" sz="2000" dirty="0"/>
          </a:p>
        </p:txBody>
      </p:sp>
      <p:pic>
        <p:nvPicPr>
          <p:cNvPr id="4" name="Image 0" descr="/home/claude/doc_images_raw/word/media/image3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66928"/>
            <a:ext cx="8686800" cy="426224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 реалізованого прототипу системи телеметрії</a:t>
            </a:r>
            <a:endParaRPr lang="en-US" sz="2000" dirty="0"/>
          </a:p>
        </p:txBody>
      </p:sp>
      <p:pic>
        <p:nvPicPr>
          <p:cNvPr id="4" name="Image 0" descr="/home/claude/doc_images_raw/word/media/image3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762000"/>
            <a:ext cx="6096000" cy="39243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Висновки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56032" y="740283"/>
            <a:ext cx="329184" cy="329184"/>
          </a:xfrm>
          <a:prstGeom prst="ellipse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56032" y="740283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67512" y="648843"/>
            <a:ext cx="8229600" cy="493776"/>
          </a:xfrm>
          <a:prstGeom prst="rect">
            <a:avLst/>
          </a:prstGeom>
          <a:solidFill>
            <a:srgbClr val="F0F4FF"/>
          </a:solidFill>
          <a:ln w="6350">
            <a:solidFill>
              <a:srgbClr val="CADCF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648843"/>
            <a:ext cx="8092440" cy="493776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Розроблено систему телеметрії на базі BLE-модуля HM-10 (CC2541) з вимірюванням 8 параметрів (4 датчики)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56032" y="1343787"/>
            <a:ext cx="329184" cy="329184"/>
          </a:xfrm>
          <a:prstGeom prst="ellipse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6032" y="1343787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67512" y="1252347"/>
            <a:ext cx="8229600" cy="493776"/>
          </a:xfrm>
          <a:prstGeom prst="rect">
            <a:avLst/>
          </a:prstGeom>
          <a:solidFill>
            <a:srgbClr val="FFFFFF"/>
          </a:solidFill>
          <a:ln w="6350">
            <a:solidFill>
              <a:srgbClr val="CADCF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1252347"/>
            <a:ext cx="8092440" cy="493776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Визначено протокол передачі: пакет 19 байт, CRC XOR, Little-Endian, частота 1 Гц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56032" y="1947291"/>
            <a:ext cx="329184" cy="329184"/>
          </a:xfrm>
          <a:prstGeom prst="ellipse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56032" y="1947291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67512" y="1855851"/>
            <a:ext cx="8229600" cy="493776"/>
          </a:xfrm>
          <a:prstGeom prst="rect">
            <a:avLst/>
          </a:prstGeom>
          <a:solidFill>
            <a:srgbClr val="F0F4FF"/>
          </a:solidFill>
          <a:ln w="6350">
            <a:solidFill>
              <a:srgbClr val="CADCF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1855851"/>
            <a:ext cx="8092440" cy="493776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Розроблено ПЗ для 3 платформ: Arduino C++ (МК), Python/tkinter (ПК), Kotlin (Android)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256032" y="2550795"/>
            <a:ext cx="329184" cy="329184"/>
          </a:xfrm>
          <a:prstGeom prst="ellipse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56032" y="2550795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67512" y="2459355"/>
            <a:ext cx="8229600" cy="493776"/>
          </a:xfrm>
          <a:prstGeom prst="rect">
            <a:avLst/>
          </a:prstGeom>
          <a:solidFill>
            <a:srgbClr val="FFFFFF"/>
          </a:solidFill>
          <a:ln w="6350">
            <a:solidFill>
              <a:srgbClr val="CADCF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2459355"/>
            <a:ext cx="8092440" cy="493776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Дальність BLE — 20 м (приміщення) / 30 м (надворі) при вимозі ≥ 10 м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256032" y="3154299"/>
            <a:ext cx="329184" cy="329184"/>
          </a:xfrm>
          <a:prstGeom prst="ellipse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56032" y="3154299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67512" y="3062859"/>
            <a:ext cx="8229600" cy="493776"/>
          </a:xfrm>
          <a:prstGeom prst="rect">
            <a:avLst/>
          </a:prstGeom>
          <a:solidFill>
            <a:srgbClr val="F0F4FF"/>
          </a:solidFill>
          <a:ln w="6350">
            <a:solidFill>
              <a:srgbClr val="CADCF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" y="3062859"/>
            <a:ext cx="8092440" cy="493776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Доставка пакетів 99.56%, помилки CRC 0.084% — у 2–12 разів кращі за норму ТЗ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256032" y="3757803"/>
            <a:ext cx="329184" cy="329184"/>
          </a:xfrm>
          <a:prstGeom prst="ellipse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56032" y="3757803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667512" y="3666363"/>
            <a:ext cx="8229600" cy="493776"/>
          </a:xfrm>
          <a:prstGeom prst="rect">
            <a:avLst/>
          </a:prstGeom>
          <a:solidFill>
            <a:srgbClr val="FFFFFF"/>
          </a:solidFill>
          <a:ln w="6350">
            <a:solidFill>
              <a:srgbClr val="CADCF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31520" y="3666363"/>
            <a:ext cx="8092440" cy="493776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Система стабільно працює 60 хв з автовідновленням з'єднання за 4.2 с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256032" y="4361307"/>
            <a:ext cx="329184" cy="329184"/>
          </a:xfrm>
          <a:prstGeom prst="ellipse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56032" y="4361307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667512" y="4269867"/>
            <a:ext cx="8229600" cy="493776"/>
          </a:xfrm>
          <a:prstGeom prst="rect">
            <a:avLst/>
          </a:prstGeom>
          <a:solidFill>
            <a:srgbClr val="F0F4FF"/>
          </a:solidFill>
          <a:ln w="6350">
            <a:solidFill>
              <a:srgbClr val="CADCF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1520" y="4269867"/>
            <a:ext cx="8092440" cy="493776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Усі 11 вимог технічного завдання виконані у повному обсязі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04216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Дякую за увагу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Актуальність та мета роботи</a:t>
            </a:r>
            <a:endParaRPr lang="en-US" sz="2000" dirty="0"/>
          </a:p>
        </p:txBody>
      </p:sp>
      <p:pic>
        <p:nvPicPr>
          <p:cNvPr id="4" name="Image 0" descr="/home/claude/doc_images_raw/word/media/image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833628"/>
            <a:ext cx="5029200" cy="2100072"/>
          </a:xfrm>
          <a:prstGeom prst="rect">
            <a:avLst/>
          </a:prstGeom>
        </p:spPr>
      </p:pic>
      <p:pic>
        <p:nvPicPr>
          <p:cNvPr id="5" name="Image 1" descr="/home/claude/doc_images_raw/word/media/image2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4960" y="566928"/>
            <a:ext cx="3474720" cy="387172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5760" y="3402330"/>
            <a:ext cx="5029200" cy="777240"/>
          </a:xfrm>
          <a:prstGeom prst="rect">
            <a:avLst/>
          </a:prstGeom>
          <a:solidFill>
            <a:srgbClr val="EDF4FC"/>
          </a:solidFill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Мета: розроблення системи телеметрії на базі BLE-</a:t>
            </a:r>
            <a:r>
              <a:rPr lang="en-US" sz="1300" dirty="0" err="1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модуля</a:t>
            </a:r>
            <a:r>
              <a:rPr lang="en-US" sz="130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CC2541 </a:t>
            </a:r>
            <a:r>
              <a:rPr lang="en-US" sz="1300" dirty="0" err="1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зі</a:t>
            </a:r>
            <a:r>
              <a:rPr lang="en-US" sz="130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збором даних з датчиків та відображенням на ПК і смартфоні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Порівняльний аналіз технологій бездротового зв'язку</a:t>
            </a:r>
            <a:endParaRPr lang="en-US" sz="2000" dirty="0"/>
          </a:p>
        </p:txBody>
      </p:sp>
      <p:pic>
        <p:nvPicPr>
          <p:cNvPr id="4" name="Image 0" descr="/home/claude/doc_images_raw/word/media/image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502920"/>
            <a:ext cx="8686800" cy="2880360"/>
          </a:xfrm>
          <a:prstGeom prst="rect">
            <a:avLst/>
          </a:prstGeom>
        </p:spPr>
      </p:pic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739496"/>
              </p:ext>
            </p:extLst>
          </p:nvPr>
        </p:nvGraphicFramePr>
        <p:xfrm>
          <a:off x="182880" y="3402330"/>
          <a:ext cx="8686800" cy="1554480"/>
        </p:xfrm>
        <a:graphic>
          <a:graphicData uri="http://schemas.openxmlformats.org/drawingml/2006/table">
            <a:tbl>
              <a:tblPr/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Технологія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EA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Дальність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EA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Споживання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EA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Смартфон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EA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Обрано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E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Wi-Fi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50–100 м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Високе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✓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ZigBee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10–100 м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Низьке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LoRa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До 15 км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Дуже низьке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E5C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BLE 4.0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E5C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10–30 м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E5C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Дуже низьке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E5C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✓✓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E5C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✓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Апаратний вимірювальний вузол</a:t>
            </a:r>
            <a:endParaRPr lang="en-US" sz="2000" dirty="0"/>
          </a:p>
        </p:txBody>
      </p:sp>
      <p:pic>
        <p:nvPicPr>
          <p:cNvPr id="4" name="Image 0" descr="/home/claude/doc_images_raw/word/media/image2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66928"/>
            <a:ext cx="8686800" cy="43098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Вибір та підключення датчиків</a:t>
            </a:r>
            <a:endParaRPr lang="en-US" sz="2000" dirty="0"/>
          </a:p>
        </p:txBody>
      </p:sp>
      <p:pic>
        <p:nvPicPr>
          <p:cNvPr id="4" name="Image 0" descr="/home/claude/doc_images_raw/word/media/image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66928"/>
            <a:ext cx="8686800" cy="43955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Протокол передачі даних та програма-клієнт для ПК</a:t>
            </a:r>
            <a:endParaRPr lang="en-US" sz="2000" dirty="0"/>
          </a:p>
        </p:txBody>
      </p:sp>
      <p:pic>
        <p:nvPicPr>
          <p:cNvPr id="4" name="Image 0" descr="/home/claude/doc_images_raw/word/media/image2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66928"/>
            <a:ext cx="8686800" cy="41098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Архітектура ПЗ та алгоритм мікроконтролерного вузлу</a:t>
            </a:r>
            <a:endParaRPr lang="en-US" sz="2000" dirty="0"/>
          </a:p>
        </p:txBody>
      </p:sp>
      <p:pic>
        <p:nvPicPr>
          <p:cNvPr id="4" name="Image 0" descr="/home/claude/doc_images_raw/word/media/image2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66928"/>
            <a:ext cx="4846320" cy="4376547"/>
          </a:xfrm>
          <a:prstGeom prst="rect">
            <a:avLst/>
          </a:prstGeom>
        </p:spPr>
      </p:pic>
      <p:pic>
        <p:nvPicPr>
          <p:cNvPr id="5" name="Image 1" descr="/home/claude/doc_images_raw/word/media/image2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360" y="566928"/>
            <a:ext cx="3749040" cy="43765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Інтерфейс програми-клієнта для ПК</a:t>
            </a:r>
            <a:endParaRPr lang="en-US" sz="2000" dirty="0"/>
          </a:p>
        </p:txBody>
      </p:sp>
      <p:pic>
        <p:nvPicPr>
          <p:cNvPr id="4" name="Image 0" descr="/home/claude/doc_images_raw/word/media/image30.png"/>
          <p:cNvPicPr>
            <a:picLocks noChangeAspect="1"/>
          </p:cNvPicPr>
          <p:nvPr/>
        </p:nvPicPr>
        <p:blipFill rotWithShape="1">
          <a:blip r:embed="rId3"/>
          <a:srcRect t="8356"/>
          <a:stretch/>
        </p:blipFill>
        <p:spPr>
          <a:xfrm>
            <a:off x="228600" y="600075"/>
            <a:ext cx="8686800" cy="43529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Методика тестування та перевірка датчиків</a:t>
            </a:r>
            <a:endParaRPr lang="en-US" sz="2000" dirty="0"/>
          </a:p>
        </p:txBody>
      </p:sp>
      <p:pic>
        <p:nvPicPr>
          <p:cNvPr id="4" name="Image 0" descr="/home/claude/doc_images_raw/word/media/image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66929"/>
            <a:ext cx="3520440" cy="4290822"/>
          </a:xfrm>
          <a:prstGeom prst="rect">
            <a:avLst/>
          </a:prstGeom>
        </p:spPr>
      </p:pic>
      <p:pic>
        <p:nvPicPr>
          <p:cNvPr id="5" name="Image 1" descr="/home/claude/doc_images_raw/word/media/image3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80" y="566928"/>
            <a:ext cx="5074920" cy="43860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266</Words>
  <Application>Microsoft Office PowerPoint</Application>
  <PresentationFormat>Екран (16:9)</PresentationFormat>
  <Paragraphs>74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5" baseType="lpstr"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Саша .</cp:lastModifiedBy>
  <cp:revision>3</cp:revision>
  <dcterms:created xsi:type="dcterms:W3CDTF">2026-06-16T19:38:59Z</dcterms:created>
  <dcterms:modified xsi:type="dcterms:W3CDTF">2026-06-17T07:52:33Z</dcterms:modified>
</cp:coreProperties>
</file>