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9" r:id="rId6"/>
    <p:sldId id="260" r:id="rId7"/>
    <p:sldId id="265" r:id="rId8"/>
    <p:sldId id="261" r:id="rId9"/>
    <p:sldId id="262" r:id="rId10"/>
    <p:sldId id="270" r:id="rId11"/>
    <p:sldId id="263" r:id="rId12"/>
    <p:sldId id="264" r:id="rId13"/>
    <p:sldId id="267" r:id="rId14"/>
    <p:sldId id="268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10"/>
  </p:normalViewPr>
  <p:slideViewPr>
    <p:cSldViewPr snapToGrid="0" snapToObjects="1">
      <p:cViewPr>
        <p:scale>
          <a:sx n="110" d="100"/>
          <a:sy n="110" d="100"/>
        </p:scale>
        <p:origin x="-228" y="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3778F-A136-414C-93C8-6EE792DFFDB8}" type="datetimeFigureOut">
              <a:rPr lang="uk-UA" smtClean="0"/>
              <a:t>18.06.2026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B6CF4-BD12-4891-9EBF-6C759582E82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042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4999180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188720"/>
            <a:ext cx="82296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Розроблення інформаційної системи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моніторингу стану бджолиної колонії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34290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Виконав: студент групи ІСТ-22-1    Михайлюк В.А.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3886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Керівник: доцент. каф. ІТТС, к.т.н.    </a:t>
            </a:r>
            <a:r>
              <a:rPr lang="uk-UA" sz="1600" dirty="0" smtClean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Левицький І.Т.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0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Web-інтерфейс: 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r>
              <a:rPr lang="uk-UA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Акустика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</a:t>
            </a:r>
            <a:r>
              <a:rPr lang="en-US" sz="28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r>
              <a:rPr lang="uk-UA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Налаштування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1248"/>
            <a:ext cx="5400136" cy="272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828" y="2362867"/>
            <a:ext cx="5283852" cy="264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688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Web-інтерфейс: тестування 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сповіщень</a:t>
            </a:r>
            <a:endParaRPr 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094" y="1276709"/>
            <a:ext cx="6049963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Апаратна платформа системи</a:t>
            </a:r>
            <a:endParaRPr lang="en-US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473" y="1228725"/>
            <a:ext cx="3763963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Висновки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56032" y="1152144"/>
            <a:ext cx="420624" cy="420624"/>
          </a:xfrm>
          <a:prstGeom prst="ellipse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56032" y="115214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68096" y="1115568"/>
            <a:ext cx="81381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Проведено аналіз 6 існуючих систем — жодна не має україномовного інтерфейсу та повної автономності.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56032" y="1801368"/>
            <a:ext cx="420624" cy="420624"/>
          </a:xfrm>
          <a:prstGeom prst="ellipse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6032" y="180136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68096" y="1764792"/>
            <a:ext cx="81381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Розроблено апаратну платформу: ATXMEGA256A3U + ESP8266 + 5 блоків датчиків.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56032" y="2453352"/>
            <a:ext cx="420624" cy="420624"/>
          </a:xfrm>
          <a:prstGeom prst="ellipse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6032" y="245335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68096" y="2416776"/>
            <a:ext cx="81381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Реалізовано 512-точковий FFT-аналіз акустики та трирівневий алгоритм діагностики 8 станів колонії.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256032" y="3093087"/>
            <a:ext cx="420624" cy="420624"/>
          </a:xfrm>
          <a:prstGeom prst="ellipse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56032" y="3093087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68096" y="3056511"/>
            <a:ext cx="81381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Розроблено вбудований web-сервер (REST API + SSE) та web-інтерфейс HTML5 + Chart.js.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256032" y="3714189"/>
            <a:ext cx="420624" cy="420624"/>
          </a:xfrm>
          <a:prstGeom prst="ellipse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56032" y="3714189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68096" y="3677613"/>
            <a:ext cx="81381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Архівування даних на microSD (FatFS, CSV) — повна автономність без інтернет-підключення.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256032" y="4369797"/>
            <a:ext cx="420624" cy="420624"/>
          </a:xfrm>
          <a:prstGeom prst="ellipse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56032" y="4369797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68096" y="4333221"/>
            <a:ext cx="81381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Тестування: час відгуку ≤ 1240 мс, точність діагностики 92.8 %. Усі вимоги виконано.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876806"/>
            <a:ext cx="7315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i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Дякую за увагу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" y="91440"/>
            <a:ext cx="8997696" cy="49560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 та задачі роботи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274320" y="1042416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4E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 роботи: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74320" y="1335024"/>
            <a:ext cx="8595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Розроблення ІС моніторингу стану бджолиної колонії на базі ATXMEGA256A3U з вбудованим web-сервером на </a:t>
            </a:r>
            <a:r>
              <a:rPr lang="uk-UA" sz="1300" dirty="0" smtClean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основі </a:t>
            </a:r>
            <a:r>
              <a:rPr lang="en-US" sz="1300" dirty="0" smtClean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ESP8266.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74320" y="1929384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4E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Основні задачі: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20040" y="2203704"/>
            <a:ext cx="8412480" cy="29169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uk-UA" sz="1300" dirty="0" smtClean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 та порівняння існуючих систем моніторингу вуликів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sz="1300" dirty="0" err="1" smtClean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Проєктування</a:t>
            </a:r>
            <a:r>
              <a:rPr lang="uk-UA" sz="1300" dirty="0" smtClean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апаратної платформи: ATXMEGA256A3U + ESP8266 + 5 блоків датчиків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sz="1300" dirty="0" smtClean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Розроблення ПЗ </a:t>
            </a:r>
            <a:r>
              <a:rPr lang="uk-UA" sz="1300" dirty="0" err="1" smtClean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мікроконтролера</a:t>
            </a:r>
            <a:r>
              <a:rPr lang="uk-UA" sz="1300" dirty="0" smtClean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збір даних, 512-точковий FFT, DMA</a:t>
            </a:r>
            <a:endParaRPr lang="uk-UA" sz="1300" dirty="0" smtClean="0"/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sz="1300" dirty="0" smtClean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Реалізація вбудованого web-сервера (RTOS SDK, REST API, SSE)</a:t>
            </a:r>
            <a:endParaRPr lang="uk-UA" sz="1300" dirty="0" smtClean="0"/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sz="1300" dirty="0" smtClean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Розроблення web-інтерфейсу (HTML5 + </a:t>
            </a:r>
            <a:r>
              <a:rPr lang="uk-UA" sz="1300" dirty="0" err="1" smtClean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Chart.js</a:t>
            </a:r>
            <a:r>
              <a:rPr lang="uk-UA" sz="1300" dirty="0" smtClean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): 4 екрани, адаптивний дизайн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uk-UA" sz="1300" dirty="0" smtClean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Комплексне тестування та оцінка відповідності вимогам</a:t>
            </a:r>
            <a:endParaRPr lang="uk-UA" sz="1300" dirty="0" smtClean="0"/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endParaRPr lang="en-US" sz="1300" dirty="0"/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endParaRPr lang="en-US" sz="1300" dirty="0"/>
          </a:p>
          <a:p>
            <a:pPr marL="342900" indent="-342900">
              <a:buAutoNum type="arabicPeriod"/>
            </a:pP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65760" y="2943334"/>
            <a:ext cx="8412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5760" y="3767328"/>
            <a:ext cx="8412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65760" y="4443984"/>
            <a:ext cx="8412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65760" y="5120640"/>
            <a:ext cx="84124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4947422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Аналіз існуючих систем моніторингу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266457"/>
              </p:ext>
            </p:extLst>
          </p:nvPr>
        </p:nvGraphicFramePr>
        <p:xfrm>
          <a:off x="256032" y="1078992"/>
          <a:ext cx="8631936" cy="3505430"/>
        </p:xfrm>
        <a:graphic>
          <a:graphicData uri="http://schemas.openxmlformats.org/drawingml/2006/table">
            <a:tbl>
              <a:tblPr/>
              <a:tblGrid>
                <a:gridCol w="1438656"/>
                <a:gridCol w="1438656"/>
                <a:gridCol w="1438656"/>
                <a:gridCol w="1438656"/>
                <a:gridCol w="1438656"/>
                <a:gridCol w="1438656"/>
              </a:tblGrid>
              <a:tr h="67665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Система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Зв'язок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Акустика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Відкр. код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Укр. мова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Вартість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4AB7"/>
                    </a:solidFill>
                  </a:tcPr>
                </a:tc>
              </a:tr>
              <a:tr h="39232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Arnia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GSM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Висока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18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BroodMinder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Bluetooth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Середня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HiveTech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LoRaWAN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Висока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80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Nectar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GSM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Дуже висока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4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OpenHive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Wi-Fi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Низька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4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Hivetool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Wi-Fi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2222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Низька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65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Власна розробка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Wi-Fi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✓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Низька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Структурна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схема 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системи</a:t>
            </a:r>
            <a:endParaRPr lang="en-US" sz="2800" dirty="0"/>
          </a:p>
        </p:txBody>
      </p:sp>
      <p:grpSp>
        <p:nvGrpSpPr>
          <p:cNvPr id="39" name="Group 4"/>
          <p:cNvGrpSpPr>
            <a:grpSpLocks/>
          </p:cNvGrpSpPr>
          <p:nvPr/>
        </p:nvGrpSpPr>
        <p:grpSpPr bwMode="auto">
          <a:xfrm>
            <a:off x="2153879" y="1427163"/>
            <a:ext cx="5343525" cy="2857500"/>
            <a:chOff x="2523" y="1077"/>
            <a:chExt cx="8415" cy="4500"/>
          </a:xfrm>
        </p:grpSpPr>
        <p:sp>
          <p:nvSpPr>
            <p:cNvPr id="40" name="Text Box 5"/>
            <p:cNvSpPr txBox="1">
              <a:spLocks noChangeArrowheads="1"/>
            </p:cNvSpPr>
            <p:nvPr/>
          </p:nvSpPr>
          <p:spPr bwMode="auto">
            <a:xfrm>
              <a:off x="5702" y="3057"/>
              <a:ext cx="2431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Мікроконтролер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 Box 6"/>
            <p:cNvSpPr txBox="1">
              <a:spLocks noChangeArrowheads="1"/>
            </p:cNvSpPr>
            <p:nvPr/>
          </p:nvSpPr>
          <p:spPr bwMode="auto">
            <a:xfrm>
              <a:off x="5702" y="1077"/>
              <a:ext cx="2431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TFT </a:t>
              </a: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Дисплей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7"/>
            <p:cNvSpPr txBox="1">
              <a:spLocks noChangeArrowheads="1"/>
            </p:cNvSpPr>
            <p:nvPr/>
          </p:nvSpPr>
          <p:spPr bwMode="auto">
            <a:xfrm>
              <a:off x="5702" y="4677"/>
              <a:ext cx="2431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Вага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8881" y="3057"/>
              <a:ext cx="2057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Активність льоту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2523" y="1437"/>
              <a:ext cx="2057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CO</a:t>
              </a:r>
              <a:r>
                <a:rPr kumimoji="0" lang="en-US" sz="14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2</a:t>
              </a:r>
              <a:endPara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 Box 10"/>
            <p:cNvSpPr txBox="1">
              <a:spLocks noChangeArrowheads="1"/>
            </p:cNvSpPr>
            <p:nvPr/>
          </p:nvSpPr>
          <p:spPr bwMode="auto">
            <a:xfrm>
              <a:off x="2523" y="2697"/>
              <a:ext cx="2057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Температура 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 Box 11"/>
            <p:cNvSpPr txBox="1">
              <a:spLocks noChangeArrowheads="1"/>
            </p:cNvSpPr>
            <p:nvPr/>
          </p:nvSpPr>
          <p:spPr bwMode="auto">
            <a:xfrm>
              <a:off x="2523" y="3597"/>
              <a:ext cx="2057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Вологість  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 Box 12"/>
            <p:cNvSpPr txBox="1">
              <a:spLocks noChangeArrowheads="1"/>
            </p:cNvSpPr>
            <p:nvPr/>
          </p:nvSpPr>
          <p:spPr bwMode="auto">
            <a:xfrm>
              <a:off x="2523" y="4677"/>
              <a:ext cx="2057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Барометр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Line 13"/>
            <p:cNvSpPr>
              <a:spLocks noChangeShapeType="1"/>
            </p:cNvSpPr>
            <p:nvPr/>
          </p:nvSpPr>
          <p:spPr bwMode="auto">
            <a:xfrm>
              <a:off x="7011" y="1977"/>
              <a:ext cx="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49" name="Line 14"/>
            <p:cNvSpPr>
              <a:spLocks noChangeShapeType="1"/>
            </p:cNvSpPr>
            <p:nvPr/>
          </p:nvSpPr>
          <p:spPr bwMode="auto">
            <a:xfrm>
              <a:off x="7011" y="3957"/>
              <a:ext cx="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0" name="Line 15"/>
            <p:cNvSpPr>
              <a:spLocks noChangeShapeType="1"/>
            </p:cNvSpPr>
            <p:nvPr/>
          </p:nvSpPr>
          <p:spPr bwMode="auto">
            <a:xfrm>
              <a:off x="8133" y="3597"/>
              <a:ext cx="74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1" name="Line 16"/>
            <p:cNvSpPr>
              <a:spLocks noChangeShapeType="1"/>
            </p:cNvSpPr>
            <p:nvPr/>
          </p:nvSpPr>
          <p:spPr bwMode="auto">
            <a:xfrm>
              <a:off x="5141" y="1797"/>
              <a:ext cx="0" cy="19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2" name="Line 17"/>
            <p:cNvSpPr>
              <a:spLocks noChangeShapeType="1"/>
            </p:cNvSpPr>
            <p:nvPr/>
          </p:nvSpPr>
          <p:spPr bwMode="auto">
            <a:xfrm flipH="1">
              <a:off x="4580" y="3777"/>
              <a:ext cx="5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3" name="Line 18"/>
            <p:cNvSpPr>
              <a:spLocks noChangeShapeType="1"/>
            </p:cNvSpPr>
            <p:nvPr/>
          </p:nvSpPr>
          <p:spPr bwMode="auto">
            <a:xfrm flipH="1">
              <a:off x="4580" y="3057"/>
              <a:ext cx="5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4" name="Line 19"/>
            <p:cNvSpPr>
              <a:spLocks noChangeShapeType="1"/>
            </p:cNvSpPr>
            <p:nvPr/>
          </p:nvSpPr>
          <p:spPr bwMode="auto">
            <a:xfrm flipH="1">
              <a:off x="4580" y="1797"/>
              <a:ext cx="5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5" name="Line 20"/>
            <p:cNvSpPr>
              <a:spLocks noChangeShapeType="1"/>
            </p:cNvSpPr>
            <p:nvPr/>
          </p:nvSpPr>
          <p:spPr bwMode="auto">
            <a:xfrm>
              <a:off x="5141" y="3597"/>
              <a:ext cx="5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6" name="Line 21"/>
            <p:cNvSpPr>
              <a:spLocks noChangeShapeType="1"/>
            </p:cNvSpPr>
            <p:nvPr/>
          </p:nvSpPr>
          <p:spPr bwMode="auto">
            <a:xfrm flipV="1">
              <a:off x="4580" y="3957"/>
              <a:ext cx="1496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7" name="Text Box 22"/>
            <p:cNvSpPr txBox="1">
              <a:spLocks noChangeArrowheads="1"/>
            </p:cNvSpPr>
            <p:nvPr/>
          </p:nvSpPr>
          <p:spPr bwMode="auto">
            <a:xfrm>
              <a:off x="8694" y="1437"/>
              <a:ext cx="2244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Аудіо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Line 23"/>
            <p:cNvSpPr>
              <a:spLocks noChangeShapeType="1"/>
            </p:cNvSpPr>
            <p:nvPr/>
          </p:nvSpPr>
          <p:spPr bwMode="auto">
            <a:xfrm flipV="1">
              <a:off x="7946" y="1977"/>
              <a:ext cx="935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Функціональна схема 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системи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256032" y="1060703"/>
            <a:ext cx="4023360" cy="2372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4E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Елементи системи</a:t>
            </a:r>
            <a:r>
              <a:rPr lang="en-US" sz="1300" b="1" dirty="0" smtClean="0">
                <a:solidFill>
                  <a:srgbClr val="1F4E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</a:p>
          <a:p>
            <a:r>
              <a:rPr lang="uk-UA" sz="1400" dirty="0"/>
              <a:t>1-АЦП датчика ваги, 2-датчики ваги, 3-датчик CO</a:t>
            </a:r>
            <a:r>
              <a:rPr lang="uk-UA" sz="1400" baseline="-25000" dirty="0"/>
              <a:t>2</a:t>
            </a:r>
            <a:r>
              <a:rPr lang="uk-UA" sz="1400" dirty="0"/>
              <a:t>, температури, вологості, звуку, 4-сонячна панель, 5-мікроконтролер, </a:t>
            </a:r>
            <a:r>
              <a:rPr lang="uk-UA" sz="1400" dirty="0" smtClean="0"/>
              <a:t>6-</a:t>
            </a:r>
            <a:r>
              <a:rPr lang="en-US" sz="1400" dirty="0" smtClean="0"/>
              <a:t>Wi-Fi</a:t>
            </a:r>
            <a:r>
              <a:rPr lang="en-US" sz="1400" dirty="0"/>
              <a:t> </a:t>
            </a:r>
            <a:r>
              <a:rPr lang="uk-UA" sz="1400" dirty="0" smtClean="0"/>
              <a:t>модуль</a:t>
            </a:r>
            <a:r>
              <a:rPr lang="uk-UA" sz="1400" dirty="0"/>
              <a:t>, 7-датчики навколишнього середовища, 8-модуль зарядки акумулятора, 9-антена, 10-акумуляторна батарея</a:t>
            </a:r>
          </a:p>
          <a:p>
            <a:pPr marL="0" indent="0">
              <a:buNone/>
            </a:pPr>
            <a:endParaRPr lang="en-US" sz="13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308" y="979264"/>
            <a:ext cx="3612035" cy="4155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65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4981927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Схема 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функціональна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43" y="1130060"/>
            <a:ext cx="6555312" cy="3620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Підсистема збору даних: датчики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56032" y="1078992"/>
            <a:ext cx="4133088" cy="1129370"/>
          </a:xfrm>
          <a:prstGeom prst="roundRect">
            <a:avLst>
              <a:gd name="adj" fmla="val 5435"/>
            </a:avLst>
          </a:prstGeom>
          <a:solidFill>
            <a:srgbClr val="E8F5E9"/>
          </a:solidFill>
          <a:ln w="12700">
            <a:solidFill>
              <a:srgbClr val="1B5E2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84048" y="1170432"/>
            <a:ext cx="1828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SCD30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267712" y="1170432"/>
            <a:ext cx="19933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I²C (0x61)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84048" y="1554480"/>
            <a:ext cx="3877056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CO₂ 400–10000 ppm ±3%, T°, вологість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572000" y="1078992"/>
            <a:ext cx="4133088" cy="1129370"/>
          </a:xfrm>
          <a:prstGeom prst="roundRect">
            <a:avLst>
              <a:gd name="adj" fmla="val 5435"/>
            </a:avLst>
          </a:prstGeom>
          <a:solidFill>
            <a:srgbClr val="E3F2FD"/>
          </a:solidFill>
          <a:ln w="12700">
            <a:solidFill>
              <a:srgbClr val="0D47A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0016" y="1170432"/>
            <a:ext cx="1828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47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BME280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83680" y="1170432"/>
            <a:ext cx="19933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I²C (0x76)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700016" y="1554480"/>
            <a:ext cx="3877056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Тиск ±1 hPa, T°, вологість (зовнішні)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256032" y="2322576"/>
            <a:ext cx="4133088" cy="1106424"/>
          </a:xfrm>
          <a:prstGeom prst="roundRect">
            <a:avLst>
              <a:gd name="adj" fmla="val 5435"/>
            </a:avLst>
          </a:prstGeom>
          <a:solidFill>
            <a:srgbClr val="F3E5F5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84048" y="2414016"/>
            <a:ext cx="1828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4A14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HX711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267712" y="2414016"/>
            <a:ext cx="19933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GPIO (PB0/PB1)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84048" y="2798064"/>
            <a:ext cx="3877056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Вага вулика, роздільна здатність 10 г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572000" y="2322576"/>
            <a:ext cx="4133088" cy="1106424"/>
          </a:xfrm>
          <a:prstGeom prst="roundRect">
            <a:avLst>
              <a:gd name="adj" fmla="val 5435"/>
            </a:avLst>
          </a:prstGeom>
          <a:solidFill>
            <a:srgbClr val="FBE9E7"/>
          </a:solidFill>
          <a:ln w="12700">
            <a:solidFill>
              <a:srgbClr val="BF360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00016" y="2414016"/>
            <a:ext cx="1828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F36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MAX9814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583680" y="2414016"/>
            <a:ext cx="19933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ADC PA0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700016" y="2798064"/>
            <a:ext cx="3877056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Акустика, AGC 60 дБ, діапазон 150–1200 Гц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256032" y="3566160"/>
            <a:ext cx="4133088" cy="1161115"/>
          </a:xfrm>
          <a:prstGeom prst="roundRect">
            <a:avLst>
              <a:gd name="adj" fmla="val 5435"/>
            </a:avLst>
          </a:prstGeom>
          <a:solidFill>
            <a:srgbClr val="E0F7FA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84048" y="3657600"/>
            <a:ext cx="1828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VL6180X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267712" y="3657600"/>
            <a:ext cx="19933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I²C (0x29)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84048" y="4041648"/>
            <a:ext cx="3877056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ToF-лічильник льоткової активності 0–200 мм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4572000" y="3566160"/>
            <a:ext cx="4133088" cy="1161115"/>
          </a:xfrm>
          <a:prstGeom prst="roundRect">
            <a:avLst>
              <a:gd name="adj" fmla="val 5435"/>
            </a:avLst>
          </a:prstGeom>
          <a:solidFill>
            <a:srgbClr val="ECEFF1"/>
          </a:solidFill>
          <a:ln w="12700">
            <a:solidFill>
              <a:srgbClr val="37474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00016" y="3657600"/>
            <a:ext cx="1828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747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RCWL-9196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583680" y="3657600"/>
            <a:ext cx="199339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GPIO (INT)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700016" y="4041648"/>
            <a:ext cx="3877056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Доплерівський радар-тригер, радіус 1 м</a:t>
            </a:r>
            <a:endParaRPr lang="en-US" sz="12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Алгоритм аналізу стану 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колоні</a:t>
            </a:r>
            <a:r>
              <a:rPr lang="uk-UA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ї</a:t>
            </a:r>
            <a:endParaRPr lang="en-US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575" y="987552"/>
            <a:ext cx="4775410" cy="401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8997696" cy="5070348"/>
          </a:xfrm>
          <a:prstGeom prst="roundRect">
            <a:avLst>
              <a:gd name="adj" fmla="val 2997"/>
            </a:avLst>
          </a:prstGeom>
          <a:solidFill>
            <a:srgbClr val="FFFFFF"/>
          </a:solidFill>
          <a:ln w="25400">
            <a:solidFill>
              <a:srgbClr val="3D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" y="73152"/>
            <a:ext cx="6876288" cy="91440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75120" y="73152"/>
            <a:ext cx="2395728" cy="914400"/>
          </a:xfrm>
          <a:prstGeom prst="roundRect">
            <a:avLst>
              <a:gd name="adj" fmla="val 18000"/>
            </a:avLst>
          </a:prstGeom>
          <a:solidFill>
            <a:srgbClr val="6B63C8"/>
          </a:solidFill>
          <a:ln w="12700">
            <a:solidFill>
              <a:srgbClr val="6B63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9144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Web-інтерфейс: «Поточний стан» та «Графіки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</a:t>
            </a: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" y="727202"/>
            <a:ext cx="5111323" cy="212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693" y="2449902"/>
            <a:ext cx="5115987" cy="2557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451</Words>
  <Application>Microsoft Office PowerPoint</Application>
  <PresentationFormat>Экран (16:9)</PresentationFormat>
  <Paragraphs>130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Aspire</cp:lastModifiedBy>
  <cp:revision>8</cp:revision>
  <dcterms:created xsi:type="dcterms:W3CDTF">2026-06-17T22:41:54Z</dcterms:created>
  <dcterms:modified xsi:type="dcterms:W3CDTF">2026-06-17T23:37:31Z</dcterms:modified>
</cp:coreProperties>
</file>