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5646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352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4401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9871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6590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1608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6264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2428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7210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4813ED-5170-49B1-A58F-D947D69F9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ABFB8EF-54D0-4212-B71F-3F92475A8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0F5BB1C-79E0-4DCC-AD76-A17CBCC8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485AD43-42F2-41DD-BBB1-BA9E71C00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E189B20-7DAB-4CC8-B0A7-1CD943FC9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731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8954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74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137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001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460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3327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9302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25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38CCF67-24FE-48FB-9F44-DFDE594FD3C6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DACF68B-6994-476A-9A88-FB5C86A3990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5846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  <p:sldLayoutId id="21474838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8EC1F-3EE0-4C4E-BB95-43909390F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218" y="610101"/>
            <a:ext cx="11369743" cy="2818899"/>
          </a:xfrm>
        </p:spPr>
        <p:txBody>
          <a:bodyPr>
            <a:noAutofit/>
          </a:bodyPr>
          <a:lstStyle/>
          <a:p>
            <a:pPr algn="ctr"/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Розроблення</a:t>
            </a:r>
            <a:r>
              <a:rPr lang="en-US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інформаційної</a:t>
            </a:r>
            <a:r>
              <a:rPr lang="en-US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системи</a:t>
            </a:r>
            <a:r>
              <a:rPr lang="en-US" sz="4400" b="1" spc="0" dirty="0">
                <a:effectLst/>
                <a:cs typeface="Times New Roman" panose="02020603050405020304" pitchFamily="18" charset="0"/>
              </a:rPr>
              <a:t> </a:t>
            </a:r>
            <a:br>
              <a:rPr lang="en-US" sz="4400" b="1" spc="0" dirty="0">
                <a:effectLst/>
                <a:cs typeface="Times New Roman" panose="02020603050405020304" pitchFamily="18" charset="0"/>
              </a:rPr>
            </a:b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виявлення</a:t>
            </a:r>
            <a:r>
              <a:rPr lang="ru-RU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металевих</a:t>
            </a:r>
            <a:r>
              <a:rPr lang="ru-RU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предметів</a:t>
            </a:r>
            <a:r>
              <a:rPr lang="ru-RU" sz="4400" b="1" spc="0" dirty="0">
                <a:effectLst/>
                <a:cs typeface="Times New Roman" panose="02020603050405020304" pitchFamily="18" charset="0"/>
              </a:rPr>
              <a:t> </a:t>
            </a:r>
            <a:br>
              <a:rPr lang="en-US" sz="4400" b="1" spc="0" dirty="0">
                <a:effectLst/>
                <a:cs typeface="Times New Roman" panose="02020603050405020304" pitchFamily="18" charset="0"/>
              </a:rPr>
            </a:br>
            <a:r>
              <a:rPr lang="ru-RU" sz="4400" b="1" spc="0" dirty="0">
                <a:effectLst/>
                <a:cs typeface="Times New Roman" panose="02020603050405020304" pitchFamily="18" charset="0"/>
              </a:rPr>
              <a:t>для </a:t>
            </a: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забезпечення</a:t>
            </a:r>
            <a:r>
              <a:rPr lang="ru-RU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en-US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безпеки</a:t>
            </a:r>
            <a:r>
              <a:rPr lang="ru-RU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en-US" sz="4400" b="1" spc="0" dirty="0">
                <a:effectLst/>
                <a:cs typeface="Times New Roman" panose="02020603050405020304" pitchFamily="18" charset="0"/>
              </a:rPr>
              <a:t> </a:t>
            </a:r>
            <a:br>
              <a:rPr lang="en-US" sz="4400" b="1" spc="0" dirty="0">
                <a:effectLst/>
                <a:cs typeface="Times New Roman" panose="02020603050405020304" pitchFamily="18" charset="0"/>
              </a:rPr>
            </a:b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об'єктів</a:t>
            </a:r>
            <a:r>
              <a:rPr lang="ru-RU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громадського</a:t>
            </a:r>
            <a:r>
              <a:rPr lang="ru-RU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en-US" sz="4400" b="1" spc="0" dirty="0">
                <a:effectLst/>
                <a:cs typeface="Times New Roman" panose="02020603050405020304" pitchFamily="18" charset="0"/>
              </a:rPr>
              <a:t> </a:t>
            </a:r>
            <a:r>
              <a:rPr lang="ru-RU" sz="4400" b="1" spc="0" dirty="0" err="1">
                <a:effectLst/>
                <a:cs typeface="Times New Roman" panose="02020603050405020304" pitchFamily="18" charset="0"/>
              </a:rPr>
              <a:t>користування</a:t>
            </a:r>
            <a:endParaRPr lang="uk-UA" sz="4400" b="1" spc="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F5BFB04-1436-439A-A71F-17B37EF47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77443" y="3997425"/>
            <a:ext cx="4258518" cy="1705200"/>
          </a:xfrm>
        </p:spPr>
        <p:txBody>
          <a:bodyPr>
            <a:no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студент гр. ІСТ-22-1 Гринішак В. С.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асистент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Могилін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Б.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інформаційно-телекомунікаційних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систем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4A4EEA-1D93-440E-A5DF-637A0FC6E192}"/>
              </a:ext>
            </a:extLst>
          </p:cNvPr>
          <p:cNvSpPr txBox="1"/>
          <p:nvPr/>
        </p:nvSpPr>
        <p:spPr>
          <a:xfrm>
            <a:off x="4896091" y="6247899"/>
            <a:ext cx="4039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Івано-Франківськ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2026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927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2BBFD-D7FA-4397-8D80-FE82E61F6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Алгоритм цифрової фільтрації: Ковзне середнє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630D87A-0348-4184-A544-2C7C9A9D9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Програмне згладжування завад реалізовано через алгоритм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Moving Average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16 вимірюваннями.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Математична модель алгоритму: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Y[n] = (1/16) * Sum(X[n-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15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Реалізація в коді: Кільцевий буфер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Ring Buffer)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збереження попередніх значень сигналу.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Ефект: Повне програмне придушення випадкових імпульсних викидів та стабілізація порогу спрацювання.</a:t>
            </a:r>
          </a:p>
        </p:txBody>
      </p:sp>
    </p:spTree>
    <p:extLst>
      <p:ext uri="{BB962C8B-B14F-4D97-AF65-F5344CB8AC3E}">
        <p14:creationId xmlns:p14="http://schemas.microsoft.com/office/powerpoint/2010/main" val="2917962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179C97-6ED4-4C84-ABB6-79095C16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Керування логікою: Скінченний автомат подій</a:t>
            </a:r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B68AAEE-967F-4496-8D1D-4E4C93D63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6374494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Логіку роботи пристрою формалізовано у вигляді скінченного автомата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Finite State Machine).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Вхідні події: Перетин інфрачервоних оптичних датчиків проходу Д1 та Д2.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Основні стани системи: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IDLE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автопідлаштування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нуля);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SCANNING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сигналу АЦП під час проходу);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ALARM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Генерація тривоги та маски зон);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STUCK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Блокування при зупинці людини в арці — захист від саботажу).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[МІСЦЕ ДЛЯ КАРТИНКИ 5.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0FC1A2-2F4A-4202-AAC1-659196A40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4584" y="1409872"/>
            <a:ext cx="471741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84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BB250-EE34-462F-9698-2F893A309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/>
              <a:t>Алгоритм просторової локалізації металу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DB52FFE-ECC5-40E6-864F-CA837B95F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5460094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Для визначення висоти предмета застосовано розрахунок 'центра тяжіння' завади по 12 каналах.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Математичний розрахунок координати зони: Зона =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Delta_i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/ Sum(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Delta_i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каналу (1-12),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Delta_i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амплітуда сигналу перевищення порогу в цьому каналі.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Формування результату: Розрахована зона кодується у 12-бітну маску для передачі на верхній рівень.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EAC49E-4556-44DC-AB44-497B48BE4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150" y="1131988"/>
            <a:ext cx="5372850" cy="52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719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36D20-76EF-44E8-9C70-E0CCBE92C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взаємодія: Організація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API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обміну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0919BFE-E7C7-47F7-92B1-3CC36DB627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Зв'язок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STM32 - ESP01: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структурованих пакетів даних через апаратний інтерфейс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UART.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модулі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ESP01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розгорнуто полегшений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сервер, який реалізує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API.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ендпоінти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розробленого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GET 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/data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стану лічильників проходів,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тривог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бітової маски у форматі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POST 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set_sens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програмного порогу чутливості каналів АЦП.</a:t>
            </a:r>
          </a:p>
        </p:txBody>
      </p:sp>
    </p:spTree>
    <p:extLst>
      <p:ext uri="{BB962C8B-B14F-4D97-AF65-F5344CB8AC3E}">
        <p14:creationId xmlns:p14="http://schemas.microsoft.com/office/powerpoint/2010/main" val="293117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650B8-EE37-40C0-9F50-483886E76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/>
              <a:t>Кросплатформений веб-інтерфейс оператора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20208E8-76E5-4565-9F82-1AC596F46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866" y="2141537"/>
            <a:ext cx="5317668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Реалізація клієнтської частини: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HTML5, CSS3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адаптивної верстки та чистий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JavaScript.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Асинхронне оновлення: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fetch()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опитує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кожні 2 секунди за допомогою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setInterval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Візуалізація даних для оператора: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 лічильники загальної кількості проходів та зафіксованих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тривог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18768A-E43E-4A34-B7F9-32CA3E67B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781" y="1168965"/>
            <a:ext cx="6011219" cy="532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84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92643-537B-4488-911B-2437DA707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Практична цінність та висновки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A0CA859-8586-4A31-AAA9-4853A567A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/>
              <a:t>• Спроектовано та успішно реалізовано повний інформаційний цикл </a:t>
            </a:r>
            <a:r>
              <a:rPr lang="en-US" dirty="0"/>
              <a:t>IoT-</a:t>
            </a:r>
            <a:r>
              <a:rPr lang="uk-UA" dirty="0"/>
              <a:t>системи безпеки.</a:t>
            </a:r>
          </a:p>
          <a:p>
            <a:pPr marL="0" indent="0">
              <a:buNone/>
            </a:pPr>
            <a:r>
              <a:rPr lang="uk-UA" dirty="0"/>
              <a:t>• Розроблено завадостійкі програмні алгоритми цифрової фільтрації та локалізації об'єктів.</a:t>
            </a:r>
          </a:p>
          <a:p>
            <a:pPr marL="0" indent="0">
              <a:buNone/>
            </a:pPr>
            <a:r>
              <a:rPr lang="uk-UA" dirty="0"/>
              <a:t>• Створено гнучке веб-рішення, що дозволяє віддалено адмініструвати систему з будь-якого пристрою.</a:t>
            </a:r>
          </a:p>
          <a:p>
            <a:pPr marL="0" indent="0">
              <a:buNone/>
            </a:pPr>
            <a:r>
              <a:rPr lang="uk-UA" dirty="0"/>
              <a:t>• Перспективи розвитку: Впровадження </a:t>
            </a:r>
            <a:r>
              <a:rPr lang="uk-UA" dirty="0" err="1"/>
              <a:t>багаточастотного</a:t>
            </a:r>
            <a:r>
              <a:rPr lang="uk-UA" dirty="0"/>
              <a:t> збудження (</a:t>
            </a:r>
            <a:r>
              <a:rPr lang="en-US" dirty="0"/>
              <a:t>Multi-frequency) </a:t>
            </a:r>
            <a:r>
              <a:rPr lang="uk-UA" dirty="0"/>
              <a:t>для спектрального аналізу типу металів.</a:t>
            </a:r>
          </a:p>
          <a:p>
            <a:pPr marL="0" indent="0">
              <a:buNone/>
            </a:pPr>
            <a:r>
              <a:rPr lang="uk-UA" dirty="0"/>
              <a:t>• ЗАВДАННЯ ВИКОНАНО В ПОВНОМУ ОБСЯЗІ. 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089735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04207-6D4B-468D-8B35-C005431E5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459" y="2543547"/>
            <a:ext cx="10515600" cy="1325563"/>
          </a:xfrm>
        </p:spPr>
        <p:txBody>
          <a:bodyPr/>
          <a:lstStyle/>
          <a:p>
            <a:pPr algn="ctr"/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219906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AF06A-E838-4895-9294-284F70E8D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cs typeface="Times New Roman" panose="02020603050405020304" pitchFamily="18" charset="0"/>
              </a:rPr>
              <a:t>Актуальність та проблематика дослідження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AA3468-7BC0-484D-8390-49922AD2D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0000" y="2346486"/>
            <a:ext cx="10233800" cy="4351338"/>
          </a:xfrm>
        </p:spPr>
        <p:txBody>
          <a:bodyPr/>
          <a:lstStyle/>
          <a:p>
            <a:r>
              <a:rPr lang="uk-UA" dirty="0"/>
              <a:t>Потреба в інтеграції фізичних систем безпеки в загальну цифрову інфраструктуру об'єктів (</a:t>
            </a:r>
            <a:r>
              <a:rPr lang="en-US" dirty="0"/>
              <a:t>IoT).</a:t>
            </a:r>
          </a:p>
          <a:p>
            <a:r>
              <a:rPr lang="uk-UA" dirty="0"/>
              <a:t>Необхідність підвищення завадостійкості стаціонарних металодетекторів у промислових умовах.</a:t>
            </a:r>
          </a:p>
          <a:p>
            <a:r>
              <a:rPr lang="uk-UA" dirty="0"/>
              <a:t>Висока вартість закордонних аналогів та складність їх інтеграції в локальні мережі моніторингу.</a:t>
            </a:r>
          </a:p>
          <a:p>
            <a:r>
              <a:rPr lang="uk-UA" dirty="0"/>
              <a:t>Завдання автоматизації збору статистики проходів людей та подій безпеки в реальному часі.</a:t>
            </a:r>
          </a:p>
        </p:txBody>
      </p:sp>
    </p:spTree>
    <p:extLst>
      <p:ext uri="{BB962C8B-B14F-4D97-AF65-F5344CB8AC3E}">
        <p14:creationId xmlns:p14="http://schemas.microsoft.com/office/powerpoint/2010/main" val="298641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63601-2326-4270-A57F-6D2430D2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cs typeface="Times New Roman" panose="02020603050405020304" pitchFamily="18" charset="0"/>
              </a:rPr>
              <a:t>Мета та завдання дослідження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3FF8D0-24CD-47CC-B44C-14610C1FA3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Мета: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програмно-апаратна реалізація інформаційної системи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багатозонного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 базі мережевих технологій.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роботи: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Дослідити методи виділення корисного сигналу на тлі завад;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Спроектувати архітектуру потоків даних інформаційної системи;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Розробити алгоритми цифрової фільтрації та просторової локалізації;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Реалізувати веб-інтерфейс для дистанційного моніторингу та адміністрування.</a:t>
            </a:r>
          </a:p>
        </p:txBody>
      </p:sp>
    </p:spTree>
    <p:extLst>
      <p:ext uri="{BB962C8B-B14F-4D97-AF65-F5344CB8AC3E}">
        <p14:creationId xmlns:p14="http://schemas.microsoft.com/office/powerpoint/2010/main" val="4005503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252F1C-F952-475D-A30C-1C04C8F21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cs typeface="Times New Roman" panose="02020603050405020304" pitchFamily="18" charset="0"/>
              </a:rPr>
              <a:t>Об'єкт</a:t>
            </a:r>
            <a:r>
              <a:rPr lang="ru-RU" dirty="0">
                <a:cs typeface="Times New Roman" panose="02020603050405020304" pitchFamily="18" charset="0"/>
              </a:rPr>
              <a:t>, предмет та </a:t>
            </a:r>
            <a:r>
              <a:rPr lang="ru-RU" dirty="0" err="1">
                <a:cs typeface="Times New Roman" panose="02020603050405020304" pitchFamily="18" charset="0"/>
              </a:rPr>
              <a:t>методи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err="1">
                <a:cs typeface="Times New Roman" panose="02020603050405020304" pitchFamily="18" charset="0"/>
              </a:rPr>
              <a:t>дослідження</a:t>
            </a:r>
            <a:endParaRPr lang="uk-UA" dirty="0">
              <a:cs typeface="Times New Roman" panose="02020603050405020304" pitchFamily="18" charset="0"/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38D2458-D2E2-4FF3-81AE-FD32B0B64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0000" y="2506662"/>
            <a:ext cx="10233800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Об'єкт дослідження: Процеси збору, обробки та передачі інформації у стаціонарних системах виявлення металевих об'єктів.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Предмет дослідження: Алгоритми цифрового згладжування сигналів, моделі скінченних автоматів для логіки безпеки 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API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Методи дослідження: Теорія цифрової обробки сигналів (ЦОС), математичне моделювання автоматів станів, методи побудови клієнт-серверних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6641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6AA31-37B2-4539-A901-572DC1D3A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cs typeface="Times New Roman" panose="02020603050405020304" pitchFamily="18" charset="0"/>
              </a:rPr>
              <a:t>Загальна ІТ-архітектура інформаційної системи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C4EB4EF-72AB-4129-BDE9-ABCD00182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Система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спроєктована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трирівневою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архітектурою: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Рівень датчиків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Acquisition):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Котушки індуктивності та оптичні сенсори.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Рівень обробки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Edge Computing):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Обчислювальне ядро мікроконтролера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STM32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фільтрації та локалізації.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Рівень представлення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Layer):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Веб-сервер на базі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ESP01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комунікації з оператором.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Перевага: Розподілена обробка зменшує навантаження на мережу та забезпечує миттєвий відгук системи.</a:t>
            </a:r>
          </a:p>
        </p:txBody>
      </p:sp>
    </p:spTree>
    <p:extLst>
      <p:ext uri="{BB962C8B-B14F-4D97-AF65-F5344CB8AC3E}">
        <p14:creationId xmlns:p14="http://schemas.microsoft.com/office/powerpoint/2010/main" val="1507824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868F9-111C-4F2B-99AF-A5138B1D0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cs typeface="Times New Roman" panose="02020603050405020304" pitchFamily="18" charset="0"/>
              </a:rPr>
              <a:t>Апаратне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err="1"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cs typeface="Times New Roman" panose="02020603050405020304" pitchFamily="18" charset="0"/>
              </a:rPr>
              <a:t>: </a:t>
            </a:r>
            <a:r>
              <a:rPr lang="ru-RU" dirty="0" err="1">
                <a:cs typeface="Times New Roman" panose="02020603050405020304" pitchFamily="18" charset="0"/>
              </a:rPr>
              <a:t>Збір</a:t>
            </a:r>
            <a:r>
              <a:rPr lang="ru-RU" dirty="0">
                <a:cs typeface="Times New Roman" panose="02020603050405020304" pitchFamily="18" charset="0"/>
              </a:rPr>
              <a:t> та </a:t>
            </a:r>
            <a:r>
              <a:rPr lang="ru-RU" dirty="0" err="1">
                <a:cs typeface="Times New Roman" panose="02020603050405020304" pitchFamily="18" charset="0"/>
              </a:rPr>
              <a:t>комунікація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err="1">
                <a:cs typeface="Times New Roman" panose="02020603050405020304" pitchFamily="18" charset="0"/>
              </a:rPr>
              <a:t>даних</a:t>
            </a:r>
            <a:endParaRPr lang="uk-UA" dirty="0">
              <a:cs typeface="Times New Roman" panose="02020603050405020304" pitchFamily="18" charset="0"/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C711204-9BBC-4D35-9A62-1172795287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Мікроконтролер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STM32G431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 Cortex-M4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частотою до 170 МГц):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Використовується як основний процесор обробки сигналів (ЦОС);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Містить апаратний модуль математичних обчислень із плаваючою комою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FPU).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Мережевий модуль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ESP01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чіп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ESP8266):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 роль асинхронного веб-сервера для зв'язку з кінцевим користувачем;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Забезпечує роботу бездротового стеку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TCP/IP (Wi-Fi).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296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ECC49-4930-413A-B778-B737EFD75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559040" cy="1325563"/>
          </a:xfrm>
        </p:spPr>
        <p:txBody>
          <a:bodyPr>
            <a:normAutofit/>
          </a:bodyPr>
          <a:lstStyle/>
          <a:p>
            <a:r>
              <a:rPr lang="ru-RU" sz="4000" dirty="0" err="1">
                <a:cs typeface="Times New Roman" panose="02020603050405020304" pitchFamily="18" charset="0"/>
              </a:rPr>
              <a:t>Рівень</a:t>
            </a:r>
            <a:r>
              <a:rPr lang="ru-RU" sz="4000" dirty="0"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cs typeface="Times New Roman" panose="02020603050405020304" pitchFamily="18" charset="0"/>
              </a:rPr>
              <a:t>датчиків</a:t>
            </a:r>
            <a:r>
              <a:rPr lang="ru-RU" sz="4000" dirty="0">
                <a:cs typeface="Times New Roman" panose="02020603050405020304" pitchFamily="18" charset="0"/>
              </a:rPr>
              <a:t> та принцип </a:t>
            </a:r>
            <a:r>
              <a:rPr lang="ru-RU" sz="4000" dirty="0" err="1">
                <a:cs typeface="Times New Roman" panose="02020603050405020304" pitchFamily="18" charset="0"/>
              </a:rPr>
              <a:t>компенсації</a:t>
            </a:r>
            <a:r>
              <a:rPr lang="ru-RU" sz="4000" dirty="0"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cs typeface="Times New Roman" panose="02020603050405020304" pitchFamily="18" charset="0"/>
              </a:rPr>
              <a:t>полів</a:t>
            </a:r>
            <a:endParaRPr lang="uk-UA" sz="4000" dirty="0">
              <a:cs typeface="Times New Roman" panose="02020603050405020304" pitchFamily="18" charset="0"/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A26C3C6-F9E4-407E-B30D-14B8C8DD1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800" y="1825625"/>
            <a:ext cx="5822667" cy="46672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Принцип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детекції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Реєстрація викривлень магнітного поля, викликаних струмами Фуко в металі.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Проблема: Великий статичний фон від металоконструкцій приміщень.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Рішення: Застосування котушки диференціальної компенсації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увімкнена зустрічно до приймальної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Rx).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Початковий баланс системи в геометричний нуль. Підсилюється виключно динамічний корисний сигнал.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7E32DA-C5D1-4ECD-AAD8-682E1AE331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78" b="14421"/>
          <a:stretch/>
        </p:blipFill>
        <p:spPr>
          <a:xfrm>
            <a:off x="9025226" y="-1"/>
            <a:ext cx="3166774" cy="16195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20CFF0-FB86-43A7-B0A9-583D814B1F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31" b="6720"/>
          <a:stretch/>
        </p:blipFill>
        <p:spPr>
          <a:xfrm>
            <a:off x="9036424" y="1724694"/>
            <a:ext cx="3155576" cy="18224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0BC715-2D31-4E9F-AB18-BADFEB3EDE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20" b="4753"/>
          <a:stretch/>
        </p:blipFill>
        <p:spPr>
          <a:xfrm>
            <a:off x="9036425" y="3652255"/>
            <a:ext cx="3155576" cy="32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56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7D2EE-C8FB-47D0-A05F-D3E228C28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Попередня</a:t>
            </a:r>
            <a:r>
              <a:rPr lang="ru-RU" dirty="0"/>
              <a:t> </a:t>
            </a:r>
            <a:r>
              <a:rPr lang="ru-RU" dirty="0" err="1"/>
              <a:t>обробка</a:t>
            </a:r>
            <a:r>
              <a:rPr lang="ru-RU" dirty="0"/>
              <a:t> та </a:t>
            </a:r>
            <a:r>
              <a:rPr lang="ru-RU" dirty="0" err="1"/>
              <a:t>селекція</a:t>
            </a:r>
            <a:r>
              <a:rPr lang="ru-RU" dirty="0"/>
              <a:t> </a:t>
            </a:r>
            <a:r>
              <a:rPr lang="ru-RU" dirty="0" err="1"/>
              <a:t>корисного</a:t>
            </a:r>
            <a:r>
              <a:rPr lang="ru-RU" dirty="0"/>
              <a:t> сигналу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CC0385-E010-4B32-8E8D-EB3B503B7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Вузол синхронного детектування (СДМ): Виділяє амплітудну та фазову складові сигналу руху.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Це дозволяє ігнорувати мережеві завади частотою 50 Гц та імпульсні перешкоди.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Активні фільтри нижніх частот (ФНЧ): Організовані за топологією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Саллена-Кі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Смуга пропускання фільтра (0.5 – 10 Гц) адаптована під швидкість переміщення людини через арку.</a:t>
            </a:r>
          </a:p>
        </p:txBody>
      </p:sp>
    </p:spTree>
    <p:extLst>
      <p:ext uri="{BB962C8B-B14F-4D97-AF65-F5344CB8AC3E}">
        <p14:creationId xmlns:p14="http://schemas.microsoft.com/office/powerpoint/2010/main" val="4290981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ECB20-01D0-41E7-B271-B808A71E7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Конфігурація периферії МК та швидкісний збір даних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57C1B84-5191-43B6-B727-D8320001D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9100" y="2160495"/>
            <a:ext cx="5852006" cy="44375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АЦП.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контролера прямого доступу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пам'яті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(DMA):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оцифрування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регістрів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АЦП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пам'ять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(SRAM);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фоновому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звільняє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FFD126-AD18-4E60-A075-6F150E8A1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7506" y="1027906"/>
            <a:ext cx="3684495" cy="562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70544"/>
      </p:ext>
    </p:extLst>
  </p:cSld>
  <p:clrMapOvr>
    <a:masterClrMapping/>
  </p:clrMapOvr>
</p:sld>
</file>

<file path=ppt/theme/theme1.xml><?xml version="1.0" encoding="utf-8"?>
<a:theme xmlns:a="http://schemas.openxmlformats.org/drawingml/2006/main" name="Глибина">
  <a:themeElements>
    <a:clrScheme name="Гли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ибина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и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TM04033923[[fn=Глибина]]</Template>
  <TotalTime>2803</TotalTime>
  <Words>1031</Words>
  <Application>Microsoft Office PowerPoint</Application>
  <PresentationFormat>Широкий екран</PresentationFormat>
  <Paragraphs>88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0" baseType="lpstr">
      <vt:lpstr>Arial</vt:lpstr>
      <vt:lpstr>Corbel</vt:lpstr>
      <vt:lpstr>Times New Roman</vt:lpstr>
      <vt:lpstr>Глибина</vt:lpstr>
      <vt:lpstr>Розроблення інформаційної системи  виявлення металевих предметів  для забезпечення  безпеки   об'єктів громадського  користування</vt:lpstr>
      <vt:lpstr>Актуальність та проблематика дослідження</vt:lpstr>
      <vt:lpstr>Мета та завдання дослідження</vt:lpstr>
      <vt:lpstr>Об'єкт, предмет та методи дослідження</vt:lpstr>
      <vt:lpstr>Загальна ІТ-архітектура інформаційної системи</vt:lpstr>
      <vt:lpstr>Апаратне забезпечення: Збір та комунікація даних</vt:lpstr>
      <vt:lpstr>Рівень датчиків та принцип компенсації полів</vt:lpstr>
      <vt:lpstr>Попередня обробка та селекція корисного сигналу</vt:lpstr>
      <vt:lpstr>Конфігурація периферії МК та швидкісний збір даних</vt:lpstr>
      <vt:lpstr>Алгоритм цифрової фільтрації: Ковзне середнє</vt:lpstr>
      <vt:lpstr>Керування логікою: Скінченний автомат подій</vt:lpstr>
      <vt:lpstr>Алгоритм просторової локалізації металу</vt:lpstr>
      <vt:lpstr>IoT-взаємодія: Організація REST API та обміну</vt:lpstr>
      <vt:lpstr>Кросплатформений веб-інтерфейс оператора</vt:lpstr>
      <vt:lpstr>Практична цінність та висновки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Розроблення інформаційної системи виявлення металевих предметів для забезпечення безпеки об'єктів громадського користування</dc:title>
  <dc:creator>Volodymyr Grynishak</dc:creator>
  <cp:lastModifiedBy>Volodymyr Grynishak</cp:lastModifiedBy>
  <cp:revision>8</cp:revision>
  <dcterms:created xsi:type="dcterms:W3CDTF">2026-06-18T19:19:49Z</dcterms:created>
  <dcterms:modified xsi:type="dcterms:W3CDTF">2026-06-21T09:19:16Z</dcterms:modified>
</cp:coreProperties>
</file>