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9" r:id="rId1"/>
  </p:sldMasterIdLst>
  <p:notesMasterIdLst>
    <p:notesMasterId r:id="rId22"/>
  </p:notesMasterIdLst>
  <p:sldIdLst>
    <p:sldId id="260" r:id="rId2"/>
    <p:sldId id="270" r:id="rId3"/>
    <p:sldId id="258" r:id="rId4"/>
    <p:sldId id="259" r:id="rId5"/>
    <p:sldId id="261" r:id="rId6"/>
    <p:sldId id="263" r:id="rId7"/>
    <p:sldId id="264" r:id="rId8"/>
    <p:sldId id="267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7" y="58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BC162D-32D1-4CDD-8F4A-18192AF4CFFE}" type="datetimeFigureOut">
              <a:rPr lang="uk-UA" smtClean="0"/>
              <a:t>29.11.2025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086549-90A8-437B-AEC1-DD235CA116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5217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675550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820924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27398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43093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309339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938732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649405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759597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17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996276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25730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19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27411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26493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654482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1001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00122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033066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96745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32153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349940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42770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29.11.2025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3042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29.11.2025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3296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29.11.2025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08871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29.11.2025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0530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29.11.2025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62181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29.11.2025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12719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29.11.2025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134869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29.11.2025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96042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29.11.2025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57464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29.11.2025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28119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29.11.2025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83830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72757-48B1-4470-9C65-20D35EE64000}" type="datetimeFigureOut">
              <a:rPr lang="uk-UA" smtClean="0"/>
              <a:t>29.11.2025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75775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194957" y="172129"/>
            <a:ext cx="94804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uk-UA" b="1" dirty="0">
                <a:latin typeface="Times New Roman" panose="02020603050405020304" pitchFamily="18" charset="0"/>
                <a:cs typeface="Calibri" panose="020F0502020204030204" pitchFamily="34" charset="0"/>
              </a:rPr>
              <a:t>МІНІСТЕРСТВО ОСВІТИ І НАУКИ УКРАЇНИ</a:t>
            </a:r>
            <a:endParaRPr lang="uk-UA" altLang="uk-UA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ru-RU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ІВАНО-ФРАНКІВСЬКИЙ НАЦІОНАЛЬНИЙ ТЕХНІЧНИЙ УНІВЕРСИТЕТ НАФТИ І ГАЗУ</a:t>
            </a:r>
            <a:endParaRPr lang="uk-UA" altLang="uk-UA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ru-RU" altLang="uk-UA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Інститут</a:t>
            </a:r>
            <a:r>
              <a:rPr lang="ru-RU" altLang="uk-UA" b="1" dirty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altLang="uk-UA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архітектури</a:t>
            </a:r>
            <a:r>
              <a:rPr lang="ru-RU" altLang="uk-UA" b="1" dirty="0">
                <a:latin typeface="Times New Roman" panose="02020603050405020304" pitchFamily="18" charset="0"/>
                <a:cs typeface="Calibri" panose="020F0502020204030204" pitchFamily="34" charset="0"/>
              </a:rPr>
              <a:t> та </a:t>
            </a:r>
            <a:r>
              <a:rPr lang="ru-RU" altLang="uk-UA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будівництва</a:t>
            </a:r>
            <a:r>
              <a:rPr lang="ru-RU" altLang="uk-UA" b="1" dirty="0">
                <a:latin typeface="Times New Roman" panose="02020603050405020304" pitchFamily="18" charset="0"/>
                <a:cs typeface="Calibri" panose="020F0502020204030204" pitchFamily="34" charset="0"/>
              </a:rPr>
              <a:t> ''ІФНТУНГ-</a:t>
            </a:r>
            <a:r>
              <a:rPr lang="ru-RU" altLang="uk-UA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ДонНАБА</a:t>
            </a:r>
            <a:r>
              <a:rPr lang="ru-RU" altLang="uk-UA" b="1" dirty="0">
                <a:latin typeface="Times New Roman" panose="02020603050405020304" pitchFamily="18" charset="0"/>
                <a:cs typeface="Calibri" panose="020F0502020204030204" pitchFamily="34" charset="0"/>
              </a:rPr>
              <a:t>'' </a:t>
            </a:r>
            <a:endParaRPr lang="ru-RU" altLang="uk-UA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Кафедра Будівництва</a:t>
            </a:r>
            <a:endParaRPr lang="uk-UA" altLang="uk-UA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5" name="Picture 9" descr="Символи університету | Івано-Франківський національний технічний  університет нафти і газ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552" y="1583097"/>
            <a:ext cx="1590675" cy="200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11"/>
          <p:cNvSpPr>
            <a:spLocks noChangeArrowheads="1"/>
          </p:cNvSpPr>
          <p:nvPr/>
        </p:nvSpPr>
        <p:spPr bwMode="auto">
          <a:xfrm>
            <a:off x="-790754" y="3889375"/>
            <a:ext cx="1069181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uk-UA" altLang="uk-UA" sz="2800" b="1" dirty="0">
                <a:latin typeface="Times New Roman" panose="02020603050405020304" pitchFamily="18" charset="0"/>
                <a:cs typeface="Calibri" panose="020F0502020204030204" pitchFamily="34" charset="0"/>
              </a:rPr>
              <a:t>МАГІСТЕРСЬКА РОБОТА</a:t>
            </a:r>
            <a:endParaRPr lang="uk-UA" altLang="uk-UA" sz="2800" dirty="0"/>
          </a:p>
        </p:txBody>
      </p:sp>
      <p:sp>
        <p:nvSpPr>
          <p:cNvPr id="9" name="Прямоугольник 13"/>
          <p:cNvSpPr>
            <a:spLocks noChangeArrowheads="1"/>
          </p:cNvSpPr>
          <p:nvPr/>
        </p:nvSpPr>
        <p:spPr bwMode="auto">
          <a:xfrm>
            <a:off x="182879" y="4640212"/>
            <a:ext cx="869954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uk-UA" altLang="uk-UA" sz="2000" b="1" dirty="0">
                <a:latin typeface="Times New Roman" panose="02020603050405020304" pitchFamily="18" charset="0"/>
                <a:cs typeface="Calibri" panose="020F0502020204030204" pitchFamily="34" charset="0"/>
              </a:rPr>
              <a:t>на </a:t>
            </a:r>
            <a:r>
              <a:rPr lang="uk-UA" altLang="uk-UA" sz="2000" b="1" dirty="0">
                <a:latin typeface="Times New Roman" panose="02020603050405020304" pitchFamily="18" charset="0"/>
                <a:cs typeface="Calibri" panose="020F0502020204030204" pitchFamily="34" charset="0"/>
              </a:rPr>
              <a:t>тему : </a:t>
            </a:r>
            <a:r>
              <a:rPr lang="ru-RU" altLang="uk-UA" sz="20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Будівництво</a:t>
            </a:r>
            <a:r>
              <a:rPr lang="ru-RU" altLang="uk-UA" sz="2000" b="1" dirty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altLang="uk-UA" sz="20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станції</a:t>
            </a:r>
            <a:r>
              <a:rPr lang="ru-RU" altLang="uk-UA" sz="2000" b="1" dirty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altLang="uk-UA" sz="20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технічного</a:t>
            </a:r>
            <a:r>
              <a:rPr lang="ru-RU" altLang="uk-UA" sz="2000" b="1" dirty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altLang="uk-UA" sz="20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обслуговування</a:t>
            </a:r>
            <a:r>
              <a:rPr lang="ru-RU" altLang="uk-UA" sz="2000" b="1" dirty="0">
                <a:latin typeface="Times New Roman" panose="02020603050405020304" pitchFamily="18" charset="0"/>
                <a:cs typeface="Calibri" panose="020F0502020204030204" pitchFamily="34" charset="0"/>
              </a:rPr>
              <a:t>  у м. </a:t>
            </a:r>
            <a:r>
              <a:rPr lang="ru-RU" altLang="uk-UA" sz="20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Заліщики</a:t>
            </a:r>
            <a:r>
              <a:rPr lang="ru-RU" altLang="uk-UA" sz="2000" b="1" dirty="0">
                <a:latin typeface="Times New Roman" panose="02020603050405020304" pitchFamily="18" charset="0"/>
                <a:cs typeface="Calibri" panose="020F0502020204030204" pitchFamily="34" charset="0"/>
              </a:rPr>
              <a:t> з </a:t>
            </a:r>
            <a:r>
              <a:rPr lang="ru-RU" altLang="uk-UA" sz="20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дослідженням</a:t>
            </a:r>
            <a:r>
              <a:rPr lang="ru-RU" altLang="uk-UA" sz="2000" b="1" dirty="0">
                <a:latin typeface="Times New Roman" panose="02020603050405020304" pitchFamily="18" charset="0"/>
                <a:cs typeface="Calibri" panose="020F0502020204030204" pitchFamily="34" charset="0"/>
              </a:rPr>
              <a:t> напружено-</a:t>
            </a:r>
            <a:r>
              <a:rPr lang="ru-RU" altLang="uk-UA" sz="20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деформованого</a:t>
            </a:r>
            <a:r>
              <a:rPr lang="ru-RU" altLang="uk-UA" sz="2000" b="1" dirty="0">
                <a:latin typeface="Times New Roman" panose="02020603050405020304" pitchFamily="18" charset="0"/>
                <a:cs typeface="Calibri" panose="020F0502020204030204" pitchFamily="34" charset="0"/>
              </a:rPr>
              <a:t> стану </a:t>
            </a:r>
            <a:r>
              <a:rPr lang="ru-RU" altLang="uk-UA" sz="20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зварних</a:t>
            </a:r>
            <a:r>
              <a:rPr lang="ru-RU" altLang="uk-UA" sz="2000" b="1" dirty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altLang="uk-UA" sz="20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з’єднань</a:t>
            </a:r>
            <a:endParaRPr lang="ru-RU" altLang="en-US" sz="2000" b="1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15"/>
          <p:cNvSpPr>
            <a:spLocks noChangeArrowheads="1"/>
          </p:cNvSpPr>
          <p:nvPr/>
        </p:nvSpPr>
        <p:spPr bwMode="auto">
          <a:xfrm>
            <a:off x="4675174" y="5460590"/>
            <a:ext cx="588081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Виконав </a:t>
            </a:r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студент </a:t>
            </a:r>
            <a:r>
              <a:rPr lang="uk-UA" altLang="uk-UA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Грицак М.М.</a:t>
            </a:r>
            <a:endParaRPr lang="uk-UA" altLang="uk-UA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eaLnBrk="1" hangingPunct="1"/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Керівники: </a:t>
            </a:r>
            <a:r>
              <a:rPr lang="uk-UA" altLang="uk-UA" dirty="0" err="1">
                <a:latin typeface="Times New Roman" panose="02020603050405020304" pitchFamily="18" charset="0"/>
                <a:cs typeface="Calibri" panose="020F0502020204030204" pitchFamily="34" charset="0"/>
              </a:rPr>
              <a:t>д</a:t>
            </a:r>
            <a:r>
              <a:rPr lang="uk-UA" altLang="uk-UA" dirty="0" err="1">
                <a:latin typeface="Times New Roman" panose="02020603050405020304" pitchFamily="18" charset="0"/>
                <a:cs typeface="Calibri" panose="020F0502020204030204" pitchFamily="34" charset="0"/>
              </a:rPr>
              <a:t>.т.н</a:t>
            </a:r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., </a:t>
            </a:r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проф.  </a:t>
            </a:r>
            <a:r>
              <a:rPr lang="uk-UA" altLang="uk-UA" dirty="0" err="1">
                <a:latin typeface="Times New Roman" panose="02020603050405020304" pitchFamily="18" charset="0"/>
                <a:cs typeface="Calibri" panose="020F0502020204030204" pitchFamily="34" charset="0"/>
              </a:rPr>
              <a:t>Артим</a:t>
            </a:r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 В.І.</a:t>
            </a:r>
            <a:endParaRPr lang="uk-UA" altLang="uk-UA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1" name="Прямоугольник 17"/>
          <p:cNvSpPr>
            <a:spLocks noChangeArrowheads="1"/>
          </p:cNvSpPr>
          <p:nvPr/>
        </p:nvSpPr>
        <p:spPr bwMode="auto">
          <a:xfrm>
            <a:off x="2715704" y="6488113"/>
            <a:ext cx="26649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Івано-Франківськ  – </a:t>
            </a:r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2025</a:t>
            </a:r>
            <a:endParaRPr lang="uk-UA" altLang="uk-UA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2536" y="1459178"/>
            <a:ext cx="2286319" cy="234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93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7893"/>
            <a:ext cx="9144000" cy="646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4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188" y="0"/>
            <a:ext cx="48556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58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7893"/>
            <a:ext cx="9144000" cy="646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12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7893"/>
            <a:ext cx="9144000" cy="646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09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0689"/>
            <a:ext cx="9144000" cy="5896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99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7893"/>
            <a:ext cx="9144000" cy="646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54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7893"/>
            <a:ext cx="9144000" cy="646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248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7893"/>
            <a:ext cx="9144000" cy="646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5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670" y="0"/>
            <a:ext cx="48466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49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3481"/>
            <a:ext cx="9144000" cy="6471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409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9336" y="400594"/>
            <a:ext cx="8725990" cy="623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uk-UA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Актуальність теми магістерської роботи зумовлена необхідністю розвитку </a:t>
            </a:r>
            <a:r>
              <a:rPr lang="uk-UA" sz="19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автосервісної</a:t>
            </a:r>
            <a:r>
              <a:rPr lang="uk-UA" sz="1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інфраструктури</a:t>
            </a:r>
            <a:r>
              <a:rPr lang="uk-UA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ключових транспортних точках, таких як м. Заліщики. Спорудження сучасної </a:t>
            </a:r>
            <a:r>
              <a:rPr lang="uk-UA" sz="1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Станції технічного обслуговування (СТО)</a:t>
            </a:r>
            <a:r>
              <a:rPr lang="uk-UA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вимагає застосування ефективних конструктивних рішень, які часто базуються на </a:t>
            </a:r>
            <a:r>
              <a:rPr lang="uk-UA" sz="1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металевих каркасах</a:t>
            </a:r>
            <a:r>
              <a:rPr lang="uk-UA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що забезпечують великі прольоти, швидкість монтажу та економічність.</a:t>
            </a:r>
          </a:p>
          <a:p>
            <a:pPr indent="450215" algn="just">
              <a:spcAft>
                <a:spcPts val="0"/>
              </a:spcAft>
            </a:pPr>
            <a:r>
              <a:rPr lang="uk-UA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Критичним чинником, що визначає </a:t>
            </a:r>
            <a:r>
              <a:rPr lang="uk-UA" sz="1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надійність, несучу здатність та довговічність</a:t>
            </a:r>
            <a:r>
              <a:rPr lang="uk-UA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металевих конструкцій, є якість та міцність </a:t>
            </a:r>
            <a:r>
              <a:rPr lang="uk-UA" sz="1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зварних з’єднань</a:t>
            </a:r>
            <a:r>
              <a:rPr lang="uk-UA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Традиційний розрахунок зварних швів за спрощеними формулами не завжди повністю відображає складний </a:t>
            </a:r>
            <a:r>
              <a:rPr lang="uk-UA" sz="1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напружено-деформований стан (НДС)</a:t>
            </a:r>
            <a:r>
              <a:rPr lang="uk-UA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особливо в умовах концентрації напружень, що виникає в місцях з’єднання елементів.</a:t>
            </a:r>
          </a:p>
          <a:p>
            <a:pPr indent="450215" algn="just">
              <a:spcAft>
                <a:spcPts val="0"/>
              </a:spcAft>
            </a:pPr>
            <a:r>
              <a:rPr lang="uk-UA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Застосування </a:t>
            </a:r>
            <a:r>
              <a:rPr lang="uk-UA" sz="1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сучасних методів чисельного моделювання</a:t>
            </a:r>
            <a:r>
              <a:rPr lang="uk-UA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зокрема методу кінцевих елементів (МКЕ), дозволяє провести детальний аналіз НДС зварних швів, оцінити їхню міцність, прогнозувати зону пластичних деформацій та запобігти передчасному руйнуванню.</a:t>
            </a:r>
          </a:p>
          <a:p>
            <a:pPr indent="450215" algn="just">
              <a:spcAft>
                <a:spcPts val="0"/>
              </a:spcAft>
            </a:pPr>
            <a:r>
              <a:rPr lang="uk-UA" sz="1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 роботи:</a:t>
            </a:r>
            <a:r>
              <a:rPr lang="uk-UA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розробити проєкт будівництва СТО у м. Заліщики та провести </a:t>
            </a:r>
            <a:r>
              <a:rPr lang="uk-UA" sz="1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дослідження напружено-деформованого стану критичних зварних з’єднань</a:t>
            </a:r>
            <a:r>
              <a:rPr lang="uk-UA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металевого каркаса за допомогою чисельного моделювання.</a:t>
            </a:r>
          </a:p>
          <a:p>
            <a:pPr indent="450215" algn="just">
              <a:spcAft>
                <a:spcPts val="0"/>
              </a:spcAft>
            </a:pPr>
            <a:r>
              <a:rPr lang="uk-UA" sz="1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Об'єкт дослідження:</a:t>
            </a:r>
            <a:r>
              <a:rPr lang="uk-UA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несучі конструкції (металевий каркас) СТО.</a:t>
            </a:r>
          </a:p>
          <a:p>
            <a:pPr indent="450215" algn="just">
              <a:spcAft>
                <a:spcPts val="0"/>
              </a:spcAft>
            </a:pPr>
            <a:r>
              <a:rPr lang="uk-UA" sz="19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 дослідження:</a:t>
            </a:r>
            <a:r>
              <a:rPr lang="uk-UA" sz="19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розподіл напружень, деформації та несуча здатність зварних з’єднань металевих елементів каркаса.</a:t>
            </a:r>
            <a:endParaRPr lang="uk-UA" sz="19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2380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0490"/>
            <a:ext cx="9144000" cy="6457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99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917"/>
            <a:ext cx="9144000" cy="647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609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7893"/>
            <a:ext cx="9144000" cy="646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383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4140"/>
            <a:ext cx="9144000" cy="6409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652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1022"/>
            <a:ext cx="9144000" cy="6175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379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1435"/>
            <a:ext cx="9144000" cy="6415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448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670" y="0"/>
            <a:ext cx="48466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7664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8670" y="0"/>
            <a:ext cx="48466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0336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5126</TotalTime>
  <Words>266</Words>
  <Application>Microsoft Office PowerPoint</Application>
  <PresentationFormat>Экран (4:3)</PresentationFormat>
  <Paragraphs>35</Paragraphs>
  <Slides>20</Slides>
  <Notes>20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41</cp:revision>
  <dcterms:created xsi:type="dcterms:W3CDTF">2023-06-09T22:08:13Z</dcterms:created>
  <dcterms:modified xsi:type="dcterms:W3CDTF">2025-11-29T10:38:26Z</dcterms:modified>
</cp:coreProperties>
</file>