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3"/>
  </p:notesMasterIdLst>
  <p:sldIdLst>
    <p:sldId id="257" r:id="rId2"/>
    <p:sldId id="292" r:id="rId3"/>
    <p:sldId id="308" r:id="rId4"/>
    <p:sldId id="323" r:id="rId5"/>
    <p:sldId id="324" r:id="rId6"/>
    <p:sldId id="330" r:id="rId7"/>
    <p:sldId id="331" r:id="rId8"/>
    <p:sldId id="325" r:id="rId9"/>
    <p:sldId id="326" r:id="rId10"/>
    <p:sldId id="328" r:id="rId11"/>
    <p:sldId id="297" r:id="rId12"/>
  </p:sldIdLst>
  <p:sldSz cx="9144000" cy="6858000" type="screen4x3"/>
  <p:notesSz cx="6735763" cy="9799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Помірний стиль 2 –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962" autoAdjust="0"/>
    <p:restoredTop sz="94369" autoAdjust="0"/>
  </p:normalViewPr>
  <p:slideViewPr>
    <p:cSldViewPr>
      <p:cViewPr>
        <p:scale>
          <a:sx n="50" d="100"/>
          <a:sy n="50" d="100"/>
        </p:scale>
        <p:origin x="-1896" y="-4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14763" y="0"/>
            <a:ext cx="2919412" cy="4905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C795E27-3D4F-4ACC-BCC4-C1408DE654CA}" type="datetimeFigureOut">
              <a:rPr lang="ru-RU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35013"/>
            <a:ext cx="4897437" cy="3675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73100" y="4654550"/>
            <a:ext cx="5389563" cy="4410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noProof="0"/>
              <a:t>Зразок тексту</a:t>
            </a:r>
          </a:p>
          <a:p>
            <a:pPr lvl="1"/>
            <a:r>
              <a:rPr lang="uk-UA" noProof="0"/>
              <a:t>Другий рівень</a:t>
            </a:r>
          </a:p>
          <a:p>
            <a:pPr lvl="2"/>
            <a:r>
              <a:rPr lang="uk-UA" noProof="0"/>
              <a:t>Третій рівень</a:t>
            </a:r>
          </a:p>
          <a:p>
            <a:pPr lvl="3"/>
            <a:r>
              <a:rPr lang="uk-UA" noProof="0"/>
              <a:t>Четвертий рівень</a:t>
            </a:r>
          </a:p>
          <a:p>
            <a:pPr lvl="4"/>
            <a:r>
              <a:rPr lang="uk-UA" noProof="0"/>
              <a:t>П'ятий рівень</a:t>
            </a:r>
            <a:endParaRPr lang="ru-RU" noProof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9307513"/>
            <a:ext cx="2919413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14763" y="9307513"/>
            <a:ext cx="2919412" cy="4905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92F111-4078-4243-9487-CD3219704B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Місце для зображення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uk-UA" smtClean="0"/>
          </a:p>
        </p:txBody>
      </p:sp>
      <p:sp>
        <p:nvSpPr>
          <p:cNvPr id="1536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A5D3F68-06BC-4A25-AA35-3B45EE6DE677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FB3AAD-EAD1-46F7-82B0-220CDB6592F4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4A73E7-9DD6-40C3-9456-562128DA33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BDFFA05-E840-4F80-B7A1-6AA020FB011F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DC2F5D-D21D-4C66-BFAB-568353FA5EA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14F5573-DC27-46DC-A7C6-E608169BF78E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5F51E3-39B2-4DFD-BA6A-D6A17A5E00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DF243E-1C0A-4B0E-BDEF-859070CA1CB8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0CEFEA-3BFD-43DD-A83F-BF38898A3C5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8BFE695-866E-43A4-9BBD-C516E8B69458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4D74D5-7938-422A-AB69-7446760A564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10779-30CA-4037-A29A-4B44EA9FAB10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A7E5FC-CB9A-41BB-90DC-F271342BB1C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A66ED76-443F-46A4-95B7-5121A16F7805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55DC2E-CE0C-418A-B041-4659E78744A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E87CE-60EF-4F69-ABF2-4DEFC358748A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BB79FFD-6093-43A4-9D10-D43DC3D1A5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FEB8E4A-3639-498E-8460-AD8A7E21F8E4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4C37A7-F9E5-42D0-A5EB-79EA9E072DE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BFF9FD6-D861-4A81-AB33-96E9687C9E79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B5078-A2CF-4834-81F8-C90A921D6DF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E54EE-A62A-4E89-BCB8-8C851BDEC0CD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20E018-55B9-4012-8D16-94C84144DC2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81E6EFA-E69E-4251-8F70-9505739F17B1}" type="datetime1">
              <a:rPr lang="ru-RU" smtClean="0"/>
              <a:pPr>
                <a:defRPr/>
              </a:pPr>
              <a:t>13.05.2026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787C841-E474-46D5-8580-1E6EC4FC94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ChangeArrowheads="1"/>
          </p:cNvSpPr>
          <p:nvPr/>
        </p:nvSpPr>
        <p:spPr bwMode="auto">
          <a:xfrm>
            <a:off x="1033463" y="611188"/>
            <a:ext cx="6840537" cy="1190625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>
            <a:spAutoFit/>
          </a:bodyPr>
          <a:lstStyle/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Івано-Франківський національний технічний університет нафти і газу</a:t>
            </a:r>
            <a:endParaRPr lang="en-US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uk-UA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Кафедра будівництва 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338" name="Заголовок 6"/>
          <p:cNvSpPr>
            <a:spLocks noGrp="1"/>
          </p:cNvSpPr>
          <p:nvPr>
            <p:ph type="ctrTitle"/>
          </p:nvPr>
        </p:nvSpPr>
        <p:spPr>
          <a:xfrm>
            <a:off x="611188" y="1957388"/>
            <a:ext cx="8001000" cy="2928937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</a:pP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>
                <a:latin typeface="Arial Narrow" pitchFamily="34" charset="0"/>
              </a:rPr>
              <a:t/>
            </a:r>
            <a:br>
              <a:rPr lang="en-US" sz="2400" b="1" dirty="0" smtClean="0">
                <a:latin typeface="Arial Narrow" pitchFamily="34" charset="0"/>
              </a:rPr>
            </a:br>
            <a:r>
              <a:rPr lang="uk-UA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Хемій</a:t>
            </a: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Роман Іванович</a:t>
            </a:r>
            <a:b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ст. гр. ЗТ-22-1</a:t>
            </a:r>
            <a:br>
              <a:rPr lang="uk-UA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uk-UA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кваліфікаційна робота</a:t>
            </a:r>
            <a:b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</a:b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бакалавра на тему:</a:t>
            </a:r>
            <a: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4000" b="1" dirty="0" smtClean="0">
                <a:solidFill>
                  <a:schemeClr val="tx2"/>
                </a:solidFill>
                <a:latin typeface="Arial Narrow" pitchFamily="34" charset="0"/>
                <a:cs typeface="Times New Roman" pitchFamily="18" charset="0"/>
              </a:rPr>
            </a:br>
            <a:r>
              <a:rPr lang="uk-UA" sz="3200" b="1" i="1" dirty="0" smtClean="0">
                <a:latin typeface="Arial Narrow" pitchFamily="34" charset="0"/>
                <a:cs typeface="Times New Roman" pitchFamily="18" charset="0"/>
              </a:rPr>
              <a:t/>
            </a:r>
            <a:br>
              <a:rPr lang="uk-UA" sz="3200" b="1" i="1" dirty="0" smtClean="0">
                <a:latin typeface="Arial Narrow" pitchFamily="34" charset="0"/>
                <a:cs typeface="Times New Roman" pitchFamily="18" charset="0"/>
              </a:rPr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uk-UA" sz="2400" b="1" dirty="0" smtClean="0"/>
              <a:t/>
            </a:r>
            <a:br>
              <a:rPr lang="uk-UA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1600" dirty="0" smtClean="0">
                <a:latin typeface="Arial" charset="0"/>
                <a:cs typeface="Arial" charset="0"/>
              </a:rPr>
              <a:t> </a:t>
            </a: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en-US" sz="2400" b="1" dirty="0" smtClean="0"/>
              <a:t/>
            </a:r>
            <a:br>
              <a:rPr lang="en-US" sz="2400" b="1" dirty="0" smtClean="0"/>
            </a:br>
            <a:r>
              <a:rPr lang="uk-UA" sz="2400" b="1" dirty="0" smtClean="0"/>
              <a:t>І</a:t>
            </a:r>
            <a:endParaRPr lang="uk-UA" sz="2400" dirty="0" smtClean="0"/>
          </a:p>
        </p:txBody>
      </p:sp>
      <p:sp>
        <p:nvSpPr>
          <p:cNvPr id="14340" name="TextBox 8"/>
          <p:cNvSpPr txBox="1">
            <a:spLocks noChangeArrowheads="1"/>
          </p:cNvSpPr>
          <p:nvPr/>
        </p:nvSpPr>
        <p:spPr bwMode="auto">
          <a:xfrm>
            <a:off x="3132138" y="5805488"/>
            <a:ext cx="29400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uk-UA" dirty="0">
                <a:solidFill>
                  <a:schemeClr val="tx2"/>
                </a:solidFill>
              </a:rPr>
              <a:t>Івано-Франківськ, </a:t>
            </a:r>
            <a:r>
              <a:rPr lang="uk-UA" dirty="0" smtClean="0">
                <a:solidFill>
                  <a:schemeClr val="tx2"/>
                </a:solidFill>
              </a:rPr>
              <a:t>2026 </a:t>
            </a:r>
            <a:r>
              <a:rPr lang="uk-UA" dirty="0">
                <a:solidFill>
                  <a:schemeClr val="tx2"/>
                </a:solidFill>
              </a:rPr>
              <a:t>р. 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/>
            </a:extLst>
          </p:cNvPr>
          <p:cNvSpPr/>
          <p:nvPr/>
        </p:nvSpPr>
        <p:spPr>
          <a:xfrm>
            <a:off x="1116013" y="3954463"/>
            <a:ext cx="71818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sz="2000" b="1" dirty="0" err="1" smtClean="0">
                <a:solidFill>
                  <a:schemeClr val="tx2"/>
                </a:solidFill>
              </a:rPr>
              <a:t>“Розроблення</a:t>
            </a:r>
            <a:r>
              <a:rPr lang="uk-UA" sz="2000" b="1" dirty="0" smtClean="0">
                <a:solidFill>
                  <a:schemeClr val="tx2"/>
                </a:solidFill>
              </a:rPr>
              <a:t> технології складання та зварювання корпусу </a:t>
            </a:r>
            <a:r>
              <a:rPr lang="uk-UA" sz="2000" b="1" dirty="0" err="1" smtClean="0">
                <a:solidFill>
                  <a:schemeClr val="tx2"/>
                </a:solidFill>
              </a:rPr>
              <a:t>клапана”</a:t>
            </a:r>
            <a:endParaRPr lang="en-US" sz="2000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План дільниці цеху для виготовлення корпусу клапана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E:\D\DIP_2026\Бакалаври\Дип. Хемій_клапан\Лист 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785794"/>
            <a:ext cx="8122251" cy="57389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356753-844D-40D8-82B0-F8577C5F61FA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857250" y="331788"/>
            <a:ext cx="73580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</a:pPr>
            <a:r>
              <a:rPr lang="uk-UA" b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ВИСНОВКИ</a:t>
            </a:r>
          </a:p>
          <a:p>
            <a:pPr algn="ctr">
              <a:lnSpc>
                <a:spcPct val="150000"/>
              </a:lnSpc>
            </a:pPr>
            <a:endParaRPr lang="en-US" sz="14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1400">
                <a:latin typeface="Times New Roman" pitchFamily="18" charset="0"/>
                <a:cs typeface="Times New Roman" pitchFamily="18" charset="0"/>
              </a:rPr>
              <a:t>	</a:t>
            </a:r>
            <a:endParaRPr lang="en-US" sz="1400"/>
          </a:p>
        </p:txBody>
      </p:sp>
      <p:sp>
        <p:nvSpPr>
          <p:cNvPr id="25603" name="Прямоугольник 4"/>
          <p:cNvSpPr>
            <a:spLocks noChangeArrowheads="1"/>
          </p:cNvSpPr>
          <p:nvPr/>
        </p:nvSpPr>
        <p:spPr bwMode="auto">
          <a:xfrm>
            <a:off x="431800" y="908050"/>
            <a:ext cx="8435975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chemeClr val="tx2"/>
                </a:solidFill>
              </a:rPr>
              <a:t>У кваліфікаційній роботі розроблено обґрунтовану технологію зварювання корпусу клапана, що забезпечує високий рівень якості, надійності та експлуатаційної придатності виробу. У процесі розроблення враховано конструктивні особливості корпусу, умови його роботи під тиском, а також фізико-механічні та технологічні властивості матеріалу.</a:t>
            </a:r>
            <a:endParaRPr lang="en-US" b="1" dirty="0" smtClean="0">
              <a:solidFill>
                <a:schemeClr val="tx2"/>
              </a:solidFill>
            </a:endParaRPr>
          </a:p>
          <a:p>
            <a:pPr algn="just"/>
            <a:r>
              <a:rPr lang="uk-UA" b="1" dirty="0" smtClean="0">
                <a:solidFill>
                  <a:schemeClr val="tx2"/>
                </a:solidFill>
              </a:rPr>
              <a:t>Обґрунтовано вибір способів зварювання, зварювальних матеріалів і режимів, які забезпечують формування якісних зварних з’єднань із мінімальним рівнем дефектності. Визначено раціональну послідовність складання та зварювання, що дозволяє знизити рівень залишкових напружень і деформацій. Запропоновано застосування багатошарового зварювання, симетричних схем накладання швів і технологічних прийомів, спрямованих на підвищення стабільності процесу.</a:t>
            </a:r>
            <a:endParaRPr lang="en-US" b="1" dirty="0" smtClean="0">
              <a:solidFill>
                <a:schemeClr val="tx2"/>
              </a:solidFill>
            </a:endParaRPr>
          </a:p>
          <a:p>
            <a:pPr algn="just"/>
            <a:r>
              <a:rPr lang="uk-UA" b="1" dirty="0" smtClean="0">
                <a:solidFill>
                  <a:schemeClr val="tx2"/>
                </a:solidFill>
              </a:rPr>
              <a:t>Розглянуто вплив теплових факторів і встановлено доцільність контролю </a:t>
            </a:r>
            <a:r>
              <a:rPr lang="uk-UA" b="1" dirty="0" err="1" smtClean="0">
                <a:solidFill>
                  <a:schemeClr val="tx2"/>
                </a:solidFill>
              </a:rPr>
              <a:t>тепловкладення</a:t>
            </a:r>
            <a:r>
              <a:rPr lang="uk-UA" b="1" dirty="0" smtClean="0">
                <a:solidFill>
                  <a:schemeClr val="tx2"/>
                </a:solidFill>
              </a:rPr>
              <a:t> та умов охолодження для запобігання утворенню тріщин і забезпечення необхідної структури металу шва. Визначено, що застосування після зварювальної обробки (за потреби) сприяє зниженню залишкових напружень і підвищенню довговічності конструкції.</a:t>
            </a:r>
            <a:endParaRPr lang="en-US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19113" y="538162"/>
            <a:ext cx="8229600" cy="4891101"/>
          </a:xfrm>
        </p:spPr>
        <p:txBody>
          <a:bodyPr/>
          <a:lstStyle/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Метою роботи 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є р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озроблення технології  складання та зварювання корпусу клапана.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endParaRPr lang="uk-UA" sz="1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None/>
              <a:defRPr/>
            </a:pPr>
            <a:endParaRPr lang="ru-RU" sz="1800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cs typeface="Times New Roman" pitchFamily="18" charset="0"/>
            </a:endParaRPr>
          </a:p>
          <a:p>
            <a:pPr algn="just">
              <a:buFont typeface="Arial" charset="0"/>
              <a:buNone/>
              <a:defRPr/>
            </a:pPr>
            <a:r>
              <a:rPr lang="uk-UA" sz="1800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Поставлена мета досягається шляхом вирішення наступних</a:t>
            </a:r>
            <a:r>
              <a:rPr lang="uk-UA" sz="1800" b="1" i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завдань</a:t>
            </a:r>
            <a:r>
              <a:rPr lang="uk-UA" sz="1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:</a:t>
            </a:r>
          </a:p>
          <a:p>
            <a:pPr algn="just">
              <a:buFont typeface="Arial" charset="0"/>
              <a:buNone/>
              <a:defRPr/>
            </a:pPr>
            <a:endParaRPr lang="en-US" sz="1800" b="1" dirty="0" smtClean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1) аналізу конструкції зварного корпусу клапана та його технологічності;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2) </a:t>
            </a:r>
            <a:r>
              <a:rPr lang="uk-UA" sz="1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обгрунованого</a:t>
            </a: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вибору основного та допоміжного обладнання для виготовлення клапана;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3) розробити технологічний процес виготовлення корпусу клапана;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uk-UA" sz="1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4) виконати компонування складальних та зварювальних установок для виготовлення зварного корпусу клапана. </a:t>
            </a:r>
            <a:endParaRPr lang="en-US" sz="1800" b="1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algn="just">
              <a:buFont typeface="Arial" charset="0"/>
              <a:buNone/>
              <a:defRPr/>
            </a:pPr>
            <a:endParaRPr lang="en-US" sz="16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429625" y="142875"/>
            <a:ext cx="490538" cy="395288"/>
          </a:xfrm>
        </p:spPr>
        <p:txBody>
          <a:bodyPr/>
          <a:lstStyle/>
          <a:p>
            <a:pPr>
              <a:defRPr/>
            </a:pPr>
            <a:fld id="{66E90382-6C77-4AA2-B2E0-0FB8F9A6CA1C}" type="slidenum">
              <a:rPr lang="ru-RU" sz="2400" b="1" smtClean="0"/>
              <a:pPr>
                <a:defRPr/>
              </a:pPr>
              <a:t>2</a:t>
            </a:fld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85728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Загальний вигляд  корпусу клапана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E:\D\DIP_2026\Бакалаври\Дип. Хемій_клапан\Лист 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7980520" cy="5638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4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Технологічний процес корпусу клапана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E:\D\DIP_2026\Бакалаври\Дип. Хемій_клапан\Лист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2918"/>
            <a:ext cx="8301054" cy="58652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5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Компонування складально-зварювальної установки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5" name="Picture 3" descr="E:\D\DIP_2026\Бакалаври\Дип. Хемій_клапан\Лист 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857232"/>
            <a:ext cx="8358246" cy="59056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Підставка для складання  підкладного кільця з корпусом клапана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E:\D\DIP_2026\Бакалаври\Дип. Хемій_клапан\Підставка.А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3108" y="714356"/>
            <a:ext cx="4143404" cy="58533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Струбцина для виставлення кільця у корпусі клапана</a:t>
            </a:r>
            <a:endParaRPr lang="en-US" sz="20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2" name="Picture 2" descr="E:\D\DIP_2026\Бакалаври\Дип. Хемій_клапан\Лист 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4" y="820213"/>
            <a:ext cx="4071966" cy="575205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Оправка для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складання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втулок </a:t>
            </a:r>
            <a:r>
              <a:rPr lang="ru-RU" sz="2000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з</a:t>
            </a:r>
            <a:r>
              <a:rPr lang="ru-RU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 корпусом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 descr="E:\D\DIP_2026\Бакалаври\Дип. Хемій_клапан\Лист 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785794"/>
            <a:ext cx="8286808" cy="58659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Місце для вмісту 2"/>
          <p:cNvSpPr>
            <a:spLocks noGrp="1"/>
          </p:cNvSpPr>
          <p:nvPr>
            <p:ph idx="1"/>
          </p:nvPr>
        </p:nvSpPr>
        <p:spPr>
          <a:xfrm>
            <a:off x="468313" y="549275"/>
            <a:ext cx="8229600" cy="647700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DF8A4-013A-4444-BB00-642E5B1C261F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  <p:sp>
        <p:nvSpPr>
          <p:cNvPr id="2" name="TextBox 1">
            <a:extLst>
              <a:ext uri="{FF2B5EF4-FFF2-40B4-BE49-F238E27FC236}"/>
            </a:extLst>
          </p:cNvPr>
          <p:cNvSpPr txBox="1"/>
          <p:nvPr/>
        </p:nvSpPr>
        <p:spPr>
          <a:xfrm>
            <a:off x="357158" y="214290"/>
            <a:ext cx="878684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Вісь оправки</a:t>
            </a:r>
            <a:endParaRPr lang="ru-RU" sz="2000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E:\D\DIP_2026\Бакалаври\Дип. Хемій_клапан\Лист 8.Вісь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0906" y="642918"/>
            <a:ext cx="8779422" cy="6215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7989</TotalTime>
  <Words>285</Words>
  <Application>Microsoft Office PowerPoint</Application>
  <PresentationFormat>Экран (4:3)</PresentationFormat>
  <Paragraphs>47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       Хемій Роман Іванович ст. гр. ЗТ-22-1  кваліфікаційна робота бакалавра на тему:          І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>DEmon Soft, 2008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HP</dc:creator>
  <cp:lastModifiedBy>Dell</cp:lastModifiedBy>
  <cp:revision>606</cp:revision>
  <dcterms:created xsi:type="dcterms:W3CDTF">2012-01-17T17:52:51Z</dcterms:created>
  <dcterms:modified xsi:type="dcterms:W3CDTF">2026-05-13T17:18:42Z</dcterms:modified>
</cp:coreProperties>
</file>