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6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1393E-0332-4F48-BFC8-A025F1A8B227}" type="datetimeFigureOut">
              <a:rPr lang="uk-UA" smtClean="0"/>
              <a:t>21.06.2026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C4FF6-03D1-4D01-BD80-8B3F2F8FDE5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9997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C4FF6-03D1-4D01-BD80-8B3F2F8FDE5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6677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C4FF6-03D1-4D01-BD80-8B3F2F8FDE5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360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0F17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0F17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0374" y="424474"/>
            <a:ext cx="723824" cy="7238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999" y="420623"/>
            <a:ext cx="533400" cy="5334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" y="573023"/>
            <a:ext cx="228600" cy="228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0F17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582411" y="559308"/>
            <a:ext cx="1030605" cy="1030605"/>
          </a:xfrm>
          <a:custGeom>
            <a:avLst/>
            <a:gdLst/>
            <a:ahLst/>
            <a:cxnLst/>
            <a:rect l="l" t="t" r="r" b="b"/>
            <a:pathLst>
              <a:path w="1030604" h="1030605">
                <a:moveTo>
                  <a:pt x="515112" y="0"/>
                </a:moveTo>
                <a:lnTo>
                  <a:pt x="468246" y="2106"/>
                </a:lnTo>
                <a:lnTo>
                  <a:pt x="422555" y="8303"/>
                </a:lnTo>
                <a:lnTo>
                  <a:pt x="378221" y="18409"/>
                </a:lnTo>
                <a:lnTo>
                  <a:pt x="335427" y="32242"/>
                </a:lnTo>
                <a:lnTo>
                  <a:pt x="294354" y="49619"/>
                </a:lnTo>
                <a:lnTo>
                  <a:pt x="255185" y="70358"/>
                </a:lnTo>
                <a:lnTo>
                  <a:pt x="218102" y="94276"/>
                </a:lnTo>
                <a:lnTo>
                  <a:pt x="183287" y="121192"/>
                </a:lnTo>
                <a:lnTo>
                  <a:pt x="150923" y="150923"/>
                </a:lnTo>
                <a:lnTo>
                  <a:pt x="121192" y="183287"/>
                </a:lnTo>
                <a:lnTo>
                  <a:pt x="94276" y="218102"/>
                </a:lnTo>
                <a:lnTo>
                  <a:pt x="70357" y="255185"/>
                </a:lnTo>
                <a:lnTo>
                  <a:pt x="49619" y="294354"/>
                </a:lnTo>
                <a:lnTo>
                  <a:pt x="32242" y="335427"/>
                </a:lnTo>
                <a:lnTo>
                  <a:pt x="18409" y="378221"/>
                </a:lnTo>
                <a:lnTo>
                  <a:pt x="8303" y="422555"/>
                </a:lnTo>
                <a:lnTo>
                  <a:pt x="2106" y="468246"/>
                </a:lnTo>
                <a:lnTo>
                  <a:pt x="0" y="515112"/>
                </a:lnTo>
                <a:lnTo>
                  <a:pt x="2106" y="561977"/>
                </a:lnTo>
                <a:lnTo>
                  <a:pt x="8303" y="607668"/>
                </a:lnTo>
                <a:lnTo>
                  <a:pt x="18409" y="652002"/>
                </a:lnTo>
                <a:lnTo>
                  <a:pt x="32242" y="694796"/>
                </a:lnTo>
                <a:lnTo>
                  <a:pt x="49619" y="735869"/>
                </a:lnTo>
                <a:lnTo>
                  <a:pt x="70357" y="775038"/>
                </a:lnTo>
                <a:lnTo>
                  <a:pt x="94276" y="812121"/>
                </a:lnTo>
                <a:lnTo>
                  <a:pt x="121192" y="846936"/>
                </a:lnTo>
                <a:lnTo>
                  <a:pt x="150923" y="879300"/>
                </a:lnTo>
                <a:lnTo>
                  <a:pt x="183287" y="909031"/>
                </a:lnTo>
                <a:lnTo>
                  <a:pt x="218102" y="935947"/>
                </a:lnTo>
                <a:lnTo>
                  <a:pt x="255185" y="959866"/>
                </a:lnTo>
                <a:lnTo>
                  <a:pt x="294354" y="980604"/>
                </a:lnTo>
                <a:lnTo>
                  <a:pt x="335427" y="997981"/>
                </a:lnTo>
                <a:lnTo>
                  <a:pt x="378221" y="1011814"/>
                </a:lnTo>
                <a:lnTo>
                  <a:pt x="422555" y="1021920"/>
                </a:lnTo>
                <a:lnTo>
                  <a:pt x="468246" y="1028117"/>
                </a:lnTo>
                <a:lnTo>
                  <a:pt x="515112" y="1030224"/>
                </a:lnTo>
                <a:lnTo>
                  <a:pt x="561977" y="1028117"/>
                </a:lnTo>
                <a:lnTo>
                  <a:pt x="607668" y="1021920"/>
                </a:lnTo>
                <a:lnTo>
                  <a:pt x="652002" y="1011814"/>
                </a:lnTo>
                <a:lnTo>
                  <a:pt x="694796" y="997981"/>
                </a:lnTo>
                <a:lnTo>
                  <a:pt x="735869" y="980604"/>
                </a:lnTo>
                <a:lnTo>
                  <a:pt x="775038" y="959866"/>
                </a:lnTo>
                <a:lnTo>
                  <a:pt x="812121" y="935947"/>
                </a:lnTo>
                <a:lnTo>
                  <a:pt x="846936" y="909031"/>
                </a:lnTo>
                <a:lnTo>
                  <a:pt x="879300" y="879300"/>
                </a:lnTo>
                <a:lnTo>
                  <a:pt x="909031" y="846936"/>
                </a:lnTo>
                <a:lnTo>
                  <a:pt x="935947" y="812121"/>
                </a:lnTo>
                <a:lnTo>
                  <a:pt x="959865" y="775038"/>
                </a:lnTo>
                <a:lnTo>
                  <a:pt x="980604" y="735869"/>
                </a:lnTo>
                <a:lnTo>
                  <a:pt x="997981" y="694796"/>
                </a:lnTo>
                <a:lnTo>
                  <a:pt x="1011814" y="652002"/>
                </a:lnTo>
                <a:lnTo>
                  <a:pt x="1021920" y="607668"/>
                </a:lnTo>
                <a:lnTo>
                  <a:pt x="1028117" y="561977"/>
                </a:lnTo>
                <a:lnTo>
                  <a:pt x="1030223" y="515112"/>
                </a:lnTo>
                <a:lnTo>
                  <a:pt x="1028117" y="468246"/>
                </a:lnTo>
                <a:lnTo>
                  <a:pt x="1021920" y="422555"/>
                </a:lnTo>
                <a:lnTo>
                  <a:pt x="1011814" y="378221"/>
                </a:lnTo>
                <a:lnTo>
                  <a:pt x="997981" y="335427"/>
                </a:lnTo>
                <a:lnTo>
                  <a:pt x="980604" y="294354"/>
                </a:lnTo>
                <a:lnTo>
                  <a:pt x="959865" y="255185"/>
                </a:lnTo>
                <a:lnTo>
                  <a:pt x="935947" y="218102"/>
                </a:lnTo>
                <a:lnTo>
                  <a:pt x="909031" y="183287"/>
                </a:lnTo>
                <a:lnTo>
                  <a:pt x="879300" y="150923"/>
                </a:lnTo>
                <a:lnTo>
                  <a:pt x="846936" y="121192"/>
                </a:lnTo>
                <a:lnTo>
                  <a:pt x="812121" y="94276"/>
                </a:lnTo>
                <a:lnTo>
                  <a:pt x="775038" y="70358"/>
                </a:lnTo>
                <a:lnTo>
                  <a:pt x="735869" y="49619"/>
                </a:lnTo>
                <a:lnTo>
                  <a:pt x="694796" y="32242"/>
                </a:lnTo>
                <a:lnTo>
                  <a:pt x="652002" y="18409"/>
                </a:lnTo>
                <a:lnTo>
                  <a:pt x="607668" y="8303"/>
                </a:lnTo>
                <a:lnTo>
                  <a:pt x="561977" y="2106"/>
                </a:lnTo>
                <a:lnTo>
                  <a:pt x="515112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582411" y="559308"/>
            <a:ext cx="1030605" cy="1030605"/>
          </a:xfrm>
          <a:custGeom>
            <a:avLst/>
            <a:gdLst/>
            <a:ahLst/>
            <a:cxnLst/>
            <a:rect l="l" t="t" r="r" b="b"/>
            <a:pathLst>
              <a:path w="1030604" h="1030605">
                <a:moveTo>
                  <a:pt x="515112" y="0"/>
                </a:moveTo>
                <a:lnTo>
                  <a:pt x="561977" y="2106"/>
                </a:lnTo>
                <a:lnTo>
                  <a:pt x="607668" y="8303"/>
                </a:lnTo>
                <a:lnTo>
                  <a:pt x="652002" y="18409"/>
                </a:lnTo>
                <a:lnTo>
                  <a:pt x="694796" y="32242"/>
                </a:lnTo>
                <a:lnTo>
                  <a:pt x="735869" y="49619"/>
                </a:lnTo>
                <a:lnTo>
                  <a:pt x="775038" y="70357"/>
                </a:lnTo>
                <a:lnTo>
                  <a:pt x="812121" y="94276"/>
                </a:lnTo>
                <a:lnTo>
                  <a:pt x="846936" y="121192"/>
                </a:lnTo>
                <a:lnTo>
                  <a:pt x="879300" y="150923"/>
                </a:lnTo>
                <a:lnTo>
                  <a:pt x="909031" y="183287"/>
                </a:lnTo>
                <a:lnTo>
                  <a:pt x="935947" y="218102"/>
                </a:lnTo>
                <a:lnTo>
                  <a:pt x="959865" y="255185"/>
                </a:lnTo>
                <a:lnTo>
                  <a:pt x="980604" y="294354"/>
                </a:lnTo>
                <a:lnTo>
                  <a:pt x="997981" y="335427"/>
                </a:lnTo>
                <a:lnTo>
                  <a:pt x="1011814" y="378221"/>
                </a:lnTo>
                <a:lnTo>
                  <a:pt x="1021920" y="422555"/>
                </a:lnTo>
                <a:lnTo>
                  <a:pt x="1028117" y="468246"/>
                </a:lnTo>
                <a:lnTo>
                  <a:pt x="1030223" y="515112"/>
                </a:lnTo>
                <a:lnTo>
                  <a:pt x="1028117" y="561977"/>
                </a:lnTo>
                <a:lnTo>
                  <a:pt x="1021920" y="607668"/>
                </a:lnTo>
                <a:lnTo>
                  <a:pt x="1011814" y="652002"/>
                </a:lnTo>
                <a:lnTo>
                  <a:pt x="997981" y="694796"/>
                </a:lnTo>
                <a:lnTo>
                  <a:pt x="980604" y="735869"/>
                </a:lnTo>
                <a:lnTo>
                  <a:pt x="959865" y="775038"/>
                </a:lnTo>
                <a:lnTo>
                  <a:pt x="935947" y="812121"/>
                </a:lnTo>
                <a:lnTo>
                  <a:pt x="909031" y="846936"/>
                </a:lnTo>
                <a:lnTo>
                  <a:pt x="879300" y="879300"/>
                </a:lnTo>
                <a:lnTo>
                  <a:pt x="846936" y="909031"/>
                </a:lnTo>
                <a:lnTo>
                  <a:pt x="812121" y="935947"/>
                </a:lnTo>
                <a:lnTo>
                  <a:pt x="775038" y="959866"/>
                </a:lnTo>
                <a:lnTo>
                  <a:pt x="735869" y="980604"/>
                </a:lnTo>
                <a:lnTo>
                  <a:pt x="694796" y="997981"/>
                </a:lnTo>
                <a:lnTo>
                  <a:pt x="652002" y="1011814"/>
                </a:lnTo>
                <a:lnTo>
                  <a:pt x="607668" y="1021920"/>
                </a:lnTo>
                <a:lnTo>
                  <a:pt x="561977" y="1028117"/>
                </a:lnTo>
                <a:lnTo>
                  <a:pt x="515112" y="1030224"/>
                </a:lnTo>
                <a:lnTo>
                  <a:pt x="468246" y="1028117"/>
                </a:lnTo>
                <a:lnTo>
                  <a:pt x="422555" y="1021920"/>
                </a:lnTo>
                <a:lnTo>
                  <a:pt x="378221" y="1011814"/>
                </a:lnTo>
                <a:lnTo>
                  <a:pt x="335427" y="997981"/>
                </a:lnTo>
                <a:lnTo>
                  <a:pt x="294354" y="980604"/>
                </a:lnTo>
                <a:lnTo>
                  <a:pt x="255185" y="959866"/>
                </a:lnTo>
                <a:lnTo>
                  <a:pt x="218102" y="935947"/>
                </a:lnTo>
                <a:lnTo>
                  <a:pt x="183287" y="909031"/>
                </a:lnTo>
                <a:lnTo>
                  <a:pt x="150923" y="879300"/>
                </a:lnTo>
                <a:lnTo>
                  <a:pt x="121192" y="846936"/>
                </a:lnTo>
                <a:lnTo>
                  <a:pt x="94276" y="812121"/>
                </a:lnTo>
                <a:lnTo>
                  <a:pt x="70357" y="775038"/>
                </a:lnTo>
                <a:lnTo>
                  <a:pt x="49619" y="735869"/>
                </a:lnTo>
                <a:lnTo>
                  <a:pt x="32242" y="694796"/>
                </a:lnTo>
                <a:lnTo>
                  <a:pt x="18409" y="652002"/>
                </a:lnTo>
                <a:lnTo>
                  <a:pt x="8303" y="607668"/>
                </a:lnTo>
                <a:lnTo>
                  <a:pt x="2106" y="561977"/>
                </a:lnTo>
                <a:lnTo>
                  <a:pt x="0" y="515112"/>
                </a:lnTo>
                <a:lnTo>
                  <a:pt x="2106" y="468246"/>
                </a:lnTo>
                <a:lnTo>
                  <a:pt x="8303" y="422555"/>
                </a:lnTo>
                <a:lnTo>
                  <a:pt x="18409" y="378221"/>
                </a:lnTo>
                <a:lnTo>
                  <a:pt x="32242" y="335427"/>
                </a:lnTo>
                <a:lnTo>
                  <a:pt x="49619" y="294354"/>
                </a:lnTo>
                <a:lnTo>
                  <a:pt x="70357" y="255185"/>
                </a:lnTo>
                <a:lnTo>
                  <a:pt x="94276" y="218102"/>
                </a:lnTo>
                <a:lnTo>
                  <a:pt x="121192" y="183287"/>
                </a:lnTo>
                <a:lnTo>
                  <a:pt x="150923" y="150923"/>
                </a:lnTo>
                <a:lnTo>
                  <a:pt x="183287" y="121192"/>
                </a:lnTo>
                <a:lnTo>
                  <a:pt x="218102" y="94276"/>
                </a:lnTo>
                <a:lnTo>
                  <a:pt x="255185" y="70358"/>
                </a:lnTo>
                <a:lnTo>
                  <a:pt x="294354" y="49619"/>
                </a:lnTo>
                <a:lnTo>
                  <a:pt x="335427" y="32242"/>
                </a:lnTo>
                <a:lnTo>
                  <a:pt x="378221" y="18409"/>
                </a:lnTo>
                <a:lnTo>
                  <a:pt x="422555" y="8303"/>
                </a:lnTo>
                <a:lnTo>
                  <a:pt x="468246" y="2106"/>
                </a:lnTo>
                <a:lnTo>
                  <a:pt x="515112" y="0"/>
                </a:lnTo>
                <a:close/>
              </a:path>
            </a:pathLst>
          </a:custGeom>
          <a:ln w="5181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809456" y="768476"/>
            <a:ext cx="573405" cy="586740"/>
          </a:xfrm>
          <a:custGeom>
            <a:avLst/>
            <a:gdLst/>
            <a:ahLst/>
            <a:cxnLst/>
            <a:rect l="l" t="t" r="r" b="b"/>
            <a:pathLst>
              <a:path w="573404" h="586740">
                <a:moveTo>
                  <a:pt x="358171" y="0"/>
                </a:moveTo>
                <a:lnTo>
                  <a:pt x="347696" y="2099"/>
                </a:lnTo>
                <a:lnTo>
                  <a:pt x="339137" y="7842"/>
                </a:lnTo>
                <a:lnTo>
                  <a:pt x="333365" y="16394"/>
                </a:lnTo>
                <a:lnTo>
                  <a:pt x="331247" y="26924"/>
                </a:lnTo>
                <a:lnTo>
                  <a:pt x="331247" y="98425"/>
                </a:lnTo>
                <a:lnTo>
                  <a:pt x="333365" y="108954"/>
                </a:lnTo>
                <a:lnTo>
                  <a:pt x="339137" y="117506"/>
                </a:lnTo>
                <a:lnTo>
                  <a:pt x="347696" y="123249"/>
                </a:lnTo>
                <a:lnTo>
                  <a:pt x="358171" y="125349"/>
                </a:lnTo>
                <a:lnTo>
                  <a:pt x="368647" y="123249"/>
                </a:lnTo>
                <a:lnTo>
                  <a:pt x="377205" y="117506"/>
                </a:lnTo>
                <a:lnTo>
                  <a:pt x="382978" y="108954"/>
                </a:lnTo>
                <a:lnTo>
                  <a:pt x="385095" y="98425"/>
                </a:lnTo>
                <a:lnTo>
                  <a:pt x="385095" y="26924"/>
                </a:lnTo>
                <a:lnTo>
                  <a:pt x="382978" y="16394"/>
                </a:lnTo>
                <a:lnTo>
                  <a:pt x="377205" y="7842"/>
                </a:lnTo>
                <a:lnTo>
                  <a:pt x="368647" y="2099"/>
                </a:lnTo>
                <a:lnTo>
                  <a:pt x="358171" y="0"/>
                </a:lnTo>
                <a:close/>
              </a:path>
              <a:path w="573404" h="586740">
                <a:moveTo>
                  <a:pt x="229187" y="18383"/>
                </a:moveTo>
                <a:lnTo>
                  <a:pt x="218685" y="18383"/>
                </a:lnTo>
                <a:lnTo>
                  <a:pt x="208946" y="22351"/>
                </a:lnTo>
                <a:lnTo>
                  <a:pt x="201364" y="29936"/>
                </a:lnTo>
                <a:lnTo>
                  <a:pt x="197437" y="39497"/>
                </a:lnTo>
                <a:lnTo>
                  <a:pt x="197391" y="49819"/>
                </a:lnTo>
                <a:lnTo>
                  <a:pt x="201453" y="59689"/>
                </a:lnTo>
                <a:lnTo>
                  <a:pt x="237267" y="113411"/>
                </a:lnTo>
                <a:lnTo>
                  <a:pt x="244834" y="120993"/>
                </a:lnTo>
                <a:lnTo>
                  <a:pt x="254475" y="124966"/>
                </a:lnTo>
                <a:lnTo>
                  <a:pt x="264681" y="124966"/>
                </a:lnTo>
                <a:lnTo>
                  <a:pt x="274387" y="120993"/>
                </a:lnTo>
                <a:lnTo>
                  <a:pt x="274516" y="120993"/>
                </a:lnTo>
                <a:lnTo>
                  <a:pt x="282096" y="113411"/>
                </a:lnTo>
                <a:lnTo>
                  <a:pt x="286115" y="103759"/>
                </a:lnTo>
                <a:lnTo>
                  <a:pt x="286160" y="93436"/>
                </a:lnTo>
                <a:lnTo>
                  <a:pt x="282098" y="83565"/>
                </a:lnTo>
                <a:lnTo>
                  <a:pt x="246345" y="29936"/>
                </a:lnTo>
                <a:lnTo>
                  <a:pt x="238754" y="22351"/>
                </a:lnTo>
                <a:lnTo>
                  <a:pt x="229187" y="18383"/>
                </a:lnTo>
                <a:close/>
              </a:path>
              <a:path w="573404" h="586740">
                <a:moveTo>
                  <a:pt x="26876" y="376189"/>
                </a:moveTo>
                <a:lnTo>
                  <a:pt x="16801" y="378172"/>
                </a:lnTo>
                <a:lnTo>
                  <a:pt x="7905" y="384048"/>
                </a:lnTo>
                <a:lnTo>
                  <a:pt x="1976" y="392872"/>
                </a:lnTo>
                <a:lnTo>
                  <a:pt x="0" y="402923"/>
                </a:lnTo>
                <a:lnTo>
                  <a:pt x="1976" y="412998"/>
                </a:lnTo>
                <a:lnTo>
                  <a:pt x="119284" y="533400"/>
                </a:lnTo>
                <a:lnTo>
                  <a:pt x="158199" y="562988"/>
                </a:lnTo>
                <a:lnTo>
                  <a:pt x="202399" y="580830"/>
                </a:lnTo>
                <a:lnTo>
                  <a:pt x="249367" y="586608"/>
                </a:lnTo>
                <a:lnTo>
                  <a:pt x="296584" y="580005"/>
                </a:lnTo>
                <a:lnTo>
                  <a:pt x="341238" y="560832"/>
                </a:lnTo>
                <a:lnTo>
                  <a:pt x="341374" y="560832"/>
                </a:lnTo>
                <a:lnTo>
                  <a:pt x="378260" y="531568"/>
                </a:lnTo>
                <a:lnTo>
                  <a:pt x="406110" y="494458"/>
                </a:lnTo>
                <a:lnTo>
                  <a:pt x="423675" y="451514"/>
                </a:lnTo>
                <a:lnTo>
                  <a:pt x="424101" y="448405"/>
                </a:lnTo>
                <a:lnTo>
                  <a:pt x="117443" y="448405"/>
                </a:lnTo>
                <a:lnTo>
                  <a:pt x="110859" y="447143"/>
                </a:lnTo>
                <a:lnTo>
                  <a:pt x="105060" y="443357"/>
                </a:lnTo>
                <a:lnTo>
                  <a:pt x="45751" y="384048"/>
                </a:lnTo>
                <a:lnTo>
                  <a:pt x="36980" y="378172"/>
                </a:lnTo>
                <a:lnTo>
                  <a:pt x="37111" y="378172"/>
                </a:lnTo>
                <a:lnTo>
                  <a:pt x="26876" y="376189"/>
                </a:lnTo>
                <a:close/>
              </a:path>
              <a:path w="573404" h="586740">
                <a:moveTo>
                  <a:pt x="537241" y="197103"/>
                </a:moveTo>
                <a:lnTo>
                  <a:pt x="504237" y="218963"/>
                </a:lnTo>
                <a:lnTo>
                  <a:pt x="501427" y="287782"/>
                </a:lnTo>
                <a:lnTo>
                  <a:pt x="492505" y="294894"/>
                </a:lnTo>
                <a:lnTo>
                  <a:pt x="483520" y="294894"/>
                </a:lnTo>
                <a:lnTo>
                  <a:pt x="483520" y="404749"/>
                </a:lnTo>
                <a:lnTo>
                  <a:pt x="477698" y="456809"/>
                </a:lnTo>
                <a:lnTo>
                  <a:pt x="460851" y="505571"/>
                </a:lnTo>
                <a:lnTo>
                  <a:pt x="433907" y="549356"/>
                </a:lnTo>
                <a:lnTo>
                  <a:pt x="397676" y="586608"/>
                </a:lnTo>
                <a:lnTo>
                  <a:pt x="396567" y="586608"/>
                </a:lnTo>
                <a:lnTo>
                  <a:pt x="420211" y="584241"/>
                </a:lnTo>
                <a:lnTo>
                  <a:pt x="442340" y="579199"/>
                </a:lnTo>
                <a:lnTo>
                  <a:pt x="463946" y="571323"/>
                </a:lnTo>
                <a:lnTo>
                  <a:pt x="484790" y="560577"/>
                </a:lnTo>
                <a:lnTo>
                  <a:pt x="485110" y="560577"/>
                </a:lnTo>
                <a:lnTo>
                  <a:pt x="521674" y="531568"/>
                </a:lnTo>
                <a:lnTo>
                  <a:pt x="549449" y="494458"/>
                </a:lnTo>
                <a:lnTo>
                  <a:pt x="566961" y="451514"/>
                </a:lnTo>
                <a:lnTo>
                  <a:pt x="573055" y="404749"/>
                </a:lnTo>
                <a:lnTo>
                  <a:pt x="573030" y="232790"/>
                </a:lnTo>
                <a:lnTo>
                  <a:pt x="570245" y="218963"/>
                </a:lnTo>
                <a:lnTo>
                  <a:pt x="562578" y="207581"/>
                </a:lnTo>
                <a:lnTo>
                  <a:pt x="551195" y="199913"/>
                </a:lnTo>
                <a:lnTo>
                  <a:pt x="537241" y="197103"/>
                </a:lnTo>
                <a:close/>
              </a:path>
              <a:path w="573404" h="586740">
                <a:moveTo>
                  <a:pt x="485110" y="560577"/>
                </a:moveTo>
                <a:lnTo>
                  <a:pt x="484790" y="560577"/>
                </a:lnTo>
                <a:lnTo>
                  <a:pt x="484790" y="560832"/>
                </a:lnTo>
                <a:lnTo>
                  <a:pt x="485110" y="560577"/>
                </a:lnTo>
                <a:close/>
              </a:path>
              <a:path w="573404" h="586740">
                <a:moveTo>
                  <a:pt x="44783" y="268747"/>
                </a:moveTo>
                <a:lnTo>
                  <a:pt x="18022" y="294894"/>
                </a:lnTo>
                <a:lnTo>
                  <a:pt x="17907" y="295481"/>
                </a:lnTo>
                <a:lnTo>
                  <a:pt x="19929" y="305625"/>
                </a:lnTo>
                <a:lnTo>
                  <a:pt x="25812" y="314451"/>
                </a:lnTo>
                <a:lnTo>
                  <a:pt x="129825" y="418592"/>
                </a:lnTo>
                <a:lnTo>
                  <a:pt x="133683" y="424390"/>
                </a:lnTo>
                <a:lnTo>
                  <a:pt x="134969" y="430974"/>
                </a:lnTo>
                <a:lnTo>
                  <a:pt x="133683" y="437558"/>
                </a:lnTo>
                <a:lnTo>
                  <a:pt x="129825" y="443357"/>
                </a:lnTo>
                <a:lnTo>
                  <a:pt x="124027" y="447143"/>
                </a:lnTo>
                <a:lnTo>
                  <a:pt x="117443" y="448405"/>
                </a:lnTo>
                <a:lnTo>
                  <a:pt x="424101" y="448405"/>
                </a:lnTo>
                <a:lnTo>
                  <a:pt x="429799" y="404749"/>
                </a:lnTo>
                <a:lnTo>
                  <a:pt x="429799" y="385762"/>
                </a:lnTo>
                <a:lnTo>
                  <a:pt x="180181" y="385762"/>
                </a:lnTo>
                <a:lnTo>
                  <a:pt x="173597" y="384476"/>
                </a:lnTo>
                <a:lnTo>
                  <a:pt x="167798" y="380619"/>
                </a:lnTo>
                <a:lnTo>
                  <a:pt x="63658" y="276606"/>
                </a:lnTo>
                <a:lnTo>
                  <a:pt x="54887" y="270730"/>
                </a:lnTo>
                <a:lnTo>
                  <a:pt x="55018" y="270730"/>
                </a:lnTo>
                <a:lnTo>
                  <a:pt x="44783" y="268747"/>
                </a:lnTo>
                <a:close/>
              </a:path>
              <a:path w="573404" h="586740">
                <a:moveTo>
                  <a:pt x="80597" y="179212"/>
                </a:moveTo>
                <a:lnTo>
                  <a:pt x="70522" y="181195"/>
                </a:lnTo>
                <a:lnTo>
                  <a:pt x="61626" y="187071"/>
                </a:lnTo>
                <a:lnTo>
                  <a:pt x="55697" y="195895"/>
                </a:lnTo>
                <a:lnTo>
                  <a:pt x="53721" y="205946"/>
                </a:lnTo>
                <a:lnTo>
                  <a:pt x="55697" y="216021"/>
                </a:lnTo>
                <a:lnTo>
                  <a:pt x="61626" y="224917"/>
                </a:lnTo>
                <a:lnTo>
                  <a:pt x="192563" y="355853"/>
                </a:lnTo>
                <a:lnTo>
                  <a:pt x="196421" y="361652"/>
                </a:lnTo>
                <a:lnTo>
                  <a:pt x="197707" y="368236"/>
                </a:lnTo>
                <a:lnTo>
                  <a:pt x="196421" y="374820"/>
                </a:lnTo>
                <a:lnTo>
                  <a:pt x="192563" y="380619"/>
                </a:lnTo>
                <a:lnTo>
                  <a:pt x="186765" y="384476"/>
                </a:lnTo>
                <a:lnTo>
                  <a:pt x="180181" y="385762"/>
                </a:lnTo>
                <a:lnTo>
                  <a:pt x="429799" y="385762"/>
                </a:lnTo>
                <a:lnTo>
                  <a:pt x="429799" y="323056"/>
                </a:lnTo>
                <a:lnTo>
                  <a:pt x="242792" y="323056"/>
                </a:lnTo>
                <a:lnTo>
                  <a:pt x="236208" y="321794"/>
                </a:lnTo>
                <a:lnTo>
                  <a:pt x="230409" y="318008"/>
                </a:lnTo>
                <a:lnTo>
                  <a:pt x="99472" y="187071"/>
                </a:lnTo>
                <a:lnTo>
                  <a:pt x="90701" y="181195"/>
                </a:lnTo>
                <a:lnTo>
                  <a:pt x="90832" y="181195"/>
                </a:lnTo>
                <a:lnTo>
                  <a:pt x="80597" y="179212"/>
                </a:lnTo>
                <a:close/>
              </a:path>
              <a:path w="573404" h="586740">
                <a:moveTo>
                  <a:pt x="170132" y="143224"/>
                </a:moveTo>
                <a:lnTo>
                  <a:pt x="160057" y="145200"/>
                </a:lnTo>
                <a:lnTo>
                  <a:pt x="151220" y="151169"/>
                </a:lnTo>
                <a:lnTo>
                  <a:pt x="145232" y="160081"/>
                </a:lnTo>
                <a:lnTo>
                  <a:pt x="143255" y="170132"/>
                </a:lnTo>
                <a:lnTo>
                  <a:pt x="145232" y="180207"/>
                </a:lnTo>
                <a:lnTo>
                  <a:pt x="151161" y="189102"/>
                </a:lnTo>
                <a:lnTo>
                  <a:pt x="255174" y="293243"/>
                </a:lnTo>
                <a:lnTo>
                  <a:pt x="259032" y="299041"/>
                </a:lnTo>
                <a:lnTo>
                  <a:pt x="260318" y="305625"/>
                </a:lnTo>
                <a:lnTo>
                  <a:pt x="259032" y="312209"/>
                </a:lnTo>
                <a:lnTo>
                  <a:pt x="255174" y="318008"/>
                </a:lnTo>
                <a:lnTo>
                  <a:pt x="249376" y="321794"/>
                </a:lnTo>
                <a:lnTo>
                  <a:pt x="242792" y="323056"/>
                </a:lnTo>
                <a:lnTo>
                  <a:pt x="429799" y="323056"/>
                </a:lnTo>
                <a:lnTo>
                  <a:pt x="429799" y="294576"/>
                </a:lnTo>
                <a:lnTo>
                  <a:pt x="337115" y="294576"/>
                </a:lnTo>
                <a:lnTo>
                  <a:pt x="327564" y="289560"/>
                </a:lnTo>
                <a:lnTo>
                  <a:pt x="189047" y="151169"/>
                </a:lnTo>
                <a:lnTo>
                  <a:pt x="180183" y="145200"/>
                </a:lnTo>
                <a:lnTo>
                  <a:pt x="170132" y="143224"/>
                </a:lnTo>
                <a:close/>
              </a:path>
              <a:path w="573404" h="586740">
                <a:moveTo>
                  <a:pt x="408128" y="199913"/>
                </a:moveTo>
                <a:lnTo>
                  <a:pt x="379843" y="199913"/>
                </a:lnTo>
                <a:lnTo>
                  <a:pt x="370888" y="205946"/>
                </a:lnTo>
                <a:lnTo>
                  <a:pt x="368563" y="207581"/>
                </a:lnTo>
                <a:lnTo>
                  <a:pt x="362878" y="216021"/>
                </a:lnTo>
                <a:lnTo>
                  <a:pt x="360956" y="218963"/>
                </a:lnTo>
                <a:lnTo>
                  <a:pt x="358171" y="232790"/>
                </a:lnTo>
                <a:lnTo>
                  <a:pt x="358171" y="276860"/>
                </a:lnTo>
                <a:lnTo>
                  <a:pt x="354978" y="287131"/>
                </a:lnTo>
                <a:lnTo>
                  <a:pt x="347106" y="293401"/>
                </a:lnTo>
                <a:lnTo>
                  <a:pt x="337115" y="294576"/>
                </a:lnTo>
                <a:lnTo>
                  <a:pt x="429799" y="294576"/>
                </a:lnTo>
                <a:lnTo>
                  <a:pt x="429799" y="232790"/>
                </a:lnTo>
                <a:lnTo>
                  <a:pt x="427015" y="218963"/>
                </a:lnTo>
                <a:lnTo>
                  <a:pt x="425093" y="216021"/>
                </a:lnTo>
                <a:lnTo>
                  <a:pt x="419407" y="207581"/>
                </a:lnTo>
                <a:lnTo>
                  <a:pt x="417083" y="205946"/>
                </a:lnTo>
                <a:lnTo>
                  <a:pt x="408128" y="199913"/>
                </a:lnTo>
                <a:close/>
              </a:path>
              <a:path w="573404" h="586740">
                <a:moveTo>
                  <a:pt x="394616" y="197103"/>
                </a:moveTo>
                <a:lnTo>
                  <a:pt x="393355" y="197103"/>
                </a:lnTo>
                <a:lnTo>
                  <a:pt x="379400" y="199913"/>
                </a:lnTo>
                <a:lnTo>
                  <a:pt x="408570" y="199913"/>
                </a:lnTo>
                <a:lnTo>
                  <a:pt x="394616" y="197103"/>
                </a:lnTo>
                <a:close/>
              </a:path>
              <a:path w="573404" h="586740">
                <a:moveTo>
                  <a:pt x="497698" y="18430"/>
                </a:moveTo>
                <a:lnTo>
                  <a:pt x="487203" y="18430"/>
                </a:lnTo>
                <a:lnTo>
                  <a:pt x="477624" y="22351"/>
                </a:lnTo>
                <a:lnTo>
                  <a:pt x="469997" y="29936"/>
                </a:lnTo>
                <a:lnTo>
                  <a:pt x="434244" y="83565"/>
                </a:lnTo>
                <a:lnTo>
                  <a:pt x="430254" y="93436"/>
                </a:lnTo>
                <a:lnTo>
                  <a:pt x="430323" y="103759"/>
                </a:lnTo>
                <a:lnTo>
                  <a:pt x="434317" y="113411"/>
                </a:lnTo>
                <a:lnTo>
                  <a:pt x="441781" y="120921"/>
                </a:lnTo>
                <a:lnTo>
                  <a:pt x="451608" y="124894"/>
                </a:lnTo>
                <a:lnTo>
                  <a:pt x="461760" y="124894"/>
                </a:lnTo>
                <a:lnTo>
                  <a:pt x="471491" y="120921"/>
                </a:lnTo>
                <a:lnTo>
                  <a:pt x="479075" y="113411"/>
                </a:lnTo>
                <a:lnTo>
                  <a:pt x="514889" y="59689"/>
                </a:lnTo>
                <a:lnTo>
                  <a:pt x="518880" y="49819"/>
                </a:lnTo>
                <a:lnTo>
                  <a:pt x="518810" y="39497"/>
                </a:lnTo>
                <a:lnTo>
                  <a:pt x="514907" y="29936"/>
                </a:lnTo>
                <a:lnTo>
                  <a:pt x="507396" y="22351"/>
                </a:lnTo>
                <a:lnTo>
                  <a:pt x="497698" y="18430"/>
                </a:lnTo>
                <a:close/>
              </a:path>
            </a:pathLst>
          </a:custGeom>
          <a:solidFill>
            <a:srgbClr val="FFD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0F17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0374" y="424474"/>
            <a:ext cx="723824" cy="7238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999" y="420623"/>
            <a:ext cx="533400" cy="5334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" y="587374"/>
            <a:ext cx="228600" cy="2000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0374" y="424474"/>
            <a:ext cx="723824" cy="7238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8697" y="396062"/>
            <a:ext cx="6884949" cy="590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0F17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0859" y="1567468"/>
            <a:ext cx="11126470" cy="3034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1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image" Target="../media/image46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26" Type="http://schemas.openxmlformats.org/officeDocument/2006/relationships/image" Target="../media/image88.png"/><Relationship Id="rId3" Type="http://schemas.openxmlformats.org/officeDocument/2006/relationships/image" Target="../media/image65.png"/><Relationship Id="rId21" Type="http://schemas.openxmlformats.org/officeDocument/2006/relationships/image" Target="../media/image83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5" Type="http://schemas.openxmlformats.org/officeDocument/2006/relationships/image" Target="../media/image87.png"/><Relationship Id="rId2" Type="http://schemas.openxmlformats.org/officeDocument/2006/relationships/image" Target="../media/image64.png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24" Type="http://schemas.openxmlformats.org/officeDocument/2006/relationships/image" Target="../media/image86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23" Type="http://schemas.openxmlformats.org/officeDocument/2006/relationships/image" Target="../media/image85.png"/><Relationship Id="rId28" Type="http://schemas.openxmlformats.org/officeDocument/2006/relationships/image" Target="../media/image90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8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74720" y="1335024"/>
              <a:ext cx="5248910" cy="497205"/>
            </a:xfrm>
            <a:custGeom>
              <a:avLst/>
              <a:gdLst/>
              <a:ahLst/>
              <a:cxnLst/>
              <a:rect l="l" t="t" r="r" b="b"/>
              <a:pathLst>
                <a:path w="5248909" h="497205">
                  <a:moveTo>
                    <a:pt x="5001006" y="0"/>
                  </a:moveTo>
                  <a:lnTo>
                    <a:pt x="247650" y="0"/>
                  </a:lnTo>
                  <a:lnTo>
                    <a:pt x="197774" y="5048"/>
                  </a:lnTo>
                  <a:lnTo>
                    <a:pt x="151304" y="19526"/>
                  </a:lnTo>
                  <a:lnTo>
                    <a:pt x="109239" y="42433"/>
                  </a:lnTo>
                  <a:lnTo>
                    <a:pt x="72580" y="72771"/>
                  </a:lnTo>
                  <a:lnTo>
                    <a:pt x="42326" y="109537"/>
                  </a:lnTo>
                  <a:lnTo>
                    <a:pt x="19478" y="151733"/>
                  </a:lnTo>
                  <a:lnTo>
                    <a:pt x="5036" y="198358"/>
                  </a:lnTo>
                  <a:lnTo>
                    <a:pt x="0" y="248412"/>
                  </a:lnTo>
                  <a:lnTo>
                    <a:pt x="5036" y="298465"/>
                  </a:lnTo>
                  <a:lnTo>
                    <a:pt x="19478" y="345090"/>
                  </a:lnTo>
                  <a:lnTo>
                    <a:pt x="42326" y="387286"/>
                  </a:lnTo>
                  <a:lnTo>
                    <a:pt x="72580" y="424053"/>
                  </a:lnTo>
                  <a:lnTo>
                    <a:pt x="109239" y="454390"/>
                  </a:lnTo>
                  <a:lnTo>
                    <a:pt x="151304" y="477297"/>
                  </a:lnTo>
                  <a:lnTo>
                    <a:pt x="197774" y="491775"/>
                  </a:lnTo>
                  <a:lnTo>
                    <a:pt x="247650" y="496824"/>
                  </a:lnTo>
                  <a:lnTo>
                    <a:pt x="5001006" y="496824"/>
                  </a:lnTo>
                  <a:lnTo>
                    <a:pt x="5050881" y="491775"/>
                  </a:lnTo>
                  <a:lnTo>
                    <a:pt x="5097351" y="477297"/>
                  </a:lnTo>
                  <a:lnTo>
                    <a:pt x="5139416" y="454390"/>
                  </a:lnTo>
                  <a:lnTo>
                    <a:pt x="5176075" y="424053"/>
                  </a:lnTo>
                  <a:lnTo>
                    <a:pt x="5206329" y="387286"/>
                  </a:lnTo>
                  <a:lnTo>
                    <a:pt x="5229177" y="345090"/>
                  </a:lnTo>
                  <a:lnTo>
                    <a:pt x="5243619" y="298465"/>
                  </a:lnTo>
                  <a:lnTo>
                    <a:pt x="5248656" y="248412"/>
                  </a:lnTo>
                  <a:lnTo>
                    <a:pt x="5243619" y="198358"/>
                  </a:lnTo>
                  <a:lnTo>
                    <a:pt x="5229177" y="151733"/>
                  </a:lnTo>
                  <a:lnTo>
                    <a:pt x="5206329" y="109537"/>
                  </a:lnTo>
                  <a:lnTo>
                    <a:pt x="5176075" y="72771"/>
                  </a:lnTo>
                  <a:lnTo>
                    <a:pt x="5139416" y="42433"/>
                  </a:lnTo>
                  <a:lnTo>
                    <a:pt x="5097351" y="19526"/>
                  </a:lnTo>
                  <a:lnTo>
                    <a:pt x="5050881" y="5048"/>
                  </a:lnTo>
                  <a:lnTo>
                    <a:pt x="5001006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15511" y="1483486"/>
              <a:ext cx="259079" cy="200025"/>
            </a:xfrm>
            <a:custGeom>
              <a:avLst/>
              <a:gdLst/>
              <a:ahLst/>
              <a:cxnLst/>
              <a:rect l="l" t="t" r="r" b="b"/>
              <a:pathLst>
                <a:path w="259079" h="200025">
                  <a:moveTo>
                    <a:pt x="134365" y="0"/>
                  </a:moveTo>
                  <a:lnTo>
                    <a:pt x="124713" y="0"/>
                  </a:lnTo>
                  <a:lnTo>
                    <a:pt x="120141" y="888"/>
                  </a:lnTo>
                  <a:lnTo>
                    <a:pt x="6603" y="47243"/>
                  </a:lnTo>
                  <a:lnTo>
                    <a:pt x="2666" y="48895"/>
                  </a:lnTo>
                  <a:lnTo>
                    <a:pt x="0" y="52704"/>
                  </a:lnTo>
                  <a:lnTo>
                    <a:pt x="0" y="195199"/>
                  </a:lnTo>
                  <a:lnTo>
                    <a:pt x="4825" y="200025"/>
                  </a:lnTo>
                  <a:lnTo>
                    <a:pt x="16763" y="200025"/>
                  </a:lnTo>
                  <a:lnTo>
                    <a:pt x="21589" y="195199"/>
                  </a:lnTo>
                  <a:lnTo>
                    <a:pt x="21589" y="73025"/>
                  </a:lnTo>
                  <a:lnTo>
                    <a:pt x="237557" y="73025"/>
                  </a:lnTo>
                  <a:lnTo>
                    <a:pt x="252475" y="66928"/>
                  </a:lnTo>
                  <a:lnTo>
                    <a:pt x="256412" y="65277"/>
                  </a:lnTo>
                  <a:lnTo>
                    <a:pt x="259079" y="61467"/>
                  </a:lnTo>
                  <a:lnTo>
                    <a:pt x="259079" y="52704"/>
                  </a:lnTo>
                  <a:lnTo>
                    <a:pt x="256412" y="48895"/>
                  </a:lnTo>
                  <a:lnTo>
                    <a:pt x="252475" y="47243"/>
                  </a:lnTo>
                  <a:lnTo>
                    <a:pt x="138937" y="888"/>
                  </a:lnTo>
                  <a:lnTo>
                    <a:pt x="134365" y="0"/>
                  </a:lnTo>
                  <a:close/>
                </a:path>
                <a:path w="259079" h="200025">
                  <a:moveTo>
                    <a:pt x="43179" y="105028"/>
                  </a:moveTo>
                  <a:lnTo>
                    <a:pt x="43179" y="157099"/>
                  </a:lnTo>
                  <a:lnTo>
                    <a:pt x="49976" y="173771"/>
                  </a:lnTo>
                  <a:lnTo>
                    <a:pt x="68500" y="187420"/>
                  </a:lnTo>
                  <a:lnTo>
                    <a:pt x="95954" y="196639"/>
                  </a:lnTo>
                  <a:lnTo>
                    <a:pt x="129539" y="200025"/>
                  </a:lnTo>
                  <a:lnTo>
                    <a:pt x="163125" y="196639"/>
                  </a:lnTo>
                  <a:lnTo>
                    <a:pt x="190579" y="187420"/>
                  </a:lnTo>
                  <a:lnTo>
                    <a:pt x="209103" y="173771"/>
                  </a:lnTo>
                  <a:lnTo>
                    <a:pt x="215900" y="157099"/>
                  </a:lnTo>
                  <a:lnTo>
                    <a:pt x="215900" y="135636"/>
                  </a:lnTo>
                  <a:lnTo>
                    <a:pt x="121920" y="135636"/>
                  </a:lnTo>
                  <a:lnTo>
                    <a:pt x="114426" y="134238"/>
                  </a:lnTo>
                  <a:lnTo>
                    <a:pt x="43179" y="105028"/>
                  </a:lnTo>
                  <a:close/>
                </a:path>
                <a:path w="259079" h="200025">
                  <a:moveTo>
                    <a:pt x="215900" y="105028"/>
                  </a:moveTo>
                  <a:lnTo>
                    <a:pt x="144652" y="134238"/>
                  </a:lnTo>
                  <a:lnTo>
                    <a:pt x="137160" y="135636"/>
                  </a:lnTo>
                  <a:lnTo>
                    <a:pt x="215900" y="135636"/>
                  </a:lnTo>
                  <a:lnTo>
                    <a:pt x="215900" y="105028"/>
                  </a:lnTo>
                  <a:close/>
                </a:path>
                <a:path w="259079" h="200025">
                  <a:moveTo>
                    <a:pt x="237557" y="73025"/>
                  </a:moveTo>
                  <a:lnTo>
                    <a:pt x="21589" y="73025"/>
                  </a:lnTo>
                  <a:lnTo>
                    <a:pt x="120141" y="113284"/>
                  </a:lnTo>
                  <a:lnTo>
                    <a:pt x="124713" y="114300"/>
                  </a:lnTo>
                  <a:lnTo>
                    <a:pt x="134365" y="114300"/>
                  </a:lnTo>
                  <a:lnTo>
                    <a:pt x="138937" y="113284"/>
                  </a:lnTo>
                  <a:lnTo>
                    <a:pt x="237557" y="73025"/>
                  </a:lnTo>
                  <a:close/>
                </a:path>
              </a:pathLst>
            </a:custGeom>
            <a:solidFill>
              <a:srgbClr val="8EC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14088" y="1437500"/>
            <a:ext cx="3413760" cy="2279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2525" marR="5080" indent="-1140460" algn="ctr">
              <a:lnSpc>
                <a:spcPct val="130400"/>
              </a:lnSpc>
              <a:spcBef>
                <a:spcPts val="100"/>
              </a:spcBef>
            </a:pPr>
            <a:r>
              <a:rPr lang="uk-UA" sz="1200" b="1" dirty="0">
                <a:solidFill>
                  <a:srgbClr val="DBEAFD"/>
                </a:solidFill>
                <a:latin typeface="Arial"/>
                <a:cs typeface="Arial"/>
              </a:rPr>
              <a:t>БАКАЛАВРСЬКА РОБОТА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08649" y="2057400"/>
            <a:ext cx="9274556" cy="17376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3810" algn="ctr">
              <a:lnSpc>
                <a:spcPct val="100000"/>
              </a:lnSpc>
              <a:spcBef>
                <a:spcPts val="110"/>
              </a:spcBef>
            </a:pPr>
            <a:r>
              <a:rPr lang="uk-UA" sz="2800" spc="-20" dirty="0">
                <a:solidFill>
                  <a:srgbClr val="FFFFFF"/>
                </a:solidFill>
                <a:latin typeface="Arial"/>
                <a:cs typeface="Arial"/>
              </a:rPr>
              <a:t>Тема: </a:t>
            </a:r>
            <a:r>
              <a:rPr sz="2800" spc="-20" dirty="0" err="1">
                <a:solidFill>
                  <a:srgbClr val="FFFFFF"/>
                </a:solidFill>
                <a:latin typeface="Arial"/>
                <a:cs typeface="Arial"/>
              </a:rPr>
              <a:t>Розроблення</a:t>
            </a:r>
            <a:r>
              <a:rPr sz="28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веборієнтованої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інформаційної</a:t>
            </a:r>
            <a:endParaRPr sz="28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системи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управління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персональними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фінансами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з </a:t>
            </a:r>
            <a:r>
              <a:rPr sz="2800" spc="-10" dirty="0" err="1">
                <a:solidFill>
                  <a:srgbClr val="FFFFFF"/>
                </a:solidFill>
                <a:latin typeface="Arial"/>
                <a:cs typeface="Arial"/>
              </a:rPr>
              <a:t>про</a:t>
            </a:r>
            <a:r>
              <a:rPr lang="uk-UA" sz="2800" spc="-1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800" spc="-10" dirty="0" err="1">
                <a:solidFill>
                  <a:srgbClr val="FFFFFF"/>
                </a:solidFill>
                <a:latin typeface="Arial"/>
                <a:cs typeface="Arial"/>
              </a:rPr>
              <a:t>нозуванням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витрат</a:t>
            </a:r>
            <a:r>
              <a:rPr sz="2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28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основі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моделі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машинного</a:t>
            </a:r>
            <a:r>
              <a:rPr sz="28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навчання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86054" y="4114800"/>
            <a:ext cx="4853146" cy="265008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algn="ctr">
              <a:spcBef>
                <a:spcPts val="425"/>
              </a:spcBef>
            </a:pPr>
            <a:r>
              <a:rPr lang="uk-UA" sz="1600" b="1" spc="-25" dirty="0">
                <a:solidFill>
                  <a:schemeClr val="bg1"/>
                </a:solidFill>
                <a:latin typeface="Arial"/>
                <a:cs typeface="Arial"/>
              </a:rPr>
              <a:t>Виконав: студент групи ІСТ-22-1</a:t>
            </a:r>
          </a:p>
          <a:p>
            <a:pPr marL="12700" algn="ctr">
              <a:spcBef>
                <a:spcPts val="425"/>
              </a:spcBef>
            </a:pPr>
            <a:r>
              <a:rPr lang="uk-UA" sz="1600" b="1" spc="-25" dirty="0">
                <a:solidFill>
                  <a:schemeClr val="bg1"/>
                </a:solidFill>
                <a:latin typeface="Arial"/>
                <a:cs typeface="Arial"/>
              </a:rPr>
              <a:t>Богданович Володимир Дмитрович</a:t>
            </a:r>
          </a:p>
          <a:p>
            <a:pPr marL="12700" algn="ctr">
              <a:spcBef>
                <a:spcPts val="425"/>
              </a:spcBef>
            </a:pPr>
            <a:endParaRPr lang="uk-UA" sz="16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 algn="ctr">
              <a:spcBef>
                <a:spcPts val="425"/>
              </a:spcBef>
            </a:pPr>
            <a:r>
              <a:rPr lang="uk-UA" sz="1600" b="1" dirty="0">
                <a:solidFill>
                  <a:schemeClr val="bg1"/>
                </a:solidFill>
                <a:latin typeface="Arial"/>
                <a:cs typeface="Arial"/>
              </a:rPr>
              <a:t>Керівник роботи:</a:t>
            </a:r>
          </a:p>
          <a:p>
            <a:pPr marL="12700" algn="ctr">
              <a:spcBef>
                <a:spcPts val="425"/>
              </a:spcBef>
            </a:pPr>
            <a:r>
              <a:rPr lang="ru-RU" sz="1600" b="1" dirty="0" err="1">
                <a:solidFill>
                  <a:schemeClr val="bg1"/>
                </a:solidFill>
                <a:latin typeface="Arial"/>
                <a:cs typeface="Arial"/>
              </a:rPr>
              <a:t>Паньків</a:t>
            </a:r>
            <a:r>
              <a:rPr lang="ru-RU" sz="1600" b="1" dirty="0">
                <a:solidFill>
                  <a:schemeClr val="bg1"/>
                </a:solidFill>
                <a:latin typeface="Arial"/>
                <a:cs typeface="Arial"/>
              </a:rPr>
              <a:t> Христина </a:t>
            </a:r>
            <a:r>
              <a:rPr lang="ru-RU" sz="1600" b="1" dirty="0" err="1">
                <a:solidFill>
                  <a:schemeClr val="bg1"/>
                </a:solidFill>
                <a:latin typeface="Arial"/>
                <a:cs typeface="Arial"/>
              </a:rPr>
              <a:t>Василівна</a:t>
            </a:r>
            <a:r>
              <a:rPr lang="ru-RU" sz="1600" b="1" dirty="0">
                <a:solidFill>
                  <a:schemeClr val="bg1"/>
                </a:solidFill>
                <a:latin typeface="Arial"/>
                <a:cs typeface="Arial"/>
              </a:rPr>
              <a:t>, к.т.н., доцент</a:t>
            </a:r>
          </a:p>
          <a:p>
            <a:pPr marL="12700" algn="ctr">
              <a:spcBef>
                <a:spcPts val="425"/>
              </a:spcBef>
            </a:pPr>
            <a:endParaRPr lang="ru-RU" sz="16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 algn="ctr">
              <a:spcBef>
                <a:spcPts val="425"/>
              </a:spcBef>
            </a:pPr>
            <a:endParaRPr lang="en-US" sz="16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 algn="ctr">
              <a:spcBef>
                <a:spcPts val="425"/>
              </a:spcBef>
            </a:pPr>
            <a:r>
              <a:rPr lang="ru-RU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Arial"/>
                <a:cs typeface="Arial"/>
              </a:rPr>
              <a:t>Івано-Франківськ</a:t>
            </a:r>
            <a:r>
              <a:rPr lang="ru-RU" sz="1600" b="1" dirty="0">
                <a:solidFill>
                  <a:schemeClr val="bg1"/>
                </a:solidFill>
                <a:latin typeface="Arial"/>
                <a:cs typeface="Arial"/>
              </a:rPr>
              <a:t> - 2026</a:t>
            </a:r>
            <a:endParaRPr lang="uk-UA" sz="16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425"/>
              </a:spcBef>
            </a:pPr>
            <a:endParaRPr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86054" y="619637"/>
            <a:ext cx="4319746" cy="418063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380"/>
              </a:spcBef>
            </a:pPr>
            <a:r>
              <a:rPr lang="ru-RU" sz="1200" b="1" spc="-10" dirty="0" err="1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Івано-Франківський</a:t>
            </a:r>
            <a:r>
              <a:rPr lang="ru-RU" sz="1200" b="1" spc="-10" dirty="0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spc="-10" dirty="0" err="1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національний</a:t>
            </a:r>
            <a:r>
              <a:rPr lang="ru-RU" sz="1200" b="1" spc="-10" dirty="0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spc="-10" dirty="0" err="1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технічний</a:t>
            </a:r>
            <a:r>
              <a:rPr lang="ru-RU" sz="1200" b="1" spc="-10" dirty="0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spc="-10" dirty="0" err="1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університет</a:t>
            </a:r>
            <a:r>
              <a:rPr lang="ru-RU" sz="1200" b="1" spc="-10" dirty="0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spc="-10" dirty="0" err="1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нафти</a:t>
            </a:r>
            <a:r>
              <a:rPr lang="ru-RU" sz="1200" b="1" spc="-10" dirty="0">
                <a:solidFill>
                  <a:srgbClr val="BDDB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газу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"/>
          <p:cNvSpPr/>
          <p:nvPr/>
        </p:nvSpPr>
        <p:spPr>
          <a:xfrm>
            <a:off x="3615656" y="4038600"/>
            <a:ext cx="5248910" cy="838200"/>
          </a:xfrm>
          <a:custGeom>
            <a:avLst/>
            <a:gdLst/>
            <a:ahLst/>
            <a:cxnLst/>
            <a:rect l="l" t="t" r="r" b="b"/>
            <a:pathLst>
              <a:path w="5248909" h="497205">
                <a:moveTo>
                  <a:pt x="5001006" y="0"/>
                </a:moveTo>
                <a:lnTo>
                  <a:pt x="247650" y="0"/>
                </a:lnTo>
                <a:lnTo>
                  <a:pt x="197774" y="5048"/>
                </a:lnTo>
                <a:lnTo>
                  <a:pt x="151304" y="19526"/>
                </a:lnTo>
                <a:lnTo>
                  <a:pt x="109239" y="42433"/>
                </a:lnTo>
                <a:lnTo>
                  <a:pt x="72580" y="72771"/>
                </a:lnTo>
                <a:lnTo>
                  <a:pt x="42326" y="109537"/>
                </a:lnTo>
                <a:lnTo>
                  <a:pt x="19478" y="151733"/>
                </a:lnTo>
                <a:lnTo>
                  <a:pt x="5036" y="198358"/>
                </a:lnTo>
                <a:lnTo>
                  <a:pt x="0" y="248412"/>
                </a:lnTo>
                <a:lnTo>
                  <a:pt x="5036" y="298465"/>
                </a:lnTo>
                <a:lnTo>
                  <a:pt x="19478" y="345090"/>
                </a:lnTo>
                <a:lnTo>
                  <a:pt x="42326" y="387286"/>
                </a:lnTo>
                <a:lnTo>
                  <a:pt x="72580" y="424053"/>
                </a:lnTo>
                <a:lnTo>
                  <a:pt x="109239" y="454390"/>
                </a:lnTo>
                <a:lnTo>
                  <a:pt x="151304" y="477297"/>
                </a:lnTo>
                <a:lnTo>
                  <a:pt x="197774" y="491775"/>
                </a:lnTo>
                <a:lnTo>
                  <a:pt x="247650" y="496824"/>
                </a:lnTo>
                <a:lnTo>
                  <a:pt x="5001006" y="496824"/>
                </a:lnTo>
                <a:lnTo>
                  <a:pt x="5050881" y="491775"/>
                </a:lnTo>
                <a:lnTo>
                  <a:pt x="5097351" y="477297"/>
                </a:lnTo>
                <a:lnTo>
                  <a:pt x="5139416" y="454390"/>
                </a:lnTo>
                <a:lnTo>
                  <a:pt x="5176075" y="424053"/>
                </a:lnTo>
                <a:lnTo>
                  <a:pt x="5206329" y="387286"/>
                </a:lnTo>
                <a:lnTo>
                  <a:pt x="5229177" y="345090"/>
                </a:lnTo>
                <a:lnTo>
                  <a:pt x="5243619" y="298465"/>
                </a:lnTo>
                <a:lnTo>
                  <a:pt x="5248656" y="248412"/>
                </a:lnTo>
                <a:lnTo>
                  <a:pt x="5243619" y="198358"/>
                </a:lnTo>
                <a:lnTo>
                  <a:pt x="5229177" y="151733"/>
                </a:lnTo>
                <a:lnTo>
                  <a:pt x="5206329" y="109537"/>
                </a:lnTo>
                <a:lnTo>
                  <a:pt x="5176075" y="72771"/>
                </a:lnTo>
                <a:lnTo>
                  <a:pt x="5139416" y="42433"/>
                </a:lnTo>
                <a:lnTo>
                  <a:pt x="5097351" y="19526"/>
                </a:lnTo>
                <a:lnTo>
                  <a:pt x="5050881" y="5048"/>
                </a:lnTo>
                <a:lnTo>
                  <a:pt x="5001006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"/>
          <p:cNvSpPr/>
          <p:nvPr/>
        </p:nvSpPr>
        <p:spPr>
          <a:xfrm>
            <a:off x="3615656" y="4953000"/>
            <a:ext cx="5248910" cy="838200"/>
          </a:xfrm>
          <a:custGeom>
            <a:avLst/>
            <a:gdLst/>
            <a:ahLst/>
            <a:cxnLst/>
            <a:rect l="l" t="t" r="r" b="b"/>
            <a:pathLst>
              <a:path w="5248909" h="497205">
                <a:moveTo>
                  <a:pt x="5001006" y="0"/>
                </a:moveTo>
                <a:lnTo>
                  <a:pt x="247650" y="0"/>
                </a:lnTo>
                <a:lnTo>
                  <a:pt x="197774" y="5048"/>
                </a:lnTo>
                <a:lnTo>
                  <a:pt x="151304" y="19526"/>
                </a:lnTo>
                <a:lnTo>
                  <a:pt x="109239" y="42433"/>
                </a:lnTo>
                <a:lnTo>
                  <a:pt x="72580" y="72771"/>
                </a:lnTo>
                <a:lnTo>
                  <a:pt x="42326" y="109537"/>
                </a:lnTo>
                <a:lnTo>
                  <a:pt x="19478" y="151733"/>
                </a:lnTo>
                <a:lnTo>
                  <a:pt x="5036" y="198358"/>
                </a:lnTo>
                <a:lnTo>
                  <a:pt x="0" y="248412"/>
                </a:lnTo>
                <a:lnTo>
                  <a:pt x="5036" y="298465"/>
                </a:lnTo>
                <a:lnTo>
                  <a:pt x="19478" y="345090"/>
                </a:lnTo>
                <a:lnTo>
                  <a:pt x="42326" y="387286"/>
                </a:lnTo>
                <a:lnTo>
                  <a:pt x="72580" y="424053"/>
                </a:lnTo>
                <a:lnTo>
                  <a:pt x="109239" y="454390"/>
                </a:lnTo>
                <a:lnTo>
                  <a:pt x="151304" y="477297"/>
                </a:lnTo>
                <a:lnTo>
                  <a:pt x="197774" y="491775"/>
                </a:lnTo>
                <a:lnTo>
                  <a:pt x="247650" y="496824"/>
                </a:lnTo>
                <a:lnTo>
                  <a:pt x="5001006" y="496824"/>
                </a:lnTo>
                <a:lnTo>
                  <a:pt x="5050881" y="491775"/>
                </a:lnTo>
                <a:lnTo>
                  <a:pt x="5097351" y="477297"/>
                </a:lnTo>
                <a:lnTo>
                  <a:pt x="5139416" y="454390"/>
                </a:lnTo>
                <a:lnTo>
                  <a:pt x="5176075" y="424053"/>
                </a:lnTo>
                <a:lnTo>
                  <a:pt x="5206329" y="387286"/>
                </a:lnTo>
                <a:lnTo>
                  <a:pt x="5229177" y="345090"/>
                </a:lnTo>
                <a:lnTo>
                  <a:pt x="5243619" y="298465"/>
                </a:lnTo>
                <a:lnTo>
                  <a:pt x="5248656" y="248412"/>
                </a:lnTo>
                <a:lnTo>
                  <a:pt x="5243619" y="198358"/>
                </a:lnTo>
                <a:lnTo>
                  <a:pt x="5229177" y="151733"/>
                </a:lnTo>
                <a:lnTo>
                  <a:pt x="5206329" y="109537"/>
                </a:lnTo>
                <a:lnTo>
                  <a:pt x="5176075" y="72771"/>
                </a:lnTo>
                <a:lnTo>
                  <a:pt x="5139416" y="42433"/>
                </a:lnTo>
                <a:lnTo>
                  <a:pt x="5097351" y="19526"/>
                </a:lnTo>
                <a:lnTo>
                  <a:pt x="5050881" y="5048"/>
                </a:lnTo>
                <a:lnTo>
                  <a:pt x="5001006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0374" y="420623"/>
            <a:ext cx="723900" cy="727710"/>
            <a:chOff x="290374" y="420623"/>
            <a:chExt cx="723900" cy="72771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0374" y="424474"/>
              <a:ext cx="723824" cy="72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0999" y="420623"/>
              <a:ext cx="533400" cy="53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956" y="573023"/>
              <a:ext cx="227776" cy="2286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54404" y="3914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45" dirty="0">
                <a:solidFill>
                  <a:srgbClr val="4F39F6"/>
                </a:solidFill>
                <a:latin typeface="Times New Roman"/>
                <a:cs typeface="Times New Roman"/>
              </a:rPr>
              <a:t>Висновки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54404" y="547878"/>
            <a:ext cx="4220845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Основні</a:t>
            </a:r>
            <a:r>
              <a:rPr spc="-150" dirty="0"/>
              <a:t> </a:t>
            </a:r>
            <a:r>
              <a:rPr spc="-25" dirty="0"/>
              <a:t>результати</a:t>
            </a:r>
            <a:r>
              <a:rPr spc="-80" dirty="0"/>
              <a:t> </a:t>
            </a:r>
            <a:r>
              <a:rPr spc="-10" dirty="0"/>
              <a:t>роботи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399288" y="1219200"/>
            <a:ext cx="5584190" cy="1828800"/>
            <a:chOff x="399288" y="1219200"/>
            <a:chExt cx="5584190" cy="182880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9288" y="1219200"/>
              <a:ext cx="5583936" cy="1828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9288" y="1219200"/>
              <a:ext cx="40005" cy="1828800"/>
            </a:xfrm>
            <a:custGeom>
              <a:avLst/>
              <a:gdLst/>
              <a:ahLst/>
              <a:cxnLst/>
              <a:rect l="l" t="t" r="r" b="b"/>
              <a:pathLst>
                <a:path w="40004" h="1828800">
                  <a:moveTo>
                    <a:pt x="39624" y="0"/>
                  </a:moveTo>
                  <a:lnTo>
                    <a:pt x="24206" y="2988"/>
                  </a:lnTo>
                  <a:lnTo>
                    <a:pt x="11610" y="11144"/>
                  </a:lnTo>
                  <a:lnTo>
                    <a:pt x="3115" y="23252"/>
                  </a:lnTo>
                  <a:lnTo>
                    <a:pt x="0" y="38100"/>
                  </a:lnTo>
                  <a:lnTo>
                    <a:pt x="0" y="1790700"/>
                  </a:lnTo>
                  <a:lnTo>
                    <a:pt x="3115" y="1805547"/>
                  </a:lnTo>
                  <a:lnTo>
                    <a:pt x="11610" y="1817655"/>
                  </a:lnTo>
                  <a:lnTo>
                    <a:pt x="24206" y="1825811"/>
                  </a:lnTo>
                  <a:lnTo>
                    <a:pt x="39624" y="1828800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00BB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9600" y="1411223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04800" y="0"/>
                  </a:moveTo>
                  <a:lnTo>
                    <a:pt x="76200" y="0"/>
                  </a:lnTo>
                  <a:lnTo>
                    <a:pt x="46548" y="5994"/>
                  </a:lnTo>
                  <a:lnTo>
                    <a:pt x="22326" y="22336"/>
                  </a:lnTo>
                  <a:lnTo>
                    <a:pt x="5991" y="46559"/>
                  </a:lnTo>
                  <a:lnTo>
                    <a:pt x="0" y="76200"/>
                  </a:lnTo>
                  <a:lnTo>
                    <a:pt x="0" y="304800"/>
                  </a:lnTo>
                  <a:lnTo>
                    <a:pt x="5991" y="334440"/>
                  </a:lnTo>
                  <a:lnTo>
                    <a:pt x="22326" y="358663"/>
                  </a:lnTo>
                  <a:lnTo>
                    <a:pt x="46548" y="375005"/>
                  </a:lnTo>
                  <a:lnTo>
                    <a:pt x="76200" y="381000"/>
                  </a:lnTo>
                  <a:lnTo>
                    <a:pt x="304800" y="381000"/>
                  </a:lnTo>
                  <a:lnTo>
                    <a:pt x="334445" y="375005"/>
                  </a:lnTo>
                  <a:lnTo>
                    <a:pt x="358668" y="358663"/>
                  </a:lnTo>
                  <a:lnTo>
                    <a:pt x="375006" y="334440"/>
                  </a:lnTo>
                  <a:lnTo>
                    <a:pt x="381000" y="304800"/>
                  </a:lnTo>
                  <a:lnTo>
                    <a:pt x="381000" y="76200"/>
                  </a:lnTo>
                  <a:lnTo>
                    <a:pt x="375006" y="46559"/>
                  </a:lnTo>
                  <a:lnTo>
                    <a:pt x="358668" y="22336"/>
                  </a:lnTo>
                  <a:lnTo>
                    <a:pt x="334445" y="5994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D0F9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4088" y="1505711"/>
              <a:ext cx="192024" cy="18897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067104" y="1427733"/>
            <a:ext cx="4578350" cy="6032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13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Теоретичні</a:t>
            </a:r>
            <a:r>
              <a:rPr sz="1350" b="1" spc="-5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результати</a:t>
            </a:r>
            <a:endParaRPr sz="1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350">
              <a:latin typeface="Times New Roman"/>
              <a:cs typeface="Times New Roman"/>
            </a:endParaRPr>
          </a:p>
          <a:p>
            <a:pPr marL="160655" indent="-122555">
              <a:lnSpc>
                <a:spcPct val="100000"/>
              </a:lnSpc>
              <a:spcBef>
                <a:spcPts val="5"/>
              </a:spcBef>
              <a:buClr>
                <a:srgbClr val="009966"/>
              </a:buClr>
              <a:buFont typeface="Times New Roman"/>
              <a:buChar char="•"/>
              <a:tabLst>
                <a:tab pos="160655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Проведено</a:t>
            </a:r>
            <a:r>
              <a:rPr sz="1050" spc="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комплексний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аналіз</a:t>
            </a:r>
            <a:r>
              <a:rPr sz="1050" spc="-7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предметної</a:t>
            </a:r>
            <a:r>
              <a:rPr sz="1050" spc="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області</a:t>
            </a:r>
            <a:r>
              <a:rPr sz="1050" spc="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фінансового</a:t>
            </a:r>
            <a:r>
              <a:rPr sz="1050" spc="-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моніторингу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92504" y="2175916"/>
            <a:ext cx="4443095" cy="675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985" marR="5080" indent="-121920">
              <a:lnSpc>
                <a:spcPct val="119700"/>
              </a:lnSpc>
              <a:spcBef>
                <a:spcPts val="95"/>
              </a:spcBef>
              <a:buClr>
                <a:srgbClr val="009966"/>
              </a:buClr>
              <a:buFont typeface="Times New Roman"/>
              <a:buChar char="•"/>
              <a:tabLst>
                <a:tab pos="135255" algn="l"/>
              </a:tabLst>
            </a:pP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Обґрунтовано</a:t>
            </a:r>
            <a:r>
              <a:rPr sz="1050" spc="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доцільність</a:t>
            </a:r>
            <a:r>
              <a:rPr sz="1050" spc="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використання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ансамблевих</a:t>
            </a:r>
            <a:r>
              <a:rPr sz="1050" spc="-7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методів</a:t>
            </a:r>
            <a:r>
              <a:rPr sz="1050" spc="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ML</a:t>
            </a:r>
            <a:r>
              <a:rPr sz="1050" spc="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(Random 	Forest)</a:t>
            </a:r>
            <a:endParaRPr sz="1050" dirty="0">
              <a:latin typeface="Times New Roman"/>
              <a:cs typeface="Times New Roman"/>
            </a:endParaRPr>
          </a:p>
          <a:p>
            <a:pPr marL="134620" indent="-121920">
              <a:lnSpc>
                <a:spcPct val="100000"/>
              </a:lnSpc>
              <a:spcBef>
                <a:spcPts val="835"/>
              </a:spcBef>
              <a:buClr>
                <a:srgbClr val="009966"/>
              </a:buClr>
              <a:buFont typeface="Times New Roman"/>
              <a:buChar char="•"/>
              <a:tabLst>
                <a:tab pos="134620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Встановлено</a:t>
            </a:r>
            <a:r>
              <a:rPr sz="1050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технологічний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розрив</a:t>
            </a:r>
            <a:r>
              <a:rPr sz="1050" spc="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між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 існуючими</a:t>
            </a:r>
            <a:r>
              <a:rPr sz="105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рішеннями</a:t>
            </a:r>
            <a:endParaRPr sz="1050" dirty="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9288" y="3200400"/>
            <a:ext cx="5584190" cy="1716405"/>
            <a:chOff x="399288" y="3200400"/>
            <a:chExt cx="5584190" cy="171640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288" y="3200400"/>
              <a:ext cx="5583936" cy="171602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9288" y="3200400"/>
              <a:ext cx="40005" cy="1716405"/>
            </a:xfrm>
            <a:custGeom>
              <a:avLst/>
              <a:gdLst/>
              <a:ahLst/>
              <a:cxnLst/>
              <a:rect l="l" t="t" r="r" b="b"/>
              <a:pathLst>
                <a:path w="40004" h="1716404">
                  <a:moveTo>
                    <a:pt x="39624" y="0"/>
                  </a:moveTo>
                  <a:lnTo>
                    <a:pt x="24206" y="3006"/>
                  </a:lnTo>
                  <a:lnTo>
                    <a:pt x="11610" y="11191"/>
                  </a:lnTo>
                  <a:lnTo>
                    <a:pt x="3115" y="23306"/>
                  </a:lnTo>
                  <a:lnTo>
                    <a:pt x="0" y="38100"/>
                  </a:lnTo>
                  <a:lnTo>
                    <a:pt x="0" y="1677924"/>
                  </a:lnTo>
                  <a:lnTo>
                    <a:pt x="3115" y="1692717"/>
                  </a:lnTo>
                  <a:lnTo>
                    <a:pt x="11610" y="1704832"/>
                  </a:lnTo>
                  <a:lnTo>
                    <a:pt x="24206" y="1713017"/>
                  </a:lnTo>
                  <a:lnTo>
                    <a:pt x="39624" y="1716024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2B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9600" y="3392423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04800" y="0"/>
                  </a:moveTo>
                  <a:lnTo>
                    <a:pt x="76200" y="0"/>
                  </a:lnTo>
                  <a:lnTo>
                    <a:pt x="46548" y="5994"/>
                  </a:lnTo>
                  <a:lnTo>
                    <a:pt x="22326" y="22336"/>
                  </a:lnTo>
                  <a:lnTo>
                    <a:pt x="5991" y="46559"/>
                  </a:lnTo>
                  <a:lnTo>
                    <a:pt x="0" y="76200"/>
                  </a:lnTo>
                  <a:lnTo>
                    <a:pt x="0" y="304800"/>
                  </a:lnTo>
                  <a:lnTo>
                    <a:pt x="5991" y="334440"/>
                  </a:lnTo>
                  <a:lnTo>
                    <a:pt x="22326" y="358663"/>
                  </a:lnTo>
                  <a:lnTo>
                    <a:pt x="46548" y="375005"/>
                  </a:lnTo>
                  <a:lnTo>
                    <a:pt x="76200" y="381000"/>
                  </a:lnTo>
                  <a:lnTo>
                    <a:pt x="304800" y="381000"/>
                  </a:lnTo>
                  <a:lnTo>
                    <a:pt x="334445" y="375005"/>
                  </a:lnTo>
                  <a:lnTo>
                    <a:pt x="358668" y="358663"/>
                  </a:lnTo>
                  <a:lnTo>
                    <a:pt x="375006" y="334440"/>
                  </a:lnTo>
                  <a:lnTo>
                    <a:pt x="381000" y="304800"/>
                  </a:lnTo>
                  <a:lnTo>
                    <a:pt x="381000" y="76200"/>
                  </a:lnTo>
                  <a:lnTo>
                    <a:pt x="375006" y="46559"/>
                  </a:lnTo>
                  <a:lnTo>
                    <a:pt x="358668" y="22336"/>
                  </a:lnTo>
                  <a:lnTo>
                    <a:pt x="334445" y="5994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DBE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609" y="3468877"/>
              <a:ext cx="229323" cy="225044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092504" y="3409950"/>
            <a:ext cx="3743325" cy="13087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b="1" dirty="0">
                <a:solidFill>
                  <a:srgbClr val="0F1728"/>
                </a:solidFill>
                <a:latin typeface="Times New Roman"/>
                <a:cs typeface="Times New Roman"/>
              </a:rPr>
              <a:t>Практичні</a:t>
            </a:r>
            <a:r>
              <a:rPr sz="1350" b="1" spc="-8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результати</a:t>
            </a:r>
            <a:endParaRPr sz="1350">
              <a:latin typeface="Times New Roman"/>
              <a:cs typeface="Times New Roman"/>
            </a:endParaRPr>
          </a:p>
          <a:p>
            <a:pPr marL="135255" indent="-122555">
              <a:lnSpc>
                <a:spcPct val="100000"/>
              </a:lnSpc>
              <a:spcBef>
                <a:spcPts val="925"/>
              </a:spcBef>
              <a:buClr>
                <a:srgbClr val="155DFB"/>
              </a:buClr>
              <a:buFont typeface="Times New Roman"/>
              <a:buChar char="•"/>
              <a:tabLst>
                <a:tab pos="135255" algn="l"/>
              </a:tabLst>
            </a:pP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Розроблено</a:t>
            </a:r>
            <a:r>
              <a:rPr sz="1050" spc="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гібридну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архітектуру</a:t>
            </a:r>
            <a:r>
              <a:rPr sz="1050" spc="5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на</a:t>
            </a:r>
            <a:r>
              <a:rPr sz="105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базі</a:t>
            </a:r>
            <a:r>
              <a:rPr sz="105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MERN-стеку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+</a:t>
            </a:r>
            <a:r>
              <a:rPr sz="1050" spc="-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Python</a:t>
            </a:r>
            <a:endParaRPr sz="1050">
              <a:latin typeface="Times New Roman"/>
              <a:cs typeface="Times New Roman"/>
            </a:endParaRPr>
          </a:p>
          <a:p>
            <a:pPr marL="134620" indent="-121920">
              <a:lnSpc>
                <a:spcPct val="100000"/>
              </a:lnSpc>
              <a:spcBef>
                <a:spcPts val="840"/>
              </a:spcBef>
              <a:buClr>
                <a:srgbClr val="155DFB"/>
              </a:buClr>
              <a:buFont typeface="Times New Roman"/>
              <a:buChar char="•"/>
              <a:tabLst>
                <a:tab pos="134620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Реалізовано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модуль</a:t>
            </a:r>
            <a:r>
              <a:rPr sz="1050" spc="6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OCR-розпізнавання</a:t>
            </a:r>
            <a:r>
              <a:rPr sz="1050" spc="-5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фіскальних</a:t>
            </a:r>
            <a:r>
              <a:rPr sz="1050" spc="-6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чеків</a:t>
            </a:r>
            <a:endParaRPr sz="1050">
              <a:latin typeface="Times New Roman"/>
              <a:cs typeface="Times New Roman"/>
            </a:endParaRPr>
          </a:p>
          <a:p>
            <a:pPr marL="134620" indent="-121920">
              <a:lnSpc>
                <a:spcPct val="100000"/>
              </a:lnSpc>
              <a:spcBef>
                <a:spcPts val="840"/>
              </a:spcBef>
              <a:buClr>
                <a:srgbClr val="155DFB"/>
              </a:buClr>
              <a:buFont typeface="Times New Roman"/>
              <a:buChar char="•"/>
              <a:tabLst>
                <a:tab pos="134620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Досягнуто</a:t>
            </a:r>
            <a:r>
              <a:rPr sz="105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точності</a:t>
            </a:r>
            <a:r>
              <a:rPr sz="1050" spc="-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прогнозування</a:t>
            </a:r>
            <a:r>
              <a:rPr sz="105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R²</a:t>
            </a:r>
            <a:r>
              <a:rPr sz="1050" spc="-5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=</a:t>
            </a:r>
            <a:r>
              <a:rPr sz="1050" spc="-6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0.88</a:t>
            </a:r>
            <a:endParaRPr sz="1050">
              <a:latin typeface="Times New Roman"/>
              <a:cs typeface="Times New Roman"/>
            </a:endParaRPr>
          </a:p>
          <a:p>
            <a:pPr marL="134620" indent="-121920">
              <a:lnSpc>
                <a:spcPct val="100000"/>
              </a:lnSpc>
              <a:spcBef>
                <a:spcPts val="845"/>
              </a:spcBef>
              <a:buClr>
                <a:srgbClr val="155DFB"/>
              </a:buClr>
              <a:buFont typeface="Times New Roman"/>
              <a:buChar char="•"/>
              <a:tabLst>
                <a:tab pos="134620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Створено</a:t>
            </a:r>
            <a:r>
              <a:rPr sz="1050" spc="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інтуїтивний</a:t>
            </a:r>
            <a:r>
              <a:rPr sz="1050" spc="-5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SPA-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інтерфейс з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часом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відгуку</a:t>
            </a:r>
            <a:r>
              <a:rPr sz="1050" spc="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&lt;</a:t>
            </a:r>
            <a:r>
              <a:rPr sz="105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1.5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50" dirty="0">
                <a:solidFill>
                  <a:srgbClr val="364152"/>
                </a:solidFill>
                <a:latin typeface="Times New Roman"/>
                <a:cs typeface="Times New Roman"/>
              </a:rPr>
              <a:t>с</a:t>
            </a:r>
            <a:endParaRPr sz="105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230111" y="1219200"/>
            <a:ext cx="5581015" cy="1828800"/>
            <a:chOff x="6230111" y="1219200"/>
            <a:chExt cx="5581015" cy="1640205"/>
          </a:xfrm>
        </p:grpSpPr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30111" y="1219200"/>
              <a:ext cx="5580888" cy="163982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230111" y="1219200"/>
              <a:ext cx="36830" cy="1640205"/>
            </a:xfrm>
            <a:custGeom>
              <a:avLst/>
              <a:gdLst/>
              <a:ahLst/>
              <a:cxnLst/>
              <a:rect l="l" t="t" r="r" b="b"/>
              <a:pathLst>
                <a:path w="36829" h="1640205">
                  <a:moveTo>
                    <a:pt x="36575" y="0"/>
                  </a:moveTo>
                  <a:lnTo>
                    <a:pt x="22342" y="3006"/>
                  </a:lnTo>
                  <a:lnTo>
                    <a:pt x="10715" y="11191"/>
                  </a:lnTo>
                  <a:lnTo>
                    <a:pt x="2875" y="23306"/>
                  </a:lnTo>
                  <a:lnTo>
                    <a:pt x="0" y="38100"/>
                  </a:lnTo>
                  <a:lnTo>
                    <a:pt x="0" y="1601724"/>
                  </a:lnTo>
                  <a:lnTo>
                    <a:pt x="2875" y="1616517"/>
                  </a:lnTo>
                  <a:lnTo>
                    <a:pt x="10715" y="1628632"/>
                  </a:lnTo>
                  <a:lnTo>
                    <a:pt x="22342" y="1636817"/>
                  </a:lnTo>
                  <a:lnTo>
                    <a:pt x="36575" y="1639824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FD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440423" y="1411223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04800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04800"/>
                  </a:lnTo>
                  <a:lnTo>
                    <a:pt x="5994" y="334440"/>
                  </a:lnTo>
                  <a:lnTo>
                    <a:pt x="22336" y="358663"/>
                  </a:lnTo>
                  <a:lnTo>
                    <a:pt x="46559" y="375005"/>
                  </a:lnTo>
                  <a:lnTo>
                    <a:pt x="76200" y="381000"/>
                  </a:lnTo>
                  <a:lnTo>
                    <a:pt x="304800" y="381000"/>
                  </a:lnTo>
                  <a:lnTo>
                    <a:pt x="334440" y="375005"/>
                  </a:lnTo>
                  <a:lnTo>
                    <a:pt x="358663" y="358663"/>
                  </a:lnTo>
                  <a:lnTo>
                    <a:pt x="375005" y="334440"/>
                  </a:lnTo>
                  <a:lnTo>
                    <a:pt x="381000" y="304800"/>
                  </a:lnTo>
                  <a:lnTo>
                    <a:pt x="381000" y="76200"/>
                  </a:lnTo>
                  <a:lnTo>
                    <a:pt x="375005" y="46559"/>
                  </a:lnTo>
                  <a:lnTo>
                    <a:pt x="358663" y="22336"/>
                  </a:lnTo>
                  <a:lnTo>
                    <a:pt x="334440" y="5994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DF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26910" y="1493900"/>
              <a:ext cx="204978" cy="19456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6923278" y="1427733"/>
            <a:ext cx="4222115" cy="12319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b="1" spc="-20" dirty="0">
                <a:solidFill>
                  <a:srgbClr val="0F1728"/>
                </a:solidFill>
                <a:latin typeface="Times New Roman"/>
                <a:cs typeface="Times New Roman"/>
              </a:rPr>
              <a:t>Наукова</a:t>
            </a:r>
            <a:r>
              <a:rPr sz="1350" b="1" spc="-2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новизна</a:t>
            </a:r>
            <a:endParaRPr sz="1350" dirty="0">
              <a:latin typeface="Times New Roman"/>
              <a:cs typeface="Times New Roman"/>
            </a:endParaRPr>
          </a:p>
          <a:p>
            <a:pPr marL="135255" marR="5080" indent="-123189">
              <a:lnSpc>
                <a:spcPct val="119600"/>
              </a:lnSpc>
              <a:spcBef>
                <a:spcPts val="680"/>
              </a:spcBef>
              <a:buClr>
                <a:srgbClr val="E07000"/>
              </a:buClr>
              <a:buFont typeface="Times New Roman"/>
              <a:buChar char="•"/>
              <a:tabLst>
                <a:tab pos="135255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Інтеграція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щоденного</a:t>
            </a:r>
            <a:r>
              <a:rPr sz="1050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моніторингу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витрат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з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довгостроковим</a:t>
            </a:r>
            <a:r>
              <a:rPr sz="1050" spc="6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пенсійним плануванням</a:t>
            </a:r>
            <a:endParaRPr sz="1050" dirty="0">
              <a:latin typeface="Times New Roman"/>
              <a:cs typeface="Times New Roman"/>
            </a:endParaRPr>
          </a:p>
          <a:p>
            <a:pPr marL="134620" indent="-121920">
              <a:lnSpc>
                <a:spcPct val="100000"/>
              </a:lnSpc>
              <a:spcBef>
                <a:spcPts val="835"/>
              </a:spcBef>
              <a:buClr>
                <a:srgbClr val="E07000"/>
              </a:buClr>
              <a:buFont typeface="Times New Roman"/>
              <a:buChar char="•"/>
              <a:tabLst>
                <a:tab pos="134620" algn="l"/>
              </a:tabLst>
            </a:pP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Впровадження</a:t>
            </a:r>
            <a:r>
              <a:rPr sz="105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адаптивних</a:t>
            </a:r>
            <a:r>
              <a:rPr sz="1050" spc="-7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механізмів</a:t>
            </a:r>
            <a:r>
              <a:rPr sz="1050" spc="-6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самокорекції</a:t>
            </a:r>
            <a:r>
              <a:rPr sz="1050" spc="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прогнозів</a:t>
            </a:r>
            <a:endParaRPr sz="1050" dirty="0">
              <a:latin typeface="Times New Roman"/>
              <a:cs typeface="Times New Roman"/>
            </a:endParaRPr>
          </a:p>
          <a:p>
            <a:pPr marL="135255" indent="-122555">
              <a:lnSpc>
                <a:spcPct val="100000"/>
              </a:lnSpc>
              <a:spcBef>
                <a:spcPts val="840"/>
              </a:spcBef>
              <a:buClr>
                <a:srgbClr val="E07000"/>
              </a:buClr>
              <a:buFont typeface="Times New Roman"/>
              <a:buChar char="•"/>
              <a:tabLst>
                <a:tab pos="135255" algn="l"/>
              </a:tabLst>
            </a:pP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Персоналізовані</a:t>
            </a:r>
            <a:r>
              <a:rPr sz="1050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рекомендації</a:t>
            </a:r>
            <a:r>
              <a:rPr sz="1050" spc="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на</a:t>
            </a:r>
            <a:r>
              <a:rPr sz="1050" spc="-4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основі</a:t>
            </a:r>
            <a:r>
              <a:rPr sz="1050" spc="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аналізу</a:t>
            </a:r>
            <a:r>
              <a:rPr sz="105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часових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рядів</a:t>
            </a:r>
            <a:endParaRPr sz="1050" dirty="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230111" y="3200400"/>
            <a:ext cx="5581015" cy="1716023"/>
            <a:chOff x="6230111" y="3011423"/>
            <a:chExt cx="5581015" cy="1713230"/>
          </a:xfrm>
        </p:grpSpPr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30111" y="3011423"/>
              <a:ext cx="5580888" cy="171297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230111" y="3011423"/>
              <a:ext cx="36830" cy="1713230"/>
            </a:xfrm>
            <a:custGeom>
              <a:avLst/>
              <a:gdLst/>
              <a:ahLst/>
              <a:cxnLst/>
              <a:rect l="l" t="t" r="r" b="b"/>
              <a:pathLst>
                <a:path w="36829" h="1713229">
                  <a:moveTo>
                    <a:pt x="36575" y="0"/>
                  </a:moveTo>
                  <a:lnTo>
                    <a:pt x="22342" y="2988"/>
                  </a:lnTo>
                  <a:lnTo>
                    <a:pt x="10715" y="11144"/>
                  </a:lnTo>
                  <a:lnTo>
                    <a:pt x="2875" y="23252"/>
                  </a:lnTo>
                  <a:lnTo>
                    <a:pt x="0" y="38100"/>
                  </a:lnTo>
                  <a:lnTo>
                    <a:pt x="0" y="1674876"/>
                  </a:lnTo>
                  <a:lnTo>
                    <a:pt x="2875" y="1689723"/>
                  </a:lnTo>
                  <a:lnTo>
                    <a:pt x="10715" y="1701831"/>
                  </a:lnTo>
                  <a:lnTo>
                    <a:pt x="22342" y="1709987"/>
                  </a:lnTo>
                  <a:lnTo>
                    <a:pt x="36575" y="1712976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AC4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440423" y="3200399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304800" y="0"/>
                  </a:moveTo>
                  <a:lnTo>
                    <a:pt x="76200" y="0"/>
                  </a:lnTo>
                  <a:lnTo>
                    <a:pt x="46559" y="5994"/>
                  </a:lnTo>
                  <a:lnTo>
                    <a:pt x="22336" y="22336"/>
                  </a:lnTo>
                  <a:lnTo>
                    <a:pt x="5994" y="46559"/>
                  </a:lnTo>
                  <a:lnTo>
                    <a:pt x="0" y="76200"/>
                  </a:lnTo>
                  <a:lnTo>
                    <a:pt x="0" y="304800"/>
                  </a:lnTo>
                  <a:lnTo>
                    <a:pt x="5994" y="334440"/>
                  </a:lnTo>
                  <a:lnTo>
                    <a:pt x="22336" y="358663"/>
                  </a:lnTo>
                  <a:lnTo>
                    <a:pt x="46559" y="375005"/>
                  </a:lnTo>
                  <a:lnTo>
                    <a:pt x="76200" y="381000"/>
                  </a:lnTo>
                  <a:lnTo>
                    <a:pt x="304800" y="381000"/>
                  </a:lnTo>
                  <a:lnTo>
                    <a:pt x="334440" y="375005"/>
                  </a:lnTo>
                  <a:lnTo>
                    <a:pt x="358663" y="358663"/>
                  </a:lnTo>
                  <a:lnTo>
                    <a:pt x="375005" y="334440"/>
                  </a:lnTo>
                  <a:lnTo>
                    <a:pt x="381000" y="304800"/>
                  </a:lnTo>
                  <a:lnTo>
                    <a:pt x="381000" y="76200"/>
                  </a:lnTo>
                  <a:lnTo>
                    <a:pt x="375005" y="46559"/>
                  </a:lnTo>
                  <a:lnTo>
                    <a:pt x="358663" y="22336"/>
                  </a:lnTo>
                  <a:lnTo>
                    <a:pt x="334440" y="5994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3E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32141" y="3307004"/>
              <a:ext cx="179786" cy="18272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6923278" y="3468877"/>
            <a:ext cx="4344670" cy="13081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Подальший</a:t>
            </a:r>
            <a:r>
              <a:rPr sz="1350" b="1" spc="-2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розвиток</a:t>
            </a:r>
            <a:endParaRPr sz="1350" dirty="0">
              <a:latin typeface="Times New Roman"/>
              <a:cs typeface="Times New Roman"/>
            </a:endParaRPr>
          </a:p>
          <a:p>
            <a:pPr marL="134620" indent="-121920">
              <a:lnSpc>
                <a:spcPct val="100000"/>
              </a:lnSpc>
              <a:spcBef>
                <a:spcPts val="925"/>
              </a:spcBef>
              <a:buClr>
                <a:srgbClr val="970FF9"/>
              </a:buClr>
              <a:buFont typeface="Times New Roman"/>
              <a:buChar char="•"/>
              <a:tabLst>
                <a:tab pos="134620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Інтеграція</a:t>
            </a:r>
            <a:r>
              <a:rPr sz="1050" spc="-6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прямих</a:t>
            </a:r>
            <a:r>
              <a:rPr sz="1050" spc="-5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банківських</a:t>
            </a:r>
            <a:r>
              <a:rPr sz="1050" spc="-6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API</a:t>
            </a:r>
            <a:r>
              <a:rPr sz="105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(Monobank,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Privat24)</a:t>
            </a:r>
            <a:endParaRPr sz="1050" dirty="0">
              <a:latin typeface="Times New Roman"/>
              <a:cs typeface="Times New Roman"/>
            </a:endParaRPr>
          </a:p>
          <a:p>
            <a:pPr marL="135255" indent="-122555">
              <a:lnSpc>
                <a:spcPct val="100000"/>
              </a:lnSpc>
              <a:spcBef>
                <a:spcPts val="840"/>
              </a:spcBef>
              <a:buClr>
                <a:srgbClr val="970FF9"/>
              </a:buClr>
              <a:buFont typeface="Times New Roman"/>
              <a:buChar char="•"/>
              <a:tabLst>
                <a:tab pos="135255" algn="l"/>
              </a:tabLst>
            </a:pP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Впровадження</a:t>
            </a:r>
            <a:r>
              <a:rPr sz="105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LSTM-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нейромереж</a:t>
            </a:r>
            <a:r>
              <a:rPr sz="1050" spc="5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для</a:t>
            </a:r>
            <a:r>
              <a:rPr sz="1050" spc="-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короткострокового</a:t>
            </a:r>
            <a:r>
              <a:rPr sz="1050" spc="6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прогнозування</a:t>
            </a:r>
            <a:endParaRPr sz="1050" dirty="0">
              <a:latin typeface="Times New Roman"/>
              <a:cs typeface="Times New Roman"/>
            </a:endParaRPr>
          </a:p>
          <a:p>
            <a:pPr marL="134620" indent="-121920">
              <a:lnSpc>
                <a:spcPct val="100000"/>
              </a:lnSpc>
              <a:spcBef>
                <a:spcPts val="840"/>
              </a:spcBef>
              <a:buClr>
                <a:srgbClr val="970FF9"/>
              </a:buClr>
              <a:buFont typeface="Times New Roman"/>
              <a:buChar char="•"/>
              <a:tabLst>
                <a:tab pos="134620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Розширення</a:t>
            </a:r>
            <a:r>
              <a:rPr sz="105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мобільного</a:t>
            </a:r>
            <a:r>
              <a:rPr sz="1050" spc="-4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застосунку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(iOS/Android)</a:t>
            </a:r>
            <a:endParaRPr sz="1050" dirty="0">
              <a:latin typeface="Times New Roman"/>
              <a:cs typeface="Times New Roman"/>
            </a:endParaRPr>
          </a:p>
          <a:p>
            <a:pPr marL="134620" indent="-121920">
              <a:lnSpc>
                <a:spcPct val="100000"/>
              </a:lnSpc>
              <a:spcBef>
                <a:spcPts val="840"/>
              </a:spcBef>
              <a:buClr>
                <a:srgbClr val="970FF9"/>
              </a:buClr>
              <a:buFont typeface="Times New Roman"/>
              <a:buChar char="•"/>
              <a:tabLst>
                <a:tab pos="134620" algn="l"/>
              </a:tabLst>
            </a:pP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Інтеграція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з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податковими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сервісами</a:t>
            </a:r>
            <a:r>
              <a:rPr sz="1050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для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автоматичної</a:t>
            </a:r>
            <a:r>
              <a:rPr sz="105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звітності</a:t>
            </a:r>
            <a:endParaRPr sz="1050" dirty="0">
              <a:latin typeface="Times New Roman"/>
              <a:cs typeface="Times New Roman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81000" y="5068822"/>
            <a:ext cx="11430000" cy="1560577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800271" y="5188464"/>
            <a:ext cx="8724730" cy="114839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lang="uk-UA"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Висновок</a:t>
            </a:r>
            <a:r>
              <a:rPr lang="en-US"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lang="uk-UA" sz="1600" dirty="0">
                <a:solidFill>
                  <a:srgbClr val="DFE7FF"/>
                </a:solidFill>
                <a:latin typeface="Times New Roman"/>
                <a:cs typeface="Times New Roman"/>
              </a:rPr>
              <a:t>Розв’язано актуальне науково-практичне завдання з проектування та програмної реалізації інтелектуальної системи моніторингу сімейних витрат, що базується на інтеграції сучасних </a:t>
            </a:r>
            <a:r>
              <a:rPr lang="uk-UA" sz="1600" dirty="0" err="1">
                <a:solidFill>
                  <a:srgbClr val="DFE7FF"/>
                </a:solidFill>
                <a:latin typeface="Times New Roman"/>
                <a:cs typeface="Times New Roman"/>
              </a:rPr>
              <a:t>вебтехнологій</a:t>
            </a:r>
            <a:r>
              <a:rPr lang="uk-UA" sz="1600" dirty="0">
                <a:solidFill>
                  <a:srgbClr val="DFE7FF"/>
                </a:solidFill>
                <a:latin typeface="Times New Roman"/>
                <a:cs typeface="Times New Roman"/>
              </a:rPr>
              <a:t> та алгоритмів машинного навчання</a:t>
            </a:r>
            <a:r>
              <a:rPr lang="en-US" sz="1600" dirty="0">
                <a:solidFill>
                  <a:srgbClr val="DFE7FF"/>
                </a:solidFill>
                <a:latin typeface="Times New Roman"/>
                <a:cs typeface="Times New Roman"/>
              </a:rPr>
              <a:t>/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887839" y="5195108"/>
            <a:ext cx="1791970" cy="47244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571500">
              <a:lnSpc>
                <a:spcPct val="100000"/>
              </a:lnSpc>
              <a:spcBef>
                <a:spcPts val="285"/>
              </a:spcBef>
            </a:pPr>
            <a:r>
              <a:rPr sz="1050" dirty="0">
                <a:solidFill>
                  <a:srgbClr val="C5D2FF"/>
                </a:solidFill>
                <a:latin typeface="Times New Roman"/>
                <a:cs typeface="Times New Roman"/>
              </a:rPr>
              <a:t>Готовий</a:t>
            </a:r>
            <a:r>
              <a:rPr sz="1050" spc="-60" dirty="0">
                <a:solidFill>
                  <a:srgbClr val="C5D2FF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C5D2FF"/>
                </a:solidFill>
                <a:latin typeface="Times New Roman"/>
                <a:cs typeface="Times New Roman"/>
              </a:rPr>
              <a:t>продукт</a:t>
            </a:r>
            <a:r>
              <a:rPr sz="1050" spc="-35" dirty="0">
                <a:solidFill>
                  <a:srgbClr val="C5D2FF"/>
                </a:solidFill>
                <a:latin typeface="Times New Roman"/>
                <a:cs typeface="Times New Roman"/>
              </a:rPr>
              <a:t> </a:t>
            </a:r>
            <a:r>
              <a:rPr sz="1050" spc="-25" dirty="0">
                <a:solidFill>
                  <a:srgbClr val="C5D2FF"/>
                </a:solidFill>
                <a:latin typeface="Times New Roman"/>
                <a:cs typeface="Times New Roman"/>
              </a:rPr>
              <a:t>для</a:t>
            </a:r>
            <a:endParaRPr sz="1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500" b="1" dirty="0">
                <a:solidFill>
                  <a:srgbClr val="FFFFFF"/>
                </a:solidFill>
                <a:latin typeface="Times New Roman"/>
                <a:cs typeface="Times New Roman"/>
              </a:rPr>
              <a:t>PFM-</a:t>
            </a:r>
            <a:r>
              <a:rPr sz="15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ринку</a:t>
            </a:r>
            <a:r>
              <a:rPr sz="15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України</a:t>
            </a:r>
            <a:endParaRPr sz="1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9689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10"/>
              </a:spcBef>
            </a:pPr>
            <a:r>
              <a:rPr dirty="0">
                <a:latin typeface="Arial"/>
                <a:cs typeface="Arial"/>
              </a:rPr>
              <a:t>Обґрунтування</a:t>
            </a:r>
            <a:r>
              <a:rPr spc="-15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розробки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99288" y="1219200"/>
            <a:ext cx="5584190" cy="1466215"/>
            <a:chOff x="399288" y="1219200"/>
            <a:chExt cx="5584190" cy="14662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288" y="1219200"/>
              <a:ext cx="5583936" cy="14660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9288" y="1219200"/>
              <a:ext cx="40005" cy="1466215"/>
            </a:xfrm>
            <a:custGeom>
              <a:avLst/>
              <a:gdLst/>
              <a:ahLst/>
              <a:cxnLst/>
              <a:rect l="l" t="t" r="r" b="b"/>
              <a:pathLst>
                <a:path w="40004" h="1466214">
                  <a:moveTo>
                    <a:pt x="39624" y="0"/>
                  </a:moveTo>
                  <a:lnTo>
                    <a:pt x="24206" y="2988"/>
                  </a:lnTo>
                  <a:lnTo>
                    <a:pt x="11610" y="11144"/>
                  </a:lnTo>
                  <a:lnTo>
                    <a:pt x="3115" y="23252"/>
                  </a:lnTo>
                  <a:lnTo>
                    <a:pt x="0" y="38100"/>
                  </a:lnTo>
                  <a:lnTo>
                    <a:pt x="0" y="1427988"/>
                  </a:lnTo>
                  <a:lnTo>
                    <a:pt x="3115" y="1442835"/>
                  </a:lnTo>
                  <a:lnTo>
                    <a:pt x="11610" y="1454943"/>
                  </a:lnTo>
                  <a:lnTo>
                    <a:pt x="24206" y="1463099"/>
                  </a:lnTo>
                  <a:lnTo>
                    <a:pt x="39624" y="1466088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FA2C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600" y="1411223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342900" y="0"/>
                  </a:moveTo>
                  <a:lnTo>
                    <a:pt x="114300" y="0"/>
                  </a:lnTo>
                  <a:lnTo>
                    <a:pt x="69828" y="8983"/>
                  </a:lnTo>
                  <a:lnTo>
                    <a:pt x="33494" y="33480"/>
                  </a:lnTo>
                  <a:lnTo>
                    <a:pt x="8988" y="69812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8988" y="387387"/>
                  </a:lnTo>
                  <a:lnTo>
                    <a:pt x="33494" y="423719"/>
                  </a:lnTo>
                  <a:lnTo>
                    <a:pt x="69828" y="448216"/>
                  </a:lnTo>
                  <a:lnTo>
                    <a:pt x="114300" y="457200"/>
                  </a:lnTo>
                  <a:lnTo>
                    <a:pt x="342900" y="457200"/>
                  </a:lnTo>
                  <a:lnTo>
                    <a:pt x="387371" y="448216"/>
                  </a:lnTo>
                  <a:lnTo>
                    <a:pt x="423705" y="423719"/>
                  </a:lnTo>
                  <a:lnTo>
                    <a:pt x="448211" y="387387"/>
                  </a:lnTo>
                  <a:lnTo>
                    <a:pt x="457200" y="342900"/>
                  </a:lnTo>
                  <a:lnTo>
                    <a:pt x="457200" y="114300"/>
                  </a:lnTo>
                  <a:lnTo>
                    <a:pt x="448211" y="69812"/>
                  </a:lnTo>
                  <a:lnTo>
                    <a:pt x="423705" y="33480"/>
                  </a:lnTo>
                  <a:lnTo>
                    <a:pt x="387371" y="8983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3013" y="1542288"/>
              <a:ext cx="190373" cy="18008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206804" y="1409191"/>
            <a:ext cx="4680585" cy="1079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b="1" spc="-10" dirty="0">
                <a:solidFill>
                  <a:srgbClr val="0F1728"/>
                </a:solidFill>
                <a:latin typeface="Arial"/>
                <a:cs typeface="Arial"/>
              </a:rPr>
              <a:t>Проблематика</a:t>
            </a:r>
            <a:endParaRPr sz="1500">
              <a:latin typeface="Arial"/>
              <a:cs typeface="Arial"/>
            </a:endParaRPr>
          </a:p>
          <a:p>
            <a:pPr marL="12700" marR="5080" algn="just">
              <a:lnSpc>
                <a:spcPct val="140000"/>
              </a:lnSpc>
              <a:spcBef>
                <a:spcPts val="439"/>
              </a:spcBef>
            </a:pP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Традиційні</a:t>
            </a:r>
            <a:r>
              <a:rPr sz="1200" spc="1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методи</a:t>
            </a:r>
            <a:r>
              <a:rPr sz="1200" spc="1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фінансового</a:t>
            </a:r>
            <a:r>
              <a:rPr sz="1200" spc="14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планування</a:t>
            </a:r>
            <a:r>
              <a:rPr sz="1200" spc="12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(таблиці,</a:t>
            </a:r>
            <a:r>
              <a:rPr sz="1200" spc="10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інтуїтивне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заощадження)</a:t>
            </a:r>
            <a:r>
              <a:rPr sz="1200" spc="325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не</a:t>
            </a:r>
            <a:r>
              <a:rPr sz="1200" spc="305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враховують</a:t>
            </a:r>
            <a:r>
              <a:rPr sz="1200" spc="315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нелінійні</a:t>
            </a:r>
            <a:r>
              <a:rPr sz="1200" spc="330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зміни</a:t>
            </a:r>
            <a:r>
              <a:rPr sz="1200" spc="320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витрат</a:t>
            </a:r>
            <a:r>
              <a:rPr sz="1200" spc="325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spc="-25" dirty="0">
                <a:solidFill>
                  <a:srgbClr val="364152"/>
                </a:solidFill>
                <a:latin typeface="Arial"/>
                <a:cs typeface="Arial"/>
              </a:rPr>
              <a:t>та </a:t>
            </a:r>
            <a:r>
              <a:rPr sz="1200" spc="-2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spc="-20" dirty="0">
                <a:solidFill>
                  <a:srgbClr val="364152"/>
                </a:solidFill>
                <a:latin typeface="Arial"/>
                <a:cs typeface="Arial"/>
              </a:rPr>
              <a:t>ндивідуальні</a:t>
            </a:r>
            <a:r>
              <a:rPr sz="1200" spc="2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життєві</a:t>
            </a:r>
            <a:r>
              <a:rPr sz="1200" spc="-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сценарії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99288" y="2837688"/>
            <a:ext cx="5584190" cy="1469390"/>
            <a:chOff x="399288" y="2837688"/>
            <a:chExt cx="5584190" cy="146939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9288" y="2837688"/>
              <a:ext cx="5583936" cy="146913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9288" y="2837688"/>
              <a:ext cx="40005" cy="1469390"/>
            </a:xfrm>
            <a:custGeom>
              <a:avLst/>
              <a:gdLst/>
              <a:ahLst/>
              <a:cxnLst/>
              <a:rect l="l" t="t" r="r" b="b"/>
              <a:pathLst>
                <a:path w="40004" h="1469389">
                  <a:moveTo>
                    <a:pt x="39624" y="0"/>
                  </a:moveTo>
                  <a:lnTo>
                    <a:pt x="24206" y="3006"/>
                  </a:lnTo>
                  <a:lnTo>
                    <a:pt x="11610" y="11191"/>
                  </a:lnTo>
                  <a:lnTo>
                    <a:pt x="3115" y="23306"/>
                  </a:lnTo>
                  <a:lnTo>
                    <a:pt x="0" y="38100"/>
                  </a:lnTo>
                  <a:lnTo>
                    <a:pt x="0" y="1431036"/>
                  </a:lnTo>
                  <a:lnTo>
                    <a:pt x="3115" y="1445829"/>
                  </a:lnTo>
                  <a:lnTo>
                    <a:pt x="11610" y="1457944"/>
                  </a:lnTo>
                  <a:lnTo>
                    <a:pt x="24206" y="1466129"/>
                  </a:lnTo>
                  <a:lnTo>
                    <a:pt x="39624" y="1469136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155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9600" y="3029712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342900" y="0"/>
                  </a:moveTo>
                  <a:lnTo>
                    <a:pt x="114300" y="0"/>
                  </a:lnTo>
                  <a:lnTo>
                    <a:pt x="69828" y="8983"/>
                  </a:lnTo>
                  <a:lnTo>
                    <a:pt x="33494" y="33480"/>
                  </a:lnTo>
                  <a:lnTo>
                    <a:pt x="8988" y="69812"/>
                  </a:lnTo>
                  <a:lnTo>
                    <a:pt x="0" y="114300"/>
                  </a:lnTo>
                  <a:lnTo>
                    <a:pt x="0" y="342900"/>
                  </a:lnTo>
                  <a:lnTo>
                    <a:pt x="8988" y="387387"/>
                  </a:lnTo>
                  <a:lnTo>
                    <a:pt x="33494" y="423719"/>
                  </a:lnTo>
                  <a:lnTo>
                    <a:pt x="69828" y="448216"/>
                  </a:lnTo>
                  <a:lnTo>
                    <a:pt x="114300" y="457200"/>
                  </a:lnTo>
                  <a:lnTo>
                    <a:pt x="342900" y="457200"/>
                  </a:lnTo>
                  <a:lnTo>
                    <a:pt x="387371" y="448216"/>
                  </a:lnTo>
                  <a:lnTo>
                    <a:pt x="423705" y="423719"/>
                  </a:lnTo>
                  <a:lnTo>
                    <a:pt x="448211" y="387387"/>
                  </a:lnTo>
                  <a:lnTo>
                    <a:pt x="457200" y="342900"/>
                  </a:lnTo>
                  <a:lnTo>
                    <a:pt x="457200" y="114300"/>
                  </a:lnTo>
                  <a:lnTo>
                    <a:pt x="448211" y="69812"/>
                  </a:lnTo>
                  <a:lnTo>
                    <a:pt x="423705" y="33480"/>
                  </a:lnTo>
                  <a:lnTo>
                    <a:pt x="387371" y="8983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DBE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8096" y="3163824"/>
              <a:ext cx="140208" cy="19481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206804" y="3029204"/>
            <a:ext cx="4677410" cy="1079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b="1" spc="-10" dirty="0">
                <a:solidFill>
                  <a:srgbClr val="0F1728"/>
                </a:solidFill>
                <a:latin typeface="Arial"/>
                <a:cs typeface="Arial"/>
              </a:rPr>
              <a:t>Актуальність</a:t>
            </a:r>
            <a:endParaRPr sz="1500" dirty="0">
              <a:latin typeface="Arial"/>
              <a:cs typeface="Arial"/>
            </a:endParaRPr>
          </a:p>
          <a:p>
            <a:pPr marL="12700" marR="5080" algn="just">
              <a:lnSpc>
                <a:spcPct val="140000"/>
              </a:lnSpc>
              <a:spcBef>
                <a:spcPts val="434"/>
              </a:spcBef>
            </a:pP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Необхідність</a:t>
            </a:r>
            <a:r>
              <a:rPr sz="1200" spc="-1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автоматизації</a:t>
            </a:r>
            <a:r>
              <a:rPr sz="1200" spc="1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процесів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моніторингу</a:t>
            </a:r>
            <a:r>
              <a:rPr sz="1200" spc="1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сімейних</a:t>
            </a:r>
            <a:r>
              <a:rPr sz="1200" spc="-6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витрат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та</a:t>
            </a:r>
            <a:r>
              <a:rPr sz="1200" spc="275" dirty="0">
                <a:solidFill>
                  <a:srgbClr val="364152"/>
                </a:solidFill>
                <a:latin typeface="Arial"/>
                <a:cs typeface="Arial"/>
              </a:rPr>
              <a:t> 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впровадження</a:t>
            </a:r>
            <a:r>
              <a:rPr sz="1200" spc="305" dirty="0">
                <a:solidFill>
                  <a:srgbClr val="364152"/>
                </a:solidFill>
                <a:latin typeface="Arial"/>
                <a:cs typeface="Arial"/>
              </a:rPr>
              <a:t> 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методів</a:t>
            </a:r>
            <a:r>
              <a:rPr sz="1200" spc="290" dirty="0">
                <a:solidFill>
                  <a:srgbClr val="364152"/>
                </a:solidFill>
                <a:latin typeface="Arial"/>
                <a:cs typeface="Arial"/>
              </a:rPr>
              <a:t> 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машинного</a:t>
            </a:r>
            <a:r>
              <a:rPr sz="1200" spc="315" dirty="0">
                <a:solidFill>
                  <a:srgbClr val="364152"/>
                </a:solidFill>
                <a:latin typeface="Arial"/>
                <a:cs typeface="Arial"/>
              </a:rPr>
              <a:t> 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навчання</a:t>
            </a:r>
            <a:r>
              <a:rPr sz="1200" spc="300" dirty="0">
                <a:solidFill>
                  <a:srgbClr val="364152"/>
                </a:solidFill>
                <a:latin typeface="Arial"/>
                <a:cs typeface="Arial"/>
              </a:rPr>
              <a:t>   </a:t>
            </a:r>
            <a:r>
              <a:rPr sz="1200" spc="-25" dirty="0">
                <a:solidFill>
                  <a:srgbClr val="364152"/>
                </a:solidFill>
                <a:latin typeface="Arial"/>
                <a:cs typeface="Arial"/>
              </a:rPr>
              <a:t>для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персоналізації</a:t>
            </a:r>
            <a:r>
              <a:rPr sz="1200" spc="-7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фінансових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 стратегій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9288" y="4459223"/>
            <a:ext cx="5584190" cy="1466215"/>
            <a:chOff x="399288" y="4459223"/>
            <a:chExt cx="5584190" cy="1466215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9288" y="4459223"/>
              <a:ext cx="5583936" cy="146608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9288" y="4459223"/>
              <a:ext cx="40005" cy="1466215"/>
            </a:xfrm>
            <a:custGeom>
              <a:avLst/>
              <a:gdLst/>
              <a:ahLst/>
              <a:cxnLst/>
              <a:rect l="l" t="t" r="r" b="b"/>
              <a:pathLst>
                <a:path w="40004" h="1466214">
                  <a:moveTo>
                    <a:pt x="39624" y="0"/>
                  </a:moveTo>
                  <a:lnTo>
                    <a:pt x="24206" y="2988"/>
                  </a:lnTo>
                  <a:lnTo>
                    <a:pt x="11610" y="11144"/>
                  </a:lnTo>
                  <a:lnTo>
                    <a:pt x="3115" y="23252"/>
                  </a:lnTo>
                  <a:lnTo>
                    <a:pt x="0" y="38100"/>
                  </a:lnTo>
                  <a:lnTo>
                    <a:pt x="0" y="1428013"/>
                  </a:lnTo>
                  <a:lnTo>
                    <a:pt x="3115" y="1442824"/>
                  </a:lnTo>
                  <a:lnTo>
                    <a:pt x="11610" y="1454927"/>
                  </a:lnTo>
                  <a:lnTo>
                    <a:pt x="24206" y="1463092"/>
                  </a:lnTo>
                  <a:lnTo>
                    <a:pt x="39624" y="1466088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00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5528" y="4596383"/>
              <a:ext cx="167640" cy="18897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03884" y="4457958"/>
            <a:ext cx="5177790" cy="61849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81635">
              <a:lnSpc>
                <a:spcPct val="100000"/>
              </a:lnSpc>
              <a:spcBef>
                <a:spcPts val="900"/>
              </a:spcBef>
            </a:pPr>
            <a:r>
              <a:rPr sz="1500" b="1" dirty="0">
                <a:solidFill>
                  <a:srgbClr val="0F1728"/>
                </a:solidFill>
                <a:latin typeface="Arial"/>
                <a:cs typeface="Arial"/>
              </a:rPr>
              <a:t>Мета</a:t>
            </a:r>
            <a:r>
              <a:rPr sz="1500" b="1" spc="40" dirty="0">
                <a:solidFill>
                  <a:srgbClr val="0F1728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F1728"/>
                </a:solidFill>
                <a:latin typeface="Arial"/>
                <a:cs typeface="Arial"/>
              </a:rPr>
              <a:t>роботи</a:t>
            </a:r>
            <a:endParaRPr sz="1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Забезпечення</a:t>
            </a:r>
            <a:r>
              <a:rPr sz="1200" spc="45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точності</a:t>
            </a:r>
            <a:r>
              <a:rPr sz="1200" spc="47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довгострокового</a:t>
            </a:r>
            <a:r>
              <a:rPr sz="1200" spc="484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фінансового</a:t>
            </a:r>
            <a:r>
              <a:rPr sz="1200" spc="49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планування</a:t>
            </a:r>
            <a:r>
              <a:rPr sz="1200" spc="484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64152"/>
                </a:solidFill>
                <a:latin typeface="Arial"/>
                <a:cs typeface="Arial"/>
              </a:rPr>
              <a:t>та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3884" y="5051297"/>
            <a:ext cx="5177155" cy="793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0100"/>
              </a:lnSpc>
              <a:spcBef>
                <a:spcPts val="95"/>
              </a:spcBef>
            </a:pP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підвищення</a:t>
            </a:r>
            <a:r>
              <a:rPr sz="1200" spc="220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ефективності</a:t>
            </a:r>
            <a:r>
              <a:rPr sz="1200" spc="245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формування</a:t>
            </a:r>
            <a:r>
              <a:rPr sz="1200" spc="245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накопичувального</a:t>
            </a:r>
            <a:r>
              <a:rPr sz="1200" spc="250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капіталу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шляхом</a:t>
            </a:r>
            <a:r>
              <a:rPr sz="1200" spc="4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розробки</a:t>
            </a:r>
            <a:r>
              <a:rPr sz="1200" spc="6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нтелектуальної</a:t>
            </a:r>
            <a:r>
              <a:rPr sz="1200" spc="4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системи</a:t>
            </a:r>
            <a:r>
              <a:rPr sz="1200" spc="4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моніторингу</a:t>
            </a:r>
            <a:r>
              <a:rPr sz="1200" spc="4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сімейних</a:t>
            </a:r>
            <a:r>
              <a:rPr sz="1200" spc="-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витрат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на</a:t>
            </a:r>
            <a:r>
              <a:rPr sz="1200" spc="-6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основі</a:t>
            </a:r>
            <a:r>
              <a:rPr sz="1200" spc="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аналізу</a:t>
            </a:r>
            <a:r>
              <a:rPr sz="1200" spc="-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часових</a:t>
            </a:r>
            <a:r>
              <a:rPr sz="1200" spc="-5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рядів</a:t>
            </a:r>
            <a:r>
              <a:rPr sz="1200" spc="-7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та</a:t>
            </a:r>
            <a:r>
              <a:rPr sz="1200" spc="-5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64152"/>
                </a:solidFill>
                <a:latin typeface="Arial"/>
                <a:cs typeface="Arial"/>
              </a:rPr>
              <a:t>методів</a:t>
            </a:r>
            <a:r>
              <a:rPr sz="1200" spc="-4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машинного</a:t>
            </a:r>
            <a:r>
              <a:rPr sz="1200" spc="7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навчання.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57518" y="2023059"/>
            <a:ext cx="10033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551421" y="2632913"/>
            <a:ext cx="10033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0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48373" y="3243198"/>
            <a:ext cx="1003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0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51421" y="4729429"/>
            <a:ext cx="10033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169" y="182231"/>
            <a:ext cx="4930599" cy="649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9689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10"/>
              </a:spcBef>
            </a:pPr>
            <a:r>
              <a:rPr dirty="0">
                <a:latin typeface="Arial"/>
                <a:cs typeface="Arial"/>
              </a:rPr>
              <a:t>Обґрунтування</a:t>
            </a:r>
            <a:r>
              <a:rPr spc="-15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розробки</a:t>
            </a:r>
          </a:p>
        </p:txBody>
      </p:sp>
      <p:grpSp>
        <p:nvGrpSpPr>
          <p:cNvPr id="21" name="object 21"/>
          <p:cNvGrpSpPr/>
          <p:nvPr/>
        </p:nvGrpSpPr>
        <p:grpSpPr>
          <a:xfrm>
            <a:off x="381000" y="1371600"/>
            <a:ext cx="5600065" cy="4703445"/>
            <a:chOff x="6211633" y="1219009"/>
            <a:chExt cx="5600065" cy="4703445"/>
          </a:xfrm>
        </p:grpSpPr>
        <p:sp>
          <p:nvSpPr>
            <p:cNvPr id="22" name="object 22"/>
            <p:cNvSpPr/>
            <p:nvPr/>
          </p:nvSpPr>
          <p:spPr>
            <a:xfrm>
              <a:off x="6216396" y="1223772"/>
              <a:ext cx="5590540" cy="4693920"/>
            </a:xfrm>
            <a:custGeom>
              <a:avLst/>
              <a:gdLst/>
              <a:ahLst/>
              <a:cxnLst/>
              <a:rect l="l" t="t" r="r" b="b"/>
              <a:pathLst>
                <a:path w="5590540" h="4693920">
                  <a:moveTo>
                    <a:pt x="5437632" y="0"/>
                  </a:moveTo>
                  <a:lnTo>
                    <a:pt x="152400" y="0"/>
                  </a:lnTo>
                  <a:lnTo>
                    <a:pt x="104265" y="7778"/>
                  </a:lnTo>
                  <a:lnTo>
                    <a:pt x="62435" y="29431"/>
                  </a:lnTo>
                  <a:lnTo>
                    <a:pt x="29431" y="62435"/>
                  </a:lnTo>
                  <a:lnTo>
                    <a:pt x="7778" y="104265"/>
                  </a:lnTo>
                  <a:lnTo>
                    <a:pt x="0" y="152400"/>
                  </a:lnTo>
                  <a:lnTo>
                    <a:pt x="0" y="4541507"/>
                  </a:lnTo>
                  <a:lnTo>
                    <a:pt x="7766" y="4589681"/>
                  </a:lnTo>
                  <a:lnTo>
                    <a:pt x="29394" y="4631520"/>
                  </a:lnTo>
                  <a:lnTo>
                    <a:pt x="62380" y="4664513"/>
                  </a:lnTo>
                  <a:lnTo>
                    <a:pt x="104217" y="4686149"/>
                  </a:lnTo>
                  <a:lnTo>
                    <a:pt x="152400" y="4693920"/>
                  </a:lnTo>
                  <a:lnTo>
                    <a:pt x="5437632" y="4693920"/>
                  </a:lnTo>
                  <a:lnTo>
                    <a:pt x="5485766" y="4686145"/>
                  </a:lnTo>
                  <a:lnTo>
                    <a:pt x="5527596" y="4664498"/>
                  </a:lnTo>
                  <a:lnTo>
                    <a:pt x="5560600" y="4631498"/>
                  </a:lnTo>
                  <a:lnTo>
                    <a:pt x="5582253" y="4589662"/>
                  </a:lnTo>
                  <a:lnTo>
                    <a:pt x="5590032" y="4541507"/>
                  </a:lnTo>
                  <a:lnTo>
                    <a:pt x="5590032" y="152400"/>
                  </a:lnTo>
                  <a:lnTo>
                    <a:pt x="5582265" y="104217"/>
                  </a:lnTo>
                  <a:lnTo>
                    <a:pt x="5560637" y="62380"/>
                  </a:lnTo>
                  <a:lnTo>
                    <a:pt x="5527651" y="29394"/>
                  </a:lnTo>
                  <a:lnTo>
                    <a:pt x="5485814" y="7766"/>
                  </a:lnTo>
                  <a:lnTo>
                    <a:pt x="5437632" y="0"/>
                  </a:lnTo>
                  <a:close/>
                </a:path>
              </a:pathLst>
            </a:custGeom>
            <a:solidFill>
              <a:srgbClr val="F8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16396" y="1223772"/>
              <a:ext cx="5590540" cy="4693920"/>
            </a:xfrm>
            <a:custGeom>
              <a:avLst/>
              <a:gdLst/>
              <a:ahLst/>
              <a:cxnLst/>
              <a:rect l="l" t="t" r="r" b="b"/>
              <a:pathLst>
                <a:path w="5590540" h="4693920">
                  <a:moveTo>
                    <a:pt x="152400" y="0"/>
                  </a:moveTo>
                  <a:lnTo>
                    <a:pt x="5437632" y="0"/>
                  </a:lnTo>
                  <a:lnTo>
                    <a:pt x="5485814" y="7766"/>
                  </a:lnTo>
                  <a:lnTo>
                    <a:pt x="5527651" y="29394"/>
                  </a:lnTo>
                  <a:lnTo>
                    <a:pt x="5560637" y="62380"/>
                  </a:lnTo>
                  <a:lnTo>
                    <a:pt x="5582265" y="104217"/>
                  </a:lnTo>
                  <a:lnTo>
                    <a:pt x="5590032" y="152400"/>
                  </a:lnTo>
                  <a:lnTo>
                    <a:pt x="5590032" y="4541507"/>
                  </a:lnTo>
                  <a:lnTo>
                    <a:pt x="5582253" y="4589662"/>
                  </a:lnTo>
                  <a:lnTo>
                    <a:pt x="5560600" y="4631498"/>
                  </a:lnTo>
                  <a:lnTo>
                    <a:pt x="5527596" y="4664498"/>
                  </a:lnTo>
                  <a:lnTo>
                    <a:pt x="5485766" y="4686145"/>
                  </a:lnTo>
                  <a:lnTo>
                    <a:pt x="5437632" y="4693920"/>
                  </a:lnTo>
                  <a:lnTo>
                    <a:pt x="152400" y="4693920"/>
                  </a:lnTo>
                  <a:lnTo>
                    <a:pt x="104217" y="4686149"/>
                  </a:lnTo>
                  <a:lnTo>
                    <a:pt x="62380" y="4664513"/>
                  </a:lnTo>
                  <a:lnTo>
                    <a:pt x="29394" y="4631520"/>
                  </a:lnTo>
                  <a:lnTo>
                    <a:pt x="7766" y="4589681"/>
                  </a:lnTo>
                  <a:lnTo>
                    <a:pt x="0" y="4541507"/>
                  </a:lnTo>
                  <a:lnTo>
                    <a:pt x="0" y="152400"/>
                  </a:lnTo>
                  <a:lnTo>
                    <a:pt x="7778" y="104265"/>
                  </a:lnTo>
                  <a:lnTo>
                    <a:pt x="29431" y="62435"/>
                  </a:lnTo>
                  <a:lnTo>
                    <a:pt x="62435" y="29431"/>
                  </a:lnTo>
                  <a:lnTo>
                    <a:pt x="104265" y="7778"/>
                  </a:lnTo>
                  <a:lnTo>
                    <a:pt x="152400" y="0"/>
                  </a:lnTo>
                  <a:close/>
                </a:path>
              </a:pathLst>
            </a:custGeom>
            <a:ln w="914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2936" y="1506347"/>
              <a:ext cx="229615" cy="190753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890587" y="1594675"/>
            <a:ext cx="2627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F1728"/>
                </a:solidFill>
                <a:latin typeface="Arial"/>
                <a:cs typeface="Arial"/>
              </a:rPr>
              <a:t>Завдання</a:t>
            </a:r>
            <a:r>
              <a:rPr sz="1800" b="1" spc="-55" dirty="0">
                <a:solidFill>
                  <a:srgbClr val="0F1728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F1728"/>
                </a:solidFill>
                <a:latin typeface="Arial"/>
                <a:cs typeface="Arial"/>
              </a:rPr>
              <a:t>дослідження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15887" y="2121598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65" y="7778"/>
                </a:lnTo>
                <a:lnTo>
                  <a:pt x="62435" y="29431"/>
                </a:lnTo>
                <a:lnTo>
                  <a:pt x="29431" y="62435"/>
                </a:lnTo>
                <a:lnTo>
                  <a:pt x="7778" y="104265"/>
                </a:lnTo>
                <a:lnTo>
                  <a:pt x="0" y="152400"/>
                </a:lnTo>
                <a:lnTo>
                  <a:pt x="7778" y="200534"/>
                </a:lnTo>
                <a:lnTo>
                  <a:pt x="29431" y="242364"/>
                </a:lnTo>
                <a:lnTo>
                  <a:pt x="62435" y="275368"/>
                </a:lnTo>
                <a:lnTo>
                  <a:pt x="104265" y="297021"/>
                </a:lnTo>
                <a:lnTo>
                  <a:pt x="152400" y="304800"/>
                </a:lnTo>
                <a:lnTo>
                  <a:pt x="200534" y="297021"/>
                </a:lnTo>
                <a:lnTo>
                  <a:pt x="242364" y="275368"/>
                </a:lnTo>
                <a:lnTo>
                  <a:pt x="275368" y="242364"/>
                </a:lnTo>
                <a:lnTo>
                  <a:pt x="297021" y="200534"/>
                </a:lnTo>
                <a:lnTo>
                  <a:pt x="304800" y="152400"/>
                </a:lnTo>
                <a:lnTo>
                  <a:pt x="297021" y="104265"/>
                </a:lnTo>
                <a:lnTo>
                  <a:pt x="275368" y="62435"/>
                </a:lnTo>
                <a:lnTo>
                  <a:pt x="242364" y="29431"/>
                </a:lnTo>
                <a:lnTo>
                  <a:pt x="200534" y="7778"/>
                </a:lnTo>
                <a:lnTo>
                  <a:pt x="152400" y="0"/>
                </a:lnTo>
                <a:close/>
              </a:path>
            </a:pathLst>
          </a:custGeom>
          <a:solidFill>
            <a:srgbClr val="155D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26885" y="2175650"/>
            <a:ext cx="10033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24064" y="2048818"/>
            <a:ext cx="4805045" cy="53848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  <a:tabLst>
                <a:tab pos="1240790" algn="l"/>
                <a:tab pos="1865630" algn="l"/>
                <a:tab pos="2521585" algn="l"/>
                <a:tab pos="2820035" algn="l"/>
                <a:tab pos="3911600" algn="l"/>
              </a:tabLst>
            </a:pP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Проаналізувати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існуючі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підходи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	</a:t>
            </a:r>
            <a:r>
              <a:rPr sz="1200" spc="-25" dirty="0">
                <a:solidFill>
                  <a:srgbClr val="364152"/>
                </a:solidFill>
                <a:latin typeface="Arial"/>
                <a:cs typeface="Arial"/>
              </a:rPr>
              <a:t>до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автоматизації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	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фінансового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моніторингу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15887" y="2731198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65" y="7778"/>
                </a:lnTo>
                <a:lnTo>
                  <a:pt x="62435" y="29431"/>
                </a:lnTo>
                <a:lnTo>
                  <a:pt x="29431" y="62435"/>
                </a:lnTo>
                <a:lnTo>
                  <a:pt x="7778" y="104265"/>
                </a:lnTo>
                <a:lnTo>
                  <a:pt x="0" y="152400"/>
                </a:lnTo>
                <a:lnTo>
                  <a:pt x="7778" y="200534"/>
                </a:lnTo>
                <a:lnTo>
                  <a:pt x="29431" y="242364"/>
                </a:lnTo>
                <a:lnTo>
                  <a:pt x="62435" y="275368"/>
                </a:lnTo>
                <a:lnTo>
                  <a:pt x="104265" y="297021"/>
                </a:lnTo>
                <a:lnTo>
                  <a:pt x="152400" y="304800"/>
                </a:lnTo>
                <a:lnTo>
                  <a:pt x="200534" y="297021"/>
                </a:lnTo>
                <a:lnTo>
                  <a:pt x="242364" y="275368"/>
                </a:lnTo>
                <a:lnTo>
                  <a:pt x="275368" y="242364"/>
                </a:lnTo>
                <a:lnTo>
                  <a:pt x="297021" y="200534"/>
                </a:lnTo>
                <a:lnTo>
                  <a:pt x="304800" y="152400"/>
                </a:lnTo>
                <a:lnTo>
                  <a:pt x="297021" y="104265"/>
                </a:lnTo>
                <a:lnTo>
                  <a:pt x="275368" y="62435"/>
                </a:lnTo>
                <a:lnTo>
                  <a:pt x="242364" y="29431"/>
                </a:lnTo>
                <a:lnTo>
                  <a:pt x="200534" y="7778"/>
                </a:lnTo>
                <a:lnTo>
                  <a:pt x="152400" y="0"/>
                </a:lnTo>
                <a:close/>
              </a:path>
            </a:pathLst>
          </a:custGeom>
          <a:solidFill>
            <a:srgbClr val="155D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20788" y="2785504"/>
            <a:ext cx="10033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0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24064" y="2658545"/>
            <a:ext cx="4809490" cy="53911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Дослідити</a:t>
            </a:r>
            <a:r>
              <a:rPr sz="1200" spc="17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математичні</a:t>
            </a:r>
            <a:r>
              <a:rPr sz="1200" spc="17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моделі</a:t>
            </a:r>
            <a:r>
              <a:rPr sz="1200" spc="17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та</a:t>
            </a:r>
            <a:r>
              <a:rPr sz="1200" spc="114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нейромережеві</a:t>
            </a:r>
            <a:r>
              <a:rPr sz="1200" spc="15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архітектури</a:t>
            </a:r>
            <a:r>
              <a:rPr sz="1200" spc="17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64152"/>
                </a:solidFill>
                <a:latin typeface="Arial"/>
                <a:cs typeface="Arial"/>
              </a:rPr>
              <a:t>для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прогнозування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15887" y="3340798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65" y="7778"/>
                </a:lnTo>
                <a:lnTo>
                  <a:pt x="62435" y="29431"/>
                </a:lnTo>
                <a:lnTo>
                  <a:pt x="29431" y="62435"/>
                </a:lnTo>
                <a:lnTo>
                  <a:pt x="7778" y="104265"/>
                </a:lnTo>
                <a:lnTo>
                  <a:pt x="0" y="152400"/>
                </a:lnTo>
                <a:lnTo>
                  <a:pt x="7778" y="200534"/>
                </a:lnTo>
                <a:lnTo>
                  <a:pt x="29431" y="242364"/>
                </a:lnTo>
                <a:lnTo>
                  <a:pt x="62435" y="275368"/>
                </a:lnTo>
                <a:lnTo>
                  <a:pt x="104265" y="297021"/>
                </a:lnTo>
                <a:lnTo>
                  <a:pt x="152400" y="304800"/>
                </a:lnTo>
                <a:lnTo>
                  <a:pt x="200534" y="297021"/>
                </a:lnTo>
                <a:lnTo>
                  <a:pt x="242364" y="275368"/>
                </a:lnTo>
                <a:lnTo>
                  <a:pt x="275368" y="242364"/>
                </a:lnTo>
                <a:lnTo>
                  <a:pt x="297021" y="200534"/>
                </a:lnTo>
                <a:lnTo>
                  <a:pt x="304800" y="152400"/>
                </a:lnTo>
                <a:lnTo>
                  <a:pt x="297021" y="104265"/>
                </a:lnTo>
                <a:lnTo>
                  <a:pt x="275368" y="62435"/>
                </a:lnTo>
                <a:lnTo>
                  <a:pt x="242364" y="29431"/>
                </a:lnTo>
                <a:lnTo>
                  <a:pt x="200534" y="7778"/>
                </a:lnTo>
                <a:lnTo>
                  <a:pt x="152400" y="0"/>
                </a:lnTo>
                <a:close/>
              </a:path>
            </a:pathLst>
          </a:custGeom>
          <a:solidFill>
            <a:srgbClr val="155D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17740" y="3395789"/>
            <a:ext cx="1003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0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24064" y="3269044"/>
            <a:ext cx="4811395" cy="538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100"/>
              </a:lnSpc>
              <a:spcBef>
                <a:spcPts val="100"/>
              </a:spcBef>
            </a:pP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Розробити</a:t>
            </a:r>
            <a:r>
              <a:rPr sz="1200" spc="40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алгоритмічне</a:t>
            </a:r>
            <a:r>
              <a:rPr sz="1200" spc="36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забезпечення</a:t>
            </a:r>
            <a:r>
              <a:rPr sz="1200" spc="37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для</a:t>
            </a:r>
            <a:r>
              <a:rPr sz="1200" spc="37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адаптивної</a:t>
            </a:r>
            <a:r>
              <a:rPr sz="1200" spc="38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стратегії накопичення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15887" y="3950399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65" y="7778"/>
                </a:lnTo>
                <a:lnTo>
                  <a:pt x="62435" y="29431"/>
                </a:lnTo>
                <a:lnTo>
                  <a:pt x="29431" y="62435"/>
                </a:lnTo>
                <a:lnTo>
                  <a:pt x="7778" y="104265"/>
                </a:lnTo>
                <a:lnTo>
                  <a:pt x="0" y="152400"/>
                </a:lnTo>
                <a:lnTo>
                  <a:pt x="7778" y="200534"/>
                </a:lnTo>
                <a:lnTo>
                  <a:pt x="29431" y="242364"/>
                </a:lnTo>
                <a:lnTo>
                  <a:pt x="62435" y="275368"/>
                </a:lnTo>
                <a:lnTo>
                  <a:pt x="104265" y="297021"/>
                </a:lnTo>
                <a:lnTo>
                  <a:pt x="152400" y="304800"/>
                </a:lnTo>
                <a:lnTo>
                  <a:pt x="200534" y="297021"/>
                </a:lnTo>
                <a:lnTo>
                  <a:pt x="242364" y="275368"/>
                </a:lnTo>
                <a:lnTo>
                  <a:pt x="275368" y="242364"/>
                </a:lnTo>
                <a:lnTo>
                  <a:pt x="297021" y="200534"/>
                </a:lnTo>
                <a:lnTo>
                  <a:pt x="304800" y="152400"/>
                </a:lnTo>
                <a:lnTo>
                  <a:pt x="297021" y="104265"/>
                </a:lnTo>
                <a:lnTo>
                  <a:pt x="275368" y="62435"/>
                </a:lnTo>
                <a:lnTo>
                  <a:pt x="242364" y="29431"/>
                </a:lnTo>
                <a:lnTo>
                  <a:pt x="200534" y="7778"/>
                </a:lnTo>
                <a:lnTo>
                  <a:pt x="152400" y="0"/>
                </a:lnTo>
                <a:close/>
              </a:path>
            </a:pathLst>
          </a:custGeom>
          <a:solidFill>
            <a:srgbClr val="155D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17740" y="4005643"/>
            <a:ext cx="10033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0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15887" y="4389311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65" y="7778"/>
                </a:lnTo>
                <a:lnTo>
                  <a:pt x="62435" y="29431"/>
                </a:lnTo>
                <a:lnTo>
                  <a:pt x="29431" y="62435"/>
                </a:lnTo>
                <a:lnTo>
                  <a:pt x="7778" y="104265"/>
                </a:lnTo>
                <a:lnTo>
                  <a:pt x="0" y="152399"/>
                </a:lnTo>
                <a:lnTo>
                  <a:pt x="7778" y="200534"/>
                </a:lnTo>
                <a:lnTo>
                  <a:pt x="29431" y="242364"/>
                </a:lnTo>
                <a:lnTo>
                  <a:pt x="62435" y="275368"/>
                </a:lnTo>
                <a:lnTo>
                  <a:pt x="104265" y="297021"/>
                </a:lnTo>
                <a:lnTo>
                  <a:pt x="152400" y="304799"/>
                </a:lnTo>
                <a:lnTo>
                  <a:pt x="200534" y="297021"/>
                </a:lnTo>
                <a:lnTo>
                  <a:pt x="242364" y="275368"/>
                </a:lnTo>
                <a:lnTo>
                  <a:pt x="275368" y="242364"/>
                </a:lnTo>
                <a:lnTo>
                  <a:pt x="297021" y="200534"/>
                </a:lnTo>
                <a:lnTo>
                  <a:pt x="304800" y="152399"/>
                </a:lnTo>
                <a:lnTo>
                  <a:pt x="297021" y="104265"/>
                </a:lnTo>
                <a:lnTo>
                  <a:pt x="275368" y="62435"/>
                </a:lnTo>
                <a:lnTo>
                  <a:pt x="242364" y="29431"/>
                </a:lnTo>
                <a:lnTo>
                  <a:pt x="200534" y="7778"/>
                </a:lnTo>
                <a:lnTo>
                  <a:pt x="152400" y="0"/>
                </a:lnTo>
                <a:close/>
              </a:path>
            </a:pathLst>
          </a:custGeom>
          <a:solidFill>
            <a:srgbClr val="155D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20788" y="4443616"/>
            <a:ext cx="10033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05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15887" y="482822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04265" y="7778"/>
                </a:lnTo>
                <a:lnTo>
                  <a:pt x="62435" y="29431"/>
                </a:lnTo>
                <a:lnTo>
                  <a:pt x="29431" y="62435"/>
                </a:lnTo>
                <a:lnTo>
                  <a:pt x="7778" y="104265"/>
                </a:lnTo>
                <a:lnTo>
                  <a:pt x="0" y="152400"/>
                </a:lnTo>
                <a:lnTo>
                  <a:pt x="7778" y="200534"/>
                </a:lnTo>
                <a:lnTo>
                  <a:pt x="29431" y="242364"/>
                </a:lnTo>
                <a:lnTo>
                  <a:pt x="62435" y="275368"/>
                </a:lnTo>
                <a:lnTo>
                  <a:pt x="104265" y="297021"/>
                </a:lnTo>
                <a:lnTo>
                  <a:pt x="152400" y="304800"/>
                </a:lnTo>
                <a:lnTo>
                  <a:pt x="200534" y="297021"/>
                </a:lnTo>
                <a:lnTo>
                  <a:pt x="242364" y="275368"/>
                </a:lnTo>
                <a:lnTo>
                  <a:pt x="275368" y="242364"/>
                </a:lnTo>
                <a:lnTo>
                  <a:pt x="297021" y="200534"/>
                </a:lnTo>
                <a:lnTo>
                  <a:pt x="304800" y="152400"/>
                </a:lnTo>
                <a:lnTo>
                  <a:pt x="297021" y="104265"/>
                </a:lnTo>
                <a:lnTo>
                  <a:pt x="275368" y="62435"/>
                </a:lnTo>
                <a:lnTo>
                  <a:pt x="242364" y="29431"/>
                </a:lnTo>
                <a:lnTo>
                  <a:pt x="200534" y="7778"/>
                </a:lnTo>
                <a:lnTo>
                  <a:pt x="152400" y="0"/>
                </a:lnTo>
                <a:close/>
              </a:path>
            </a:pathLst>
          </a:custGeom>
          <a:solidFill>
            <a:srgbClr val="155D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720788" y="4882020"/>
            <a:ext cx="10033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5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0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24064" y="3956621"/>
            <a:ext cx="4418330" cy="1085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Спроєктувати</a:t>
            </a:r>
            <a:r>
              <a:rPr sz="1200" spc="-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архітектуру</a:t>
            </a:r>
            <a:r>
              <a:rPr sz="1200" spc="-2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системи</a:t>
            </a:r>
            <a:r>
              <a:rPr sz="1200" spc="-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(MERN-стек)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2567305" algn="l"/>
              </a:tabLst>
            </a:pP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Здійснити</a:t>
            </a:r>
            <a:r>
              <a:rPr sz="1200" spc="114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програмну</a:t>
            </a:r>
            <a:r>
              <a:rPr sz="1200" spc="110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реалізацію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	та</a:t>
            </a:r>
            <a:r>
              <a:rPr sz="1200" spc="44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налаштувати</a:t>
            </a:r>
            <a:r>
              <a:rPr sz="1200" spc="85" dirty="0">
                <a:solidFill>
                  <a:srgbClr val="364152"/>
                </a:solidFill>
                <a:latin typeface="Arial"/>
                <a:cs typeface="Arial"/>
              </a:rPr>
              <a:t> 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модулі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1200" spc="-1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нтелектуального</a:t>
            </a:r>
            <a:r>
              <a:rPr sz="1200" spc="2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аналізу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Провести</a:t>
            </a:r>
            <a:r>
              <a:rPr sz="1200" spc="-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тестування</a:t>
            </a:r>
            <a:r>
              <a:rPr sz="1200" spc="-35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та</a:t>
            </a:r>
            <a:r>
              <a:rPr sz="1200" spc="-4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оцінити</a:t>
            </a:r>
            <a:r>
              <a:rPr sz="1200" spc="4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точність</a:t>
            </a:r>
            <a:r>
              <a:rPr sz="1200" spc="-3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64152"/>
                </a:solidFill>
                <a:latin typeface="Arial"/>
                <a:cs typeface="Arial"/>
              </a:rPr>
              <a:t>прогнозних</a:t>
            </a:r>
            <a:r>
              <a:rPr sz="1200" spc="90" dirty="0">
                <a:solidFill>
                  <a:srgbClr val="3641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64152"/>
                </a:solidFill>
                <a:latin typeface="Arial"/>
                <a:cs typeface="Arial"/>
              </a:rPr>
              <a:t>моделей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972" y="1638205"/>
            <a:ext cx="6085932" cy="433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0374" y="420623"/>
            <a:ext cx="723900" cy="727710"/>
            <a:chOff x="290374" y="420623"/>
            <a:chExt cx="723900" cy="727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374" y="424474"/>
              <a:ext cx="723824" cy="72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999" y="420623"/>
              <a:ext cx="533400" cy="53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400" y="573023"/>
              <a:ext cx="229984" cy="22999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42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15"/>
              </a:spcBef>
            </a:pPr>
            <a:r>
              <a:rPr dirty="0">
                <a:latin typeface="Arial"/>
                <a:cs typeface="Arial"/>
              </a:rPr>
              <a:t>Порівняльний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аналіз</a:t>
            </a:r>
            <a:r>
              <a:rPr spc="-10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існуючих</a:t>
            </a:r>
            <a:r>
              <a:rPr spc="-9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систем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81000" y="1219200"/>
            <a:ext cx="11430000" cy="3590925"/>
            <a:chOff x="381000" y="1219200"/>
            <a:chExt cx="11430000" cy="3590925"/>
          </a:xfrm>
        </p:grpSpPr>
        <p:sp>
          <p:nvSpPr>
            <p:cNvPr id="8" name="object 8"/>
            <p:cNvSpPr/>
            <p:nvPr/>
          </p:nvSpPr>
          <p:spPr>
            <a:xfrm>
              <a:off x="385572" y="1223772"/>
              <a:ext cx="11421110" cy="3581400"/>
            </a:xfrm>
            <a:custGeom>
              <a:avLst/>
              <a:gdLst/>
              <a:ahLst/>
              <a:cxnLst/>
              <a:rect l="l" t="t" r="r" b="b"/>
              <a:pathLst>
                <a:path w="11421110" h="3581400">
                  <a:moveTo>
                    <a:pt x="11306556" y="0"/>
                  </a:moveTo>
                  <a:lnTo>
                    <a:pt x="114312" y="0"/>
                  </a:lnTo>
                  <a:lnTo>
                    <a:pt x="69833" y="8983"/>
                  </a:lnTo>
                  <a:lnTo>
                    <a:pt x="33496" y="33480"/>
                  </a:lnTo>
                  <a:lnTo>
                    <a:pt x="8988" y="69812"/>
                  </a:lnTo>
                  <a:lnTo>
                    <a:pt x="0" y="114300"/>
                  </a:lnTo>
                  <a:lnTo>
                    <a:pt x="0" y="3467100"/>
                  </a:lnTo>
                  <a:lnTo>
                    <a:pt x="8983" y="3511587"/>
                  </a:lnTo>
                  <a:lnTo>
                    <a:pt x="33481" y="3547919"/>
                  </a:lnTo>
                  <a:lnTo>
                    <a:pt x="69817" y="3572416"/>
                  </a:lnTo>
                  <a:lnTo>
                    <a:pt x="114312" y="3581400"/>
                  </a:lnTo>
                  <a:lnTo>
                    <a:pt x="11306556" y="3581400"/>
                  </a:lnTo>
                  <a:lnTo>
                    <a:pt x="11351043" y="3572416"/>
                  </a:lnTo>
                  <a:lnTo>
                    <a:pt x="11387375" y="3547919"/>
                  </a:lnTo>
                  <a:lnTo>
                    <a:pt x="11411872" y="3511587"/>
                  </a:lnTo>
                  <a:lnTo>
                    <a:pt x="11420856" y="3467100"/>
                  </a:lnTo>
                  <a:lnTo>
                    <a:pt x="11420856" y="114300"/>
                  </a:lnTo>
                  <a:lnTo>
                    <a:pt x="11411872" y="69812"/>
                  </a:lnTo>
                  <a:lnTo>
                    <a:pt x="11387375" y="33480"/>
                  </a:lnTo>
                  <a:lnTo>
                    <a:pt x="11351043" y="8983"/>
                  </a:lnTo>
                  <a:lnTo>
                    <a:pt x="11306556" y="0"/>
                  </a:lnTo>
                  <a:close/>
                </a:path>
              </a:pathLst>
            </a:custGeom>
            <a:solidFill>
              <a:srgbClr val="F8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5572" y="1223772"/>
              <a:ext cx="11421110" cy="3581400"/>
            </a:xfrm>
            <a:custGeom>
              <a:avLst/>
              <a:gdLst/>
              <a:ahLst/>
              <a:cxnLst/>
              <a:rect l="l" t="t" r="r" b="b"/>
              <a:pathLst>
                <a:path w="11421110" h="3581400">
                  <a:moveTo>
                    <a:pt x="114312" y="0"/>
                  </a:moveTo>
                  <a:lnTo>
                    <a:pt x="11306556" y="0"/>
                  </a:lnTo>
                  <a:lnTo>
                    <a:pt x="11351043" y="8983"/>
                  </a:lnTo>
                  <a:lnTo>
                    <a:pt x="11387375" y="33480"/>
                  </a:lnTo>
                  <a:lnTo>
                    <a:pt x="11411872" y="69812"/>
                  </a:lnTo>
                  <a:lnTo>
                    <a:pt x="11420856" y="114300"/>
                  </a:lnTo>
                  <a:lnTo>
                    <a:pt x="11420856" y="3467100"/>
                  </a:lnTo>
                  <a:lnTo>
                    <a:pt x="11411872" y="3511587"/>
                  </a:lnTo>
                  <a:lnTo>
                    <a:pt x="11387375" y="3547919"/>
                  </a:lnTo>
                  <a:lnTo>
                    <a:pt x="11351043" y="3572416"/>
                  </a:lnTo>
                  <a:lnTo>
                    <a:pt x="11306556" y="3581400"/>
                  </a:lnTo>
                  <a:lnTo>
                    <a:pt x="114312" y="3581400"/>
                  </a:lnTo>
                  <a:lnTo>
                    <a:pt x="69817" y="3572416"/>
                  </a:lnTo>
                  <a:lnTo>
                    <a:pt x="33481" y="3547919"/>
                  </a:lnTo>
                  <a:lnTo>
                    <a:pt x="8983" y="3511587"/>
                  </a:lnTo>
                  <a:lnTo>
                    <a:pt x="0" y="3467100"/>
                  </a:lnTo>
                  <a:lnTo>
                    <a:pt x="0" y="114300"/>
                  </a:lnTo>
                  <a:lnTo>
                    <a:pt x="8988" y="69812"/>
                  </a:lnTo>
                  <a:lnTo>
                    <a:pt x="33496" y="33480"/>
                  </a:lnTo>
                  <a:lnTo>
                    <a:pt x="69833" y="8983"/>
                  </a:lnTo>
                  <a:lnTo>
                    <a:pt x="114312" y="0"/>
                  </a:lnTo>
                  <a:close/>
                </a:path>
              </a:pathLst>
            </a:custGeom>
            <a:ln w="914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68959" y="1567468"/>
          <a:ext cx="11029314" cy="3034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5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3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2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2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5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00" b="1" spc="-1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Система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889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00" b="1" spc="-25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Тип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889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9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00" b="1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Можливості</a:t>
                      </a:r>
                      <a:r>
                        <a:rPr sz="1200" b="1" spc="-6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ШІ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889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00" b="1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Пенсійне</a:t>
                      </a:r>
                      <a:r>
                        <a:rPr sz="1200" b="1" spc="-5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моделювання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889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200" b="1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Основний</a:t>
                      </a:r>
                      <a:r>
                        <a:rPr sz="1200" b="1" spc="-35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недолік</a:t>
                      </a:r>
                      <a:endParaRPr sz="1200">
                        <a:latin typeface="Microsoft YaHei"/>
                        <a:cs typeface="Microsoft YaHei"/>
                      </a:endParaRPr>
                    </a:p>
                  </a:txBody>
                  <a:tcPr marL="0" marR="0" marT="889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Monobank</a:t>
                      </a:r>
                      <a:r>
                        <a:rPr sz="1000" b="1" spc="-4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/</a:t>
                      </a:r>
                      <a:r>
                        <a:rPr sz="1000" b="1" spc="-15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Privat24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Банківська</a:t>
                      </a:r>
                      <a:r>
                        <a:rPr sz="1000" spc="-4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2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PFM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93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Базове</a:t>
                      </a:r>
                      <a:r>
                        <a:rPr sz="1000" spc="-2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групування</a:t>
                      </a:r>
                      <a:r>
                        <a:rPr sz="1000" spc="-4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витрат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Segoe UI Symbol"/>
                          <a:cs typeface="Segoe UI Symbol"/>
                        </a:rPr>
                        <a:t>✗</a:t>
                      </a:r>
                      <a:r>
                        <a:rPr sz="1000" spc="10" dirty="0">
                          <a:solidFill>
                            <a:srgbClr val="364152"/>
                          </a:solidFill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Відсутнє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Обмеженість</a:t>
                      </a:r>
                      <a:r>
                        <a:rPr sz="1000" spc="-6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даними</a:t>
                      </a:r>
                      <a:r>
                        <a:rPr sz="1000" spc="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одного</a:t>
                      </a:r>
                      <a:r>
                        <a:rPr sz="1000" spc="-4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2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банку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000" b="1" spc="-2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YNAB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Незалежна</a:t>
                      </a:r>
                      <a:r>
                        <a:rPr sz="1000" spc="-3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2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PFM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1493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Предиктивний</a:t>
                      </a:r>
                      <a:r>
                        <a:rPr sz="1000" spc="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аналіз</a:t>
                      </a:r>
                      <a:r>
                        <a:rPr sz="1000" spc="-4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бюджету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△</a:t>
                      </a:r>
                      <a:r>
                        <a:rPr sz="1000" spc="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Ручне</a:t>
                      </a:r>
                      <a:r>
                        <a:rPr sz="1000" spc="-5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налаштування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Висока</a:t>
                      </a:r>
                      <a:r>
                        <a:rPr sz="1000" spc="-4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вартість</a:t>
                      </a:r>
                      <a:r>
                        <a:rPr sz="1000" spc="-4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підписки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3937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PocketGuard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 marR="588010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Інтелектуальний асистент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110489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935" marR="28511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Автоматичне</a:t>
                      </a:r>
                      <a:r>
                        <a:rPr sz="1000" spc="2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виявлення</a:t>
                      </a:r>
                      <a:r>
                        <a:rPr sz="1000" spc="-4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«вільних» грошей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</a:txBody>
                  <a:tcPr marL="0" marR="0" marT="110489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△</a:t>
                      </a:r>
                      <a:r>
                        <a:rPr sz="1000" spc="-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Базові</a:t>
                      </a:r>
                      <a:r>
                        <a:rPr sz="1000" spc="-2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2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цілі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 marR="829310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Обмежений</a:t>
                      </a:r>
                      <a:r>
                        <a:rPr sz="1000" spc="-5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функціонал</a:t>
                      </a:r>
                      <a:r>
                        <a:rPr sz="1000" spc="-3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2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для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інвестпортфелів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</a:txBody>
                  <a:tcPr marL="0" marR="0" marT="110489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7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000" b="1" spc="-10" dirty="0">
                          <a:solidFill>
                            <a:srgbClr val="0F1728"/>
                          </a:solidFill>
                          <a:latin typeface="Microsoft YaHei"/>
                          <a:cs typeface="Microsoft YaHei"/>
                        </a:rPr>
                        <a:t>Retirable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30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Пенсійна</a:t>
                      </a:r>
                      <a:r>
                        <a:rPr sz="1000" spc="-3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платформа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1493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Глибоке</a:t>
                      </a:r>
                      <a:r>
                        <a:rPr sz="1000" spc="-6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моделювання</a:t>
                      </a:r>
                      <a:r>
                        <a:rPr sz="1000" spc="-4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доходів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49554" indent="-133985">
                        <a:lnSpc>
                          <a:spcPct val="100000"/>
                        </a:lnSpc>
                        <a:buFont typeface="Segoe UI Symbol"/>
                        <a:buChar char="✓"/>
                        <a:tabLst>
                          <a:tab pos="249554" algn="l"/>
                        </a:tabLst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Повне</a:t>
                      </a:r>
                      <a:r>
                        <a:rPr sz="1000" spc="-2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моделювання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4064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Не</a:t>
                      </a:r>
                      <a:r>
                        <a:rPr sz="1000" spc="-1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підтримує</a:t>
                      </a:r>
                      <a:r>
                        <a:rPr sz="1000" spc="-4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щоденний</a:t>
                      </a:r>
                      <a:r>
                        <a:rPr sz="1000" spc="-5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облік</a:t>
                      </a:r>
                      <a:r>
                        <a:rPr sz="1000" spc="-15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дрібних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364152"/>
                          </a:solidFill>
                          <a:latin typeface="Microsoft YaHei"/>
                          <a:cs typeface="Microsoft YaHei"/>
                        </a:rPr>
                        <a:t>витрат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</a:txBody>
                  <a:tcPr marL="0" marR="0" marT="110489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114300" marR="700405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b="1" spc="-10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FinMonitor (розроблена)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</a:txBody>
                  <a:tcPr marL="0" marR="0" marT="1111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 marR="612775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000" b="1" spc="-10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Інтелектуальна (Hybrid)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</a:txBody>
                  <a:tcPr marL="0" marR="0" marT="1111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1493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ML</a:t>
                      </a:r>
                      <a:r>
                        <a:rPr sz="1000" b="1" spc="-20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+</a:t>
                      </a:r>
                      <a:r>
                        <a:rPr sz="1000" b="1" spc="-20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стратегічне</a:t>
                      </a:r>
                      <a:r>
                        <a:rPr sz="1000" b="1" spc="-35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моделювання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5570" marR="491490" indent="133985">
                        <a:lnSpc>
                          <a:spcPct val="100000"/>
                        </a:lnSpc>
                        <a:spcBef>
                          <a:spcPts val="875"/>
                        </a:spcBef>
                        <a:buFont typeface="Segoe UI Symbol"/>
                        <a:buChar char="✓"/>
                        <a:tabLst>
                          <a:tab pos="249554" algn="l"/>
                        </a:tabLst>
                      </a:pPr>
                      <a:r>
                        <a:rPr sz="1000" b="1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Повне</a:t>
                      </a:r>
                      <a:r>
                        <a:rPr sz="1000" b="1" spc="-35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з</a:t>
                      </a:r>
                      <a:r>
                        <a:rPr sz="1000" b="1" spc="-20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1C398E"/>
                          </a:solidFill>
                          <a:latin typeface="Microsoft YaHei"/>
                          <a:cs typeface="Microsoft YaHei"/>
                        </a:rPr>
                        <a:t>урахуванням інфляції</a:t>
                      </a:r>
                      <a:endParaRPr sz="1000">
                        <a:latin typeface="Microsoft YaHei"/>
                        <a:cs typeface="Microsoft YaHei"/>
                      </a:endParaRPr>
                    </a:p>
                  </a:txBody>
                  <a:tcPr marL="0" marR="0" marT="1111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83BB8"/>
                          </a:solidFill>
                          <a:latin typeface="Microsoft YaHei"/>
                          <a:cs typeface="Microsoft YaHei"/>
                        </a:rPr>
                        <a:t>Потребує</a:t>
                      </a:r>
                      <a:r>
                        <a:rPr sz="1000" spc="-55" dirty="0">
                          <a:solidFill>
                            <a:srgbClr val="183BB8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183BB8"/>
                          </a:solidFill>
                          <a:latin typeface="Microsoft YaHei"/>
                          <a:cs typeface="Microsoft YaHei"/>
                        </a:rPr>
                        <a:t>масиву</a:t>
                      </a:r>
                      <a:r>
                        <a:rPr sz="1000" spc="-35" dirty="0">
                          <a:solidFill>
                            <a:srgbClr val="183BB8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dirty="0">
                          <a:solidFill>
                            <a:srgbClr val="183BB8"/>
                          </a:solidFill>
                          <a:latin typeface="Microsoft YaHei"/>
                          <a:cs typeface="Microsoft YaHei"/>
                        </a:rPr>
                        <a:t>історичних</a:t>
                      </a:r>
                      <a:r>
                        <a:rPr sz="1000" spc="-60" dirty="0">
                          <a:solidFill>
                            <a:srgbClr val="183BB8"/>
                          </a:solidFill>
                          <a:latin typeface="Microsoft YaHei"/>
                          <a:cs typeface="Microsoft YaHei"/>
                        </a:rPr>
                        <a:t> </a:t>
                      </a:r>
                      <a:r>
                        <a:rPr sz="1000" spc="-20" dirty="0">
                          <a:solidFill>
                            <a:srgbClr val="183BB8"/>
                          </a:solidFill>
                          <a:latin typeface="Microsoft YaHei"/>
                          <a:cs typeface="Microsoft YaHei"/>
                        </a:rPr>
                        <a:t>даних</a:t>
                      </a:r>
                      <a:endParaRPr sz="1000" dirty="0">
                        <a:latin typeface="Microsoft YaHei"/>
                        <a:cs typeface="Microsoft YaHei"/>
                      </a:endParaRPr>
                    </a:p>
                  </a:txBody>
                  <a:tcPr marL="0" marR="0" marT="412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399288" y="4962144"/>
            <a:ext cx="3688079" cy="1390015"/>
            <a:chOff x="399288" y="4962144"/>
            <a:chExt cx="3688079" cy="139001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9288" y="4962144"/>
              <a:ext cx="3688079" cy="13898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9288" y="4962144"/>
              <a:ext cx="40005" cy="1390015"/>
            </a:xfrm>
            <a:custGeom>
              <a:avLst/>
              <a:gdLst/>
              <a:ahLst/>
              <a:cxnLst/>
              <a:rect l="l" t="t" r="r" b="b"/>
              <a:pathLst>
                <a:path w="40004" h="1390014">
                  <a:moveTo>
                    <a:pt x="39624" y="0"/>
                  </a:moveTo>
                  <a:lnTo>
                    <a:pt x="24206" y="2988"/>
                  </a:lnTo>
                  <a:lnTo>
                    <a:pt x="11610" y="11144"/>
                  </a:lnTo>
                  <a:lnTo>
                    <a:pt x="3115" y="23252"/>
                  </a:lnTo>
                  <a:lnTo>
                    <a:pt x="0" y="38099"/>
                  </a:lnTo>
                  <a:lnTo>
                    <a:pt x="0" y="1351813"/>
                  </a:lnTo>
                  <a:lnTo>
                    <a:pt x="3115" y="1366624"/>
                  </a:lnTo>
                  <a:lnTo>
                    <a:pt x="11610" y="1378727"/>
                  </a:lnTo>
                  <a:lnTo>
                    <a:pt x="24206" y="1386892"/>
                  </a:lnTo>
                  <a:lnTo>
                    <a:pt x="39624" y="1389887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FA2C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0456" y="5132832"/>
              <a:ext cx="228600" cy="2286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55751" y="5132959"/>
            <a:ext cx="2777490" cy="10610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15925">
              <a:lnSpc>
                <a:spcPct val="100000"/>
              </a:lnSpc>
              <a:spcBef>
                <a:spcPts val="90"/>
              </a:spcBef>
            </a:pPr>
            <a:r>
              <a:rPr sz="1350" b="0" spc="45" dirty="0">
                <a:solidFill>
                  <a:srgbClr val="0F1728"/>
                </a:solidFill>
                <a:latin typeface="Malgun Gothic Semilight"/>
                <a:cs typeface="Malgun Gothic Semilight"/>
              </a:rPr>
              <a:t>Технолог</a:t>
            </a:r>
            <a:r>
              <a:rPr sz="1350" spc="45" dirty="0">
                <a:solidFill>
                  <a:srgbClr val="0F1728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і</a:t>
            </a:r>
            <a:r>
              <a:rPr sz="1350" b="0" spc="45" dirty="0">
                <a:solidFill>
                  <a:srgbClr val="0F1728"/>
                </a:solidFill>
                <a:latin typeface="Malgun Gothic Semilight"/>
                <a:cs typeface="Malgun Gothic Semilight"/>
              </a:rPr>
              <a:t>чний</a:t>
            </a:r>
            <a:r>
              <a:rPr sz="1350" b="0" spc="190" dirty="0">
                <a:solidFill>
                  <a:srgbClr val="0F1728"/>
                </a:solidFill>
                <a:latin typeface="Malgun Gothic Semilight"/>
                <a:cs typeface="Malgun Gothic Semilight"/>
              </a:rPr>
              <a:t> </a:t>
            </a:r>
            <a:r>
              <a:rPr sz="1350" b="0" spc="-10" dirty="0">
                <a:solidFill>
                  <a:srgbClr val="0F1728"/>
                </a:solidFill>
                <a:latin typeface="Malgun Gothic Semilight"/>
                <a:cs typeface="Malgun Gothic Semilight"/>
              </a:rPr>
              <a:t>розрив</a:t>
            </a:r>
            <a:endParaRPr sz="1350" dirty="0">
              <a:latin typeface="Malgun Gothic Semilight"/>
              <a:cs typeface="Malgun Gothic Semilight"/>
            </a:endParaRPr>
          </a:p>
          <a:p>
            <a:pPr marL="15240" marR="5080" indent="-3175">
              <a:lnSpc>
                <a:spcPct val="140100"/>
              </a:lnSpc>
              <a:spcBef>
                <a:spcPts val="484"/>
              </a:spcBef>
            </a:pP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Банк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вськ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spc="50" dirty="0">
                <a:solidFill>
                  <a:srgbClr val="364152"/>
                </a:solidFill>
                <a:latin typeface="Calibri"/>
                <a:cs typeface="Calibri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застосунки</a:t>
            </a:r>
            <a:r>
              <a:rPr sz="1200" b="0" spc="1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мають</a:t>
            </a:r>
            <a:r>
              <a:rPr sz="1200" b="0" spc="-4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високу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автоматизац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ю,</a:t>
            </a:r>
            <a:r>
              <a:rPr sz="1200" b="0" spc="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але</a:t>
            </a:r>
            <a:r>
              <a:rPr sz="1200" b="0" spc="-4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обмежен</a:t>
            </a:r>
            <a:r>
              <a:rPr sz="1200" spc="-1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коротким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горизонтом</a:t>
            </a:r>
            <a:r>
              <a:rPr sz="1200" b="0" spc="-3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планування</a:t>
            </a:r>
            <a:endParaRPr sz="1200" dirty="0">
              <a:latin typeface="Malgun Gothic Semilight"/>
              <a:cs typeface="Malgun Gothic Semiligh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261103" y="4962144"/>
            <a:ext cx="3685540" cy="1390015"/>
            <a:chOff x="4261103" y="4962144"/>
            <a:chExt cx="3685540" cy="1390015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61103" y="4962144"/>
              <a:ext cx="3685031" cy="13898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261103" y="4962144"/>
              <a:ext cx="36830" cy="1390015"/>
            </a:xfrm>
            <a:custGeom>
              <a:avLst/>
              <a:gdLst/>
              <a:ahLst/>
              <a:cxnLst/>
              <a:rect l="l" t="t" r="r" b="b"/>
              <a:pathLst>
                <a:path w="36829" h="1390014">
                  <a:moveTo>
                    <a:pt x="36575" y="0"/>
                  </a:moveTo>
                  <a:lnTo>
                    <a:pt x="22342" y="2988"/>
                  </a:lnTo>
                  <a:lnTo>
                    <a:pt x="10715" y="11144"/>
                  </a:lnTo>
                  <a:lnTo>
                    <a:pt x="2875" y="23252"/>
                  </a:lnTo>
                  <a:lnTo>
                    <a:pt x="0" y="38099"/>
                  </a:lnTo>
                  <a:lnTo>
                    <a:pt x="0" y="1351813"/>
                  </a:lnTo>
                  <a:lnTo>
                    <a:pt x="2875" y="1366624"/>
                  </a:lnTo>
                  <a:lnTo>
                    <a:pt x="10715" y="1378727"/>
                  </a:lnTo>
                  <a:lnTo>
                    <a:pt x="22342" y="1386892"/>
                  </a:lnTo>
                  <a:lnTo>
                    <a:pt x="36575" y="1389887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FD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61382" y="5132832"/>
              <a:ext cx="230377" cy="21437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420615" y="5132959"/>
            <a:ext cx="3187065" cy="10442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12750">
              <a:lnSpc>
                <a:spcPct val="100000"/>
              </a:lnSpc>
              <a:spcBef>
                <a:spcPts val="90"/>
              </a:spcBef>
            </a:pPr>
            <a:r>
              <a:rPr sz="1350" dirty="0" err="1">
                <a:solidFill>
                  <a:srgbClr val="0F1728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Низька</a:t>
            </a:r>
            <a:r>
              <a:rPr sz="1350" spc="370" dirty="0">
                <a:solidFill>
                  <a:srgbClr val="0F1728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</a:t>
            </a:r>
            <a:r>
              <a:rPr sz="1350" spc="-10" dirty="0" err="1">
                <a:solidFill>
                  <a:srgbClr val="0F1728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інтеграц</a:t>
            </a:r>
            <a:r>
              <a:rPr lang="uk-UA" sz="1350" spc="-10" dirty="0" err="1">
                <a:solidFill>
                  <a:srgbClr val="0F1728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ія</a:t>
            </a:r>
            <a:endParaRPr sz="1350" dirty="0">
              <a:latin typeface="Malgun Gothic Semilight" panose="020B0502040204020203" pitchFamily="34" charset="-128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Пенс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йн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spc="110" dirty="0">
                <a:solidFill>
                  <a:srgbClr val="364152"/>
                </a:solidFill>
                <a:latin typeface="Calibri"/>
                <a:cs typeface="Calibri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калькулятори</a:t>
            </a:r>
            <a:r>
              <a:rPr sz="1200" b="0" spc="16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демонструють</a:t>
            </a:r>
            <a:r>
              <a:rPr sz="1200" b="0" spc="-1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високу</a:t>
            </a:r>
            <a:endParaRPr sz="1200" dirty="0">
              <a:latin typeface="Malgun Gothic Semilight"/>
              <a:cs typeface="Malgun Gothic Semilight"/>
            </a:endParaRPr>
          </a:p>
          <a:p>
            <a:pPr marL="12700" marR="600710">
              <a:lnSpc>
                <a:spcPct val="140000"/>
              </a:lnSpc>
            </a:pP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точн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сть,</a:t>
            </a:r>
            <a:r>
              <a:rPr sz="1200" b="0" spc="15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але</a:t>
            </a:r>
            <a:r>
              <a:rPr sz="1200" b="0" spc="2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страждають</a:t>
            </a:r>
            <a:r>
              <a:rPr sz="1200" b="0" spc="-4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в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д</a:t>
            </a:r>
            <a:r>
              <a:rPr sz="1200" b="0" spc="-1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низько</a:t>
            </a:r>
            <a:r>
              <a:rPr sz="1200" spc="-10" dirty="0">
                <a:solidFill>
                  <a:srgbClr val="364152"/>
                </a:solidFill>
                <a:latin typeface="Calibri"/>
                <a:cs typeface="Calibri"/>
              </a:rPr>
              <a:t>ї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автоматизац</a:t>
            </a:r>
            <a:r>
              <a:rPr sz="1200" spc="-10" dirty="0">
                <a:solidFill>
                  <a:srgbClr val="364152"/>
                </a:solidFill>
                <a:latin typeface="Calibri"/>
                <a:cs typeface="Calibri"/>
              </a:rPr>
              <a:t>ії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122919" y="4962144"/>
            <a:ext cx="3685540" cy="1390015"/>
            <a:chOff x="8122919" y="4962144"/>
            <a:chExt cx="3685540" cy="1390015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22919" y="4962144"/>
              <a:ext cx="3685031" cy="138988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122919" y="4962144"/>
              <a:ext cx="36830" cy="1390015"/>
            </a:xfrm>
            <a:custGeom>
              <a:avLst/>
              <a:gdLst/>
              <a:ahLst/>
              <a:cxnLst/>
              <a:rect l="l" t="t" r="r" b="b"/>
              <a:pathLst>
                <a:path w="36829" h="1390014">
                  <a:moveTo>
                    <a:pt x="36575" y="0"/>
                  </a:moveTo>
                  <a:lnTo>
                    <a:pt x="22342" y="2988"/>
                  </a:lnTo>
                  <a:lnTo>
                    <a:pt x="10715" y="11144"/>
                  </a:lnTo>
                  <a:lnTo>
                    <a:pt x="2875" y="23252"/>
                  </a:lnTo>
                  <a:lnTo>
                    <a:pt x="0" y="38099"/>
                  </a:lnTo>
                  <a:lnTo>
                    <a:pt x="0" y="1351813"/>
                  </a:lnTo>
                  <a:lnTo>
                    <a:pt x="2875" y="1366624"/>
                  </a:lnTo>
                  <a:lnTo>
                    <a:pt x="10715" y="1378727"/>
                  </a:lnTo>
                  <a:lnTo>
                    <a:pt x="22342" y="1386892"/>
                  </a:lnTo>
                  <a:lnTo>
                    <a:pt x="36575" y="1389887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00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21039" y="5132832"/>
              <a:ext cx="228600" cy="22860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8282431" y="5132959"/>
            <a:ext cx="3029585" cy="10610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12750">
              <a:lnSpc>
                <a:spcPct val="100000"/>
              </a:lnSpc>
              <a:spcBef>
                <a:spcPts val="90"/>
              </a:spcBef>
            </a:pPr>
            <a:r>
              <a:rPr sz="1350" spc="55" dirty="0">
                <a:solidFill>
                  <a:srgbClr val="0F1728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Унікальність</a:t>
            </a:r>
            <a:r>
              <a:rPr sz="1350" spc="300" dirty="0">
                <a:solidFill>
                  <a:srgbClr val="0F1728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 </a:t>
            </a:r>
            <a:r>
              <a:rPr sz="1350" spc="-10" dirty="0">
                <a:solidFill>
                  <a:srgbClr val="0F1728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рішення</a:t>
            </a:r>
            <a:endParaRPr sz="1350" dirty="0">
              <a:latin typeface="Malgun Gothic Semilight" panose="020B0502040204020203" pitchFamily="34" charset="-128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 marL="12700" marR="5080">
              <a:lnSpc>
                <a:spcPct val="140100"/>
              </a:lnSpc>
              <a:spcBef>
                <a:spcPts val="484"/>
              </a:spcBef>
            </a:pPr>
            <a:r>
              <a:rPr sz="1200" dirty="0">
                <a:solidFill>
                  <a:srgbClr val="364152"/>
                </a:solidFill>
                <a:latin typeface="Times New Roman"/>
                <a:cs typeface="Times New Roman"/>
              </a:rPr>
              <a:t>FinMonitor</a:t>
            </a:r>
            <a:r>
              <a:rPr sz="1200" spc="5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по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є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дну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є</a:t>
            </a:r>
            <a:r>
              <a:rPr sz="1200" spc="165" dirty="0">
                <a:solidFill>
                  <a:srgbClr val="364152"/>
                </a:solidFill>
                <a:latin typeface="Calibri"/>
                <a:cs typeface="Calibri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переваги</a:t>
            </a:r>
            <a:r>
              <a:rPr sz="1200" b="0" spc="-7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обох</a:t>
            </a:r>
            <a:r>
              <a:rPr sz="1200" b="0" spc="6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п</a:t>
            </a:r>
            <a:r>
              <a:rPr sz="1200" spc="-1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дход</a:t>
            </a:r>
            <a:r>
              <a:rPr sz="1200" spc="-1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в: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автоматизац</a:t>
            </a:r>
            <a:r>
              <a:rPr sz="120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ю</a:t>
            </a:r>
            <a:r>
              <a:rPr sz="1200" b="0" spc="-1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+</a:t>
            </a:r>
            <a:r>
              <a:rPr sz="1200" b="0" spc="-95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глибоке</a:t>
            </a:r>
            <a:r>
              <a:rPr sz="1200" b="0" spc="5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 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стратег</a:t>
            </a:r>
            <a:r>
              <a:rPr sz="1200" spc="-10" dirty="0">
                <a:solidFill>
                  <a:srgbClr val="364152"/>
                </a:solidFill>
                <a:latin typeface="Calibri"/>
                <a:cs typeface="Calibri"/>
              </a:rPr>
              <a:t>і</a:t>
            </a:r>
            <a:r>
              <a:rPr sz="1200" b="0" spc="-10" dirty="0">
                <a:solidFill>
                  <a:srgbClr val="364152"/>
                </a:solidFill>
                <a:latin typeface="Malgun Gothic Semilight"/>
                <a:cs typeface="Malgun Gothic Semilight"/>
              </a:rPr>
              <a:t>чне моделювання</a:t>
            </a:r>
            <a:endParaRPr sz="1200" dirty="0">
              <a:latin typeface="Malgun Gothic Semilight"/>
              <a:cs typeface="Malgun Gothic Semi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1444" y="417576"/>
            <a:ext cx="718820" cy="727710"/>
            <a:chOff x="291444" y="417576"/>
            <a:chExt cx="718820" cy="727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444" y="421426"/>
              <a:ext cx="718815" cy="72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999" y="417576"/>
              <a:ext cx="530352" cy="53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352" y="584200"/>
              <a:ext cx="228600" cy="2000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6062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35"/>
              </a:spcBef>
            </a:pPr>
            <a:r>
              <a:rPr sz="2650" dirty="0"/>
              <a:t>Архітектура</a:t>
            </a:r>
            <a:r>
              <a:rPr sz="2650" spc="100" dirty="0"/>
              <a:t> </a:t>
            </a:r>
            <a:r>
              <a:rPr sz="2650" dirty="0"/>
              <a:t>системи</a:t>
            </a:r>
            <a:r>
              <a:rPr sz="2650" spc="95" dirty="0"/>
              <a:t> </a:t>
            </a:r>
            <a:r>
              <a:rPr sz="2650" dirty="0"/>
              <a:t>та</a:t>
            </a:r>
            <a:r>
              <a:rPr sz="2650" spc="125" dirty="0"/>
              <a:t> </a:t>
            </a:r>
            <a:r>
              <a:rPr sz="2650" dirty="0"/>
              <a:t>технологічний</a:t>
            </a:r>
            <a:r>
              <a:rPr sz="2650" spc="80" dirty="0"/>
              <a:t> </a:t>
            </a:r>
            <a:r>
              <a:rPr sz="2650" spc="-20" dirty="0"/>
              <a:t>стек</a:t>
            </a:r>
            <a:endParaRPr sz="2650"/>
          </a:p>
        </p:txBody>
      </p:sp>
      <p:grpSp>
        <p:nvGrpSpPr>
          <p:cNvPr id="7" name="object 7"/>
          <p:cNvGrpSpPr/>
          <p:nvPr/>
        </p:nvGrpSpPr>
        <p:grpSpPr>
          <a:xfrm>
            <a:off x="380809" y="1215961"/>
            <a:ext cx="5600065" cy="5258435"/>
            <a:chOff x="380809" y="1215961"/>
            <a:chExt cx="5600065" cy="525843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5572" y="1220724"/>
              <a:ext cx="5590032" cy="52486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5572" y="1220724"/>
              <a:ext cx="5590540" cy="5248910"/>
            </a:xfrm>
            <a:custGeom>
              <a:avLst/>
              <a:gdLst/>
              <a:ahLst/>
              <a:cxnLst/>
              <a:rect l="l" t="t" r="r" b="b"/>
              <a:pathLst>
                <a:path w="5590540" h="5248910">
                  <a:moveTo>
                    <a:pt x="113944" y="0"/>
                  </a:moveTo>
                  <a:lnTo>
                    <a:pt x="5476113" y="0"/>
                  </a:lnTo>
                  <a:lnTo>
                    <a:pt x="5520434" y="8959"/>
                  </a:lnTo>
                  <a:lnTo>
                    <a:pt x="5556646" y="33385"/>
                  </a:lnTo>
                  <a:lnTo>
                    <a:pt x="5581072" y="69597"/>
                  </a:lnTo>
                  <a:lnTo>
                    <a:pt x="5590032" y="113918"/>
                  </a:lnTo>
                  <a:lnTo>
                    <a:pt x="5590032" y="5134711"/>
                  </a:lnTo>
                  <a:lnTo>
                    <a:pt x="5581072" y="5179063"/>
                  </a:lnTo>
                  <a:lnTo>
                    <a:pt x="5556646" y="5215281"/>
                  </a:lnTo>
                  <a:lnTo>
                    <a:pt x="5520434" y="5239701"/>
                  </a:lnTo>
                  <a:lnTo>
                    <a:pt x="5476113" y="5248656"/>
                  </a:lnTo>
                  <a:lnTo>
                    <a:pt x="113944" y="5248656"/>
                  </a:lnTo>
                  <a:lnTo>
                    <a:pt x="69592" y="5239701"/>
                  </a:lnTo>
                  <a:lnTo>
                    <a:pt x="33374" y="5215281"/>
                  </a:lnTo>
                  <a:lnTo>
                    <a:pt x="8954" y="5179063"/>
                  </a:lnTo>
                  <a:lnTo>
                    <a:pt x="0" y="5134711"/>
                  </a:lnTo>
                  <a:lnTo>
                    <a:pt x="0" y="113918"/>
                  </a:lnTo>
                  <a:lnTo>
                    <a:pt x="8959" y="69597"/>
                  </a:lnTo>
                  <a:lnTo>
                    <a:pt x="33388" y="33385"/>
                  </a:lnTo>
                  <a:lnTo>
                    <a:pt x="69608" y="8959"/>
                  </a:lnTo>
                  <a:lnTo>
                    <a:pt x="113944" y="0"/>
                  </a:lnTo>
                  <a:close/>
                </a:path>
              </a:pathLst>
            </a:custGeom>
            <a:ln w="9144">
              <a:solidFill>
                <a:srgbClr val="BDDB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0456" y="1450213"/>
              <a:ext cx="192023" cy="19024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02335" y="1412494"/>
            <a:ext cx="2072005" cy="25272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dirty="0">
                <a:solidFill>
                  <a:srgbClr val="0F1728"/>
                </a:solidFill>
                <a:latin typeface="Times New Roman"/>
                <a:cs typeface="Times New Roman"/>
              </a:rPr>
              <a:t>Трирівнева</a:t>
            </a:r>
            <a:r>
              <a:rPr sz="1450" b="1" spc="13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4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архітектура</a:t>
            </a:r>
            <a:endParaRPr sz="145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3880" y="1807514"/>
            <a:ext cx="5247005" cy="1086485"/>
            <a:chOff x="563880" y="1807514"/>
            <a:chExt cx="5247005" cy="108648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" y="1807514"/>
              <a:ext cx="5246878" cy="108643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97408" y="1831848"/>
              <a:ext cx="5184775" cy="1024255"/>
            </a:xfrm>
            <a:custGeom>
              <a:avLst/>
              <a:gdLst/>
              <a:ahLst/>
              <a:cxnLst/>
              <a:rect l="l" t="t" r="r" b="b"/>
              <a:pathLst>
                <a:path w="5184775" h="1024255">
                  <a:moveTo>
                    <a:pt x="5108702" y="0"/>
                  </a:moveTo>
                  <a:lnTo>
                    <a:pt x="37985" y="0"/>
                  </a:lnTo>
                  <a:lnTo>
                    <a:pt x="23204" y="2986"/>
                  </a:lnTo>
                  <a:lnTo>
                    <a:pt x="11129" y="11128"/>
                  </a:lnTo>
                  <a:lnTo>
                    <a:pt x="2986" y="23199"/>
                  </a:lnTo>
                  <a:lnTo>
                    <a:pt x="0" y="37973"/>
                  </a:lnTo>
                  <a:lnTo>
                    <a:pt x="0" y="986154"/>
                  </a:lnTo>
                  <a:lnTo>
                    <a:pt x="2984" y="1000928"/>
                  </a:lnTo>
                  <a:lnTo>
                    <a:pt x="11125" y="1012999"/>
                  </a:lnTo>
                  <a:lnTo>
                    <a:pt x="23199" y="1021141"/>
                  </a:lnTo>
                  <a:lnTo>
                    <a:pt x="37985" y="1024127"/>
                  </a:lnTo>
                  <a:lnTo>
                    <a:pt x="5108702" y="1024127"/>
                  </a:lnTo>
                  <a:lnTo>
                    <a:pt x="5138249" y="1018174"/>
                  </a:lnTo>
                  <a:lnTo>
                    <a:pt x="5162391" y="1001934"/>
                  </a:lnTo>
                  <a:lnTo>
                    <a:pt x="5178675" y="977836"/>
                  </a:lnTo>
                  <a:lnTo>
                    <a:pt x="5184647" y="948309"/>
                  </a:lnTo>
                  <a:lnTo>
                    <a:pt x="5184647" y="75818"/>
                  </a:lnTo>
                  <a:lnTo>
                    <a:pt x="5178675" y="46291"/>
                  </a:lnTo>
                  <a:lnTo>
                    <a:pt x="5162391" y="22193"/>
                  </a:lnTo>
                  <a:lnTo>
                    <a:pt x="5138249" y="5953"/>
                  </a:lnTo>
                  <a:lnTo>
                    <a:pt x="510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7408" y="1831848"/>
              <a:ext cx="36830" cy="1024255"/>
            </a:xfrm>
            <a:custGeom>
              <a:avLst/>
              <a:gdLst/>
              <a:ahLst/>
              <a:cxnLst/>
              <a:rect l="l" t="t" r="r" b="b"/>
              <a:pathLst>
                <a:path w="36829" h="1024255">
                  <a:moveTo>
                    <a:pt x="36576" y="0"/>
                  </a:moveTo>
                  <a:lnTo>
                    <a:pt x="22347" y="2986"/>
                  </a:lnTo>
                  <a:lnTo>
                    <a:pt x="10720" y="11128"/>
                  </a:lnTo>
                  <a:lnTo>
                    <a:pt x="2877" y="23199"/>
                  </a:lnTo>
                  <a:lnTo>
                    <a:pt x="0" y="37973"/>
                  </a:lnTo>
                  <a:lnTo>
                    <a:pt x="0" y="986154"/>
                  </a:lnTo>
                  <a:lnTo>
                    <a:pt x="2873" y="1000928"/>
                  </a:lnTo>
                  <a:lnTo>
                    <a:pt x="10710" y="1012999"/>
                  </a:lnTo>
                  <a:lnTo>
                    <a:pt x="22336" y="1021141"/>
                  </a:lnTo>
                  <a:lnTo>
                    <a:pt x="36576" y="1024127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00B8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2480" y="2022348"/>
              <a:ext cx="170688" cy="16001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983480" y="1981200"/>
              <a:ext cx="646430" cy="228600"/>
            </a:xfrm>
            <a:custGeom>
              <a:avLst/>
              <a:gdLst/>
              <a:ahLst/>
              <a:cxnLst/>
              <a:rect l="l" t="t" r="r" b="b"/>
              <a:pathLst>
                <a:path w="646429" h="228600">
                  <a:moveTo>
                    <a:pt x="532130" y="0"/>
                  </a:moveTo>
                  <a:lnTo>
                    <a:pt x="114046" y="0"/>
                  </a:lnTo>
                  <a:lnTo>
                    <a:pt x="69651" y="8983"/>
                  </a:lnTo>
                  <a:lnTo>
                    <a:pt x="33400" y="33480"/>
                  </a:lnTo>
                  <a:lnTo>
                    <a:pt x="8961" y="69812"/>
                  </a:lnTo>
                  <a:lnTo>
                    <a:pt x="0" y="114300"/>
                  </a:lnTo>
                  <a:lnTo>
                    <a:pt x="8961" y="158787"/>
                  </a:lnTo>
                  <a:lnTo>
                    <a:pt x="33401" y="195119"/>
                  </a:lnTo>
                  <a:lnTo>
                    <a:pt x="69651" y="219616"/>
                  </a:lnTo>
                  <a:lnTo>
                    <a:pt x="114046" y="228600"/>
                  </a:lnTo>
                  <a:lnTo>
                    <a:pt x="532130" y="228600"/>
                  </a:lnTo>
                  <a:lnTo>
                    <a:pt x="576524" y="219616"/>
                  </a:lnTo>
                  <a:lnTo>
                    <a:pt x="612775" y="195119"/>
                  </a:lnTo>
                  <a:lnTo>
                    <a:pt x="637214" y="158787"/>
                  </a:lnTo>
                  <a:lnTo>
                    <a:pt x="646176" y="114300"/>
                  </a:lnTo>
                  <a:lnTo>
                    <a:pt x="637214" y="69812"/>
                  </a:lnTo>
                  <a:lnTo>
                    <a:pt x="612775" y="33480"/>
                  </a:lnTo>
                  <a:lnTo>
                    <a:pt x="576524" y="8983"/>
                  </a:lnTo>
                  <a:lnTo>
                    <a:pt x="532130" y="0"/>
                  </a:lnTo>
                  <a:close/>
                </a:path>
              </a:pathLst>
            </a:custGeom>
            <a:solidFill>
              <a:srgbClr val="CEF9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049392" y="2009902"/>
            <a:ext cx="474980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-10" dirty="0">
                <a:solidFill>
                  <a:srgbClr val="005F78"/>
                </a:solidFill>
                <a:latin typeface="Times New Roman"/>
                <a:cs typeface="Times New Roman"/>
              </a:rPr>
              <a:t>Frontend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4786" y="1990420"/>
            <a:ext cx="3196590" cy="71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Рівень</a:t>
            </a:r>
            <a:r>
              <a:rPr sz="1200" b="1" spc="-5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представлення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React.js,</a:t>
            </a:r>
            <a:r>
              <a:rPr sz="1050" spc="-5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Redux,</a:t>
            </a: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 Recharts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Візуалізація</a:t>
            </a:r>
            <a:r>
              <a:rPr sz="850" spc="204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прогнозів,</a:t>
            </a:r>
            <a:r>
              <a:rPr sz="850" spc="15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збір</a:t>
            </a:r>
            <a:r>
              <a:rPr sz="850" spc="8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даних,</a:t>
            </a:r>
            <a:r>
              <a:rPr sz="850" spc="6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управління</a:t>
            </a:r>
            <a:r>
              <a:rPr sz="850" spc="18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станом</a:t>
            </a:r>
            <a:r>
              <a:rPr sz="850" spc="11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spc="-10" dirty="0">
                <a:solidFill>
                  <a:srgbClr val="6A7182"/>
                </a:solidFill>
                <a:latin typeface="Times New Roman"/>
                <a:cs typeface="Times New Roman"/>
              </a:rPr>
              <a:t>інтерфейсу</a:t>
            </a:r>
            <a:endParaRPr sz="85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63880" y="2944431"/>
            <a:ext cx="5247005" cy="1089660"/>
            <a:chOff x="563880" y="2944431"/>
            <a:chExt cx="5247005" cy="108966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3880" y="2944431"/>
              <a:ext cx="5246878" cy="108946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7408" y="2968752"/>
              <a:ext cx="5184775" cy="1027430"/>
            </a:xfrm>
            <a:custGeom>
              <a:avLst/>
              <a:gdLst/>
              <a:ahLst/>
              <a:cxnLst/>
              <a:rect l="l" t="t" r="r" b="b"/>
              <a:pathLst>
                <a:path w="5184775" h="1027429">
                  <a:moveTo>
                    <a:pt x="5108702" y="0"/>
                  </a:moveTo>
                  <a:lnTo>
                    <a:pt x="37985" y="0"/>
                  </a:lnTo>
                  <a:lnTo>
                    <a:pt x="23204" y="2988"/>
                  </a:lnTo>
                  <a:lnTo>
                    <a:pt x="11129" y="11144"/>
                  </a:lnTo>
                  <a:lnTo>
                    <a:pt x="2986" y="23252"/>
                  </a:lnTo>
                  <a:lnTo>
                    <a:pt x="0" y="38100"/>
                  </a:lnTo>
                  <a:lnTo>
                    <a:pt x="0" y="989076"/>
                  </a:lnTo>
                  <a:lnTo>
                    <a:pt x="2984" y="1003923"/>
                  </a:lnTo>
                  <a:lnTo>
                    <a:pt x="11125" y="1016031"/>
                  </a:lnTo>
                  <a:lnTo>
                    <a:pt x="23199" y="1024187"/>
                  </a:lnTo>
                  <a:lnTo>
                    <a:pt x="37985" y="1027176"/>
                  </a:lnTo>
                  <a:lnTo>
                    <a:pt x="5108702" y="1027176"/>
                  </a:lnTo>
                  <a:lnTo>
                    <a:pt x="5138249" y="1021201"/>
                  </a:lnTo>
                  <a:lnTo>
                    <a:pt x="5162391" y="1004903"/>
                  </a:lnTo>
                  <a:lnTo>
                    <a:pt x="5178675" y="980723"/>
                  </a:lnTo>
                  <a:lnTo>
                    <a:pt x="5184647" y="951103"/>
                  </a:lnTo>
                  <a:lnTo>
                    <a:pt x="5184647" y="76073"/>
                  </a:lnTo>
                  <a:lnTo>
                    <a:pt x="5178675" y="46452"/>
                  </a:lnTo>
                  <a:lnTo>
                    <a:pt x="5162391" y="22272"/>
                  </a:lnTo>
                  <a:lnTo>
                    <a:pt x="5138249" y="5974"/>
                  </a:lnTo>
                  <a:lnTo>
                    <a:pt x="510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7408" y="2968752"/>
              <a:ext cx="36830" cy="1027430"/>
            </a:xfrm>
            <a:custGeom>
              <a:avLst/>
              <a:gdLst/>
              <a:ahLst/>
              <a:cxnLst/>
              <a:rect l="l" t="t" r="r" b="b"/>
              <a:pathLst>
                <a:path w="36829" h="1027429">
                  <a:moveTo>
                    <a:pt x="36576" y="0"/>
                  </a:moveTo>
                  <a:lnTo>
                    <a:pt x="22347" y="2988"/>
                  </a:lnTo>
                  <a:lnTo>
                    <a:pt x="10720" y="11144"/>
                  </a:lnTo>
                  <a:lnTo>
                    <a:pt x="2877" y="23252"/>
                  </a:lnTo>
                  <a:lnTo>
                    <a:pt x="0" y="38100"/>
                  </a:lnTo>
                  <a:lnTo>
                    <a:pt x="0" y="989076"/>
                  </a:lnTo>
                  <a:lnTo>
                    <a:pt x="2873" y="1003923"/>
                  </a:lnTo>
                  <a:lnTo>
                    <a:pt x="10710" y="1016031"/>
                  </a:lnTo>
                  <a:lnTo>
                    <a:pt x="22336" y="1024187"/>
                  </a:lnTo>
                  <a:lnTo>
                    <a:pt x="36576" y="1027176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605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1624" y="3162300"/>
              <a:ext cx="149351" cy="14935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004815" y="3121152"/>
              <a:ext cx="624840" cy="228600"/>
            </a:xfrm>
            <a:custGeom>
              <a:avLst/>
              <a:gdLst/>
              <a:ahLst/>
              <a:cxnLst/>
              <a:rect l="l" t="t" r="r" b="b"/>
              <a:pathLst>
                <a:path w="624839" h="228600">
                  <a:moveTo>
                    <a:pt x="511175" y="0"/>
                  </a:moveTo>
                  <a:lnTo>
                    <a:pt x="113664" y="0"/>
                  </a:lnTo>
                  <a:lnTo>
                    <a:pt x="69437" y="8983"/>
                  </a:lnTo>
                  <a:lnTo>
                    <a:pt x="33305" y="33480"/>
                  </a:lnTo>
                  <a:lnTo>
                    <a:pt x="8937" y="69812"/>
                  </a:lnTo>
                  <a:lnTo>
                    <a:pt x="0" y="114300"/>
                  </a:lnTo>
                  <a:lnTo>
                    <a:pt x="8937" y="158787"/>
                  </a:lnTo>
                  <a:lnTo>
                    <a:pt x="33305" y="195119"/>
                  </a:lnTo>
                  <a:lnTo>
                    <a:pt x="69437" y="219616"/>
                  </a:lnTo>
                  <a:lnTo>
                    <a:pt x="113664" y="228600"/>
                  </a:lnTo>
                  <a:lnTo>
                    <a:pt x="511175" y="228600"/>
                  </a:lnTo>
                  <a:lnTo>
                    <a:pt x="555402" y="219616"/>
                  </a:lnTo>
                  <a:lnTo>
                    <a:pt x="591534" y="195119"/>
                  </a:lnTo>
                  <a:lnTo>
                    <a:pt x="615902" y="158787"/>
                  </a:lnTo>
                  <a:lnTo>
                    <a:pt x="624839" y="114300"/>
                  </a:lnTo>
                  <a:lnTo>
                    <a:pt x="615902" y="69812"/>
                  </a:lnTo>
                  <a:lnTo>
                    <a:pt x="591534" y="33480"/>
                  </a:lnTo>
                  <a:lnTo>
                    <a:pt x="555402" y="8983"/>
                  </a:lnTo>
                  <a:lnTo>
                    <a:pt x="511175" y="0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068061" y="3149600"/>
            <a:ext cx="441959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-10" dirty="0">
                <a:solidFill>
                  <a:srgbClr val="372AAC"/>
                </a:solidFill>
                <a:latin typeface="Times New Roman"/>
                <a:cs typeface="Times New Roman"/>
              </a:rPr>
              <a:t>Backend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4786" y="3130677"/>
            <a:ext cx="3331845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Рівень</a:t>
            </a:r>
            <a:r>
              <a:rPr sz="1200" b="1" spc="-3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бізнес-логіки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Node.js,</a:t>
            </a:r>
            <a:r>
              <a:rPr sz="1050" spc="-5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Express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Маршрутизація</a:t>
            </a:r>
            <a:r>
              <a:rPr sz="850" spc="23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запитів,</a:t>
            </a:r>
            <a:r>
              <a:rPr sz="850" spc="14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автентифікація,</a:t>
            </a:r>
            <a:r>
              <a:rPr sz="850" spc="20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оркестрація</a:t>
            </a:r>
            <a:r>
              <a:rPr sz="850" spc="204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обміну</a:t>
            </a:r>
            <a:r>
              <a:rPr sz="850" spc="16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spc="-10" dirty="0">
                <a:solidFill>
                  <a:srgbClr val="6A7182"/>
                </a:solidFill>
                <a:latin typeface="Times New Roman"/>
                <a:cs typeface="Times New Roman"/>
              </a:rPr>
              <a:t>даними</a:t>
            </a:r>
            <a:endParaRPr sz="850"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63880" y="4084383"/>
            <a:ext cx="5247005" cy="1089660"/>
            <a:chOff x="563880" y="4084383"/>
            <a:chExt cx="5247005" cy="1089660"/>
          </a:xfrm>
        </p:grpSpPr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3880" y="4084383"/>
              <a:ext cx="5246878" cy="108946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97408" y="4108704"/>
              <a:ext cx="5184775" cy="1027430"/>
            </a:xfrm>
            <a:custGeom>
              <a:avLst/>
              <a:gdLst/>
              <a:ahLst/>
              <a:cxnLst/>
              <a:rect l="l" t="t" r="r" b="b"/>
              <a:pathLst>
                <a:path w="5184775" h="1027429">
                  <a:moveTo>
                    <a:pt x="5108702" y="0"/>
                  </a:moveTo>
                  <a:lnTo>
                    <a:pt x="37985" y="0"/>
                  </a:lnTo>
                  <a:lnTo>
                    <a:pt x="23204" y="2988"/>
                  </a:lnTo>
                  <a:lnTo>
                    <a:pt x="11129" y="11144"/>
                  </a:lnTo>
                  <a:lnTo>
                    <a:pt x="2986" y="23252"/>
                  </a:lnTo>
                  <a:lnTo>
                    <a:pt x="0" y="38100"/>
                  </a:lnTo>
                  <a:lnTo>
                    <a:pt x="0" y="989076"/>
                  </a:lnTo>
                  <a:lnTo>
                    <a:pt x="2984" y="1003923"/>
                  </a:lnTo>
                  <a:lnTo>
                    <a:pt x="11125" y="1016031"/>
                  </a:lnTo>
                  <a:lnTo>
                    <a:pt x="23199" y="1024187"/>
                  </a:lnTo>
                  <a:lnTo>
                    <a:pt x="37985" y="1027176"/>
                  </a:lnTo>
                  <a:lnTo>
                    <a:pt x="5108702" y="1027176"/>
                  </a:lnTo>
                  <a:lnTo>
                    <a:pt x="5138249" y="1021201"/>
                  </a:lnTo>
                  <a:lnTo>
                    <a:pt x="5162391" y="1004903"/>
                  </a:lnTo>
                  <a:lnTo>
                    <a:pt x="5178675" y="980723"/>
                  </a:lnTo>
                  <a:lnTo>
                    <a:pt x="5184647" y="951103"/>
                  </a:lnTo>
                  <a:lnTo>
                    <a:pt x="5184647" y="76073"/>
                  </a:lnTo>
                  <a:lnTo>
                    <a:pt x="5178675" y="46452"/>
                  </a:lnTo>
                  <a:lnTo>
                    <a:pt x="5162391" y="22272"/>
                  </a:lnTo>
                  <a:lnTo>
                    <a:pt x="5138249" y="5974"/>
                  </a:lnTo>
                  <a:lnTo>
                    <a:pt x="510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97408" y="4108704"/>
              <a:ext cx="36830" cy="1027430"/>
            </a:xfrm>
            <a:custGeom>
              <a:avLst/>
              <a:gdLst/>
              <a:ahLst/>
              <a:cxnLst/>
              <a:rect l="l" t="t" r="r" b="b"/>
              <a:pathLst>
                <a:path w="36829" h="1027429">
                  <a:moveTo>
                    <a:pt x="36576" y="0"/>
                  </a:moveTo>
                  <a:lnTo>
                    <a:pt x="22347" y="2988"/>
                  </a:lnTo>
                  <a:lnTo>
                    <a:pt x="10720" y="11144"/>
                  </a:lnTo>
                  <a:lnTo>
                    <a:pt x="2877" y="23252"/>
                  </a:lnTo>
                  <a:lnTo>
                    <a:pt x="0" y="38100"/>
                  </a:lnTo>
                  <a:lnTo>
                    <a:pt x="0" y="989076"/>
                  </a:lnTo>
                  <a:lnTo>
                    <a:pt x="2873" y="1003923"/>
                  </a:lnTo>
                  <a:lnTo>
                    <a:pt x="10710" y="1016031"/>
                  </a:lnTo>
                  <a:lnTo>
                    <a:pt x="22336" y="1024187"/>
                  </a:lnTo>
                  <a:lnTo>
                    <a:pt x="36576" y="1027176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AC4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5147" y="4288536"/>
              <a:ext cx="165353" cy="17068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023103" y="4261104"/>
              <a:ext cx="607060" cy="228600"/>
            </a:xfrm>
            <a:custGeom>
              <a:avLst/>
              <a:gdLst/>
              <a:ahLst/>
              <a:cxnLst/>
              <a:rect l="l" t="t" r="r" b="b"/>
              <a:pathLst>
                <a:path w="607060" h="228600">
                  <a:moveTo>
                    <a:pt x="492760" y="0"/>
                  </a:moveTo>
                  <a:lnTo>
                    <a:pt x="113792" y="0"/>
                  </a:lnTo>
                  <a:lnTo>
                    <a:pt x="69490" y="8983"/>
                  </a:lnTo>
                  <a:lnTo>
                    <a:pt x="33321" y="33480"/>
                  </a:lnTo>
                  <a:lnTo>
                    <a:pt x="8939" y="69812"/>
                  </a:lnTo>
                  <a:lnTo>
                    <a:pt x="0" y="114300"/>
                  </a:lnTo>
                  <a:lnTo>
                    <a:pt x="8939" y="158787"/>
                  </a:lnTo>
                  <a:lnTo>
                    <a:pt x="33321" y="195119"/>
                  </a:lnTo>
                  <a:lnTo>
                    <a:pt x="69490" y="219616"/>
                  </a:lnTo>
                  <a:lnTo>
                    <a:pt x="113792" y="228600"/>
                  </a:lnTo>
                  <a:lnTo>
                    <a:pt x="492760" y="228600"/>
                  </a:lnTo>
                  <a:lnTo>
                    <a:pt x="537061" y="219616"/>
                  </a:lnTo>
                  <a:lnTo>
                    <a:pt x="573230" y="195119"/>
                  </a:lnTo>
                  <a:lnTo>
                    <a:pt x="597612" y="158787"/>
                  </a:lnTo>
                  <a:lnTo>
                    <a:pt x="606551" y="114300"/>
                  </a:lnTo>
                  <a:lnTo>
                    <a:pt x="597612" y="69812"/>
                  </a:lnTo>
                  <a:lnTo>
                    <a:pt x="573230" y="33480"/>
                  </a:lnTo>
                  <a:lnTo>
                    <a:pt x="537061" y="8983"/>
                  </a:lnTo>
                  <a:lnTo>
                    <a:pt x="492760" y="0"/>
                  </a:lnTo>
                  <a:close/>
                </a:path>
              </a:pathLst>
            </a:custGeom>
            <a:solidFill>
              <a:srgbClr val="F3E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087239" y="4289552"/>
            <a:ext cx="474345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dirty="0">
                <a:solidFill>
                  <a:srgbClr val="6D11AF"/>
                </a:solidFill>
                <a:latin typeface="Times New Roman"/>
                <a:cs typeface="Times New Roman"/>
              </a:rPr>
              <a:t>ML</a:t>
            </a:r>
            <a:r>
              <a:rPr sz="850" b="1" spc="90" dirty="0">
                <a:solidFill>
                  <a:srgbClr val="6D11AF"/>
                </a:solidFill>
                <a:latin typeface="Times New Roman"/>
                <a:cs typeface="Times New Roman"/>
              </a:rPr>
              <a:t> </a:t>
            </a:r>
            <a:r>
              <a:rPr sz="850" b="1" spc="-20" dirty="0">
                <a:solidFill>
                  <a:srgbClr val="6D11AF"/>
                </a:solidFill>
                <a:latin typeface="Times New Roman"/>
                <a:cs typeface="Times New Roman"/>
              </a:rPr>
              <a:t>Core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54786" y="4270629"/>
            <a:ext cx="2822575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1661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Аналітичний</a:t>
            </a:r>
            <a:r>
              <a:rPr sz="1200" b="1" spc="3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рівень</a:t>
            </a:r>
            <a:endParaRPr sz="1200">
              <a:latin typeface="Times New Roman"/>
              <a:cs typeface="Times New Roman"/>
            </a:endParaRPr>
          </a:p>
          <a:p>
            <a:pPr marR="760095" algn="ctr">
              <a:lnSpc>
                <a:spcPct val="100000"/>
              </a:lnSpc>
              <a:spcBef>
                <a:spcPts val="870"/>
              </a:spcBef>
            </a:pP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Python</a:t>
            </a:r>
            <a:r>
              <a:rPr sz="1050" spc="-2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(Pandas,</a:t>
            </a:r>
            <a:r>
              <a:rPr sz="1050" spc="-5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NumPy,</a:t>
            </a:r>
            <a:r>
              <a:rPr sz="1050" spc="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Scikit-learn)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Кластеризація</a:t>
            </a:r>
            <a:r>
              <a:rPr sz="850" spc="24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spc="-10" dirty="0">
                <a:solidFill>
                  <a:srgbClr val="6A7182"/>
                </a:solidFill>
                <a:latin typeface="Times New Roman"/>
                <a:cs typeface="Times New Roman"/>
              </a:rPr>
              <a:t>(K-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Means),</a:t>
            </a:r>
            <a:r>
              <a:rPr sz="850" spc="28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прогнозування</a:t>
            </a:r>
            <a:r>
              <a:rPr sz="850" spc="24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(Random</a:t>
            </a:r>
            <a:r>
              <a:rPr sz="850" spc="19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spc="-10" dirty="0">
                <a:solidFill>
                  <a:srgbClr val="6A7182"/>
                </a:solidFill>
                <a:latin typeface="Times New Roman"/>
                <a:cs typeface="Times New Roman"/>
              </a:rPr>
              <a:t>Forest)</a:t>
            </a:r>
            <a:endParaRPr sz="85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63880" y="5224271"/>
            <a:ext cx="5247005" cy="1086485"/>
            <a:chOff x="563880" y="5224271"/>
            <a:chExt cx="5247005" cy="1086485"/>
          </a:xfrm>
        </p:grpSpPr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3880" y="5224271"/>
              <a:ext cx="5246878" cy="108643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97408" y="5248655"/>
              <a:ext cx="5184775" cy="1024255"/>
            </a:xfrm>
            <a:custGeom>
              <a:avLst/>
              <a:gdLst/>
              <a:ahLst/>
              <a:cxnLst/>
              <a:rect l="l" t="t" r="r" b="b"/>
              <a:pathLst>
                <a:path w="5184775" h="1024254">
                  <a:moveTo>
                    <a:pt x="5108702" y="0"/>
                  </a:moveTo>
                  <a:lnTo>
                    <a:pt x="37985" y="0"/>
                  </a:lnTo>
                  <a:lnTo>
                    <a:pt x="23204" y="2986"/>
                  </a:lnTo>
                  <a:lnTo>
                    <a:pt x="11129" y="11128"/>
                  </a:lnTo>
                  <a:lnTo>
                    <a:pt x="2986" y="23199"/>
                  </a:lnTo>
                  <a:lnTo>
                    <a:pt x="0" y="37973"/>
                  </a:lnTo>
                  <a:lnTo>
                    <a:pt x="0" y="986193"/>
                  </a:lnTo>
                  <a:lnTo>
                    <a:pt x="2984" y="1000960"/>
                  </a:lnTo>
                  <a:lnTo>
                    <a:pt x="11125" y="1013018"/>
                  </a:lnTo>
                  <a:lnTo>
                    <a:pt x="23199" y="1021147"/>
                  </a:lnTo>
                  <a:lnTo>
                    <a:pt x="37985" y="1024128"/>
                  </a:lnTo>
                  <a:lnTo>
                    <a:pt x="5108702" y="1024128"/>
                  </a:lnTo>
                  <a:lnTo>
                    <a:pt x="5138249" y="1018167"/>
                  </a:lnTo>
                  <a:lnTo>
                    <a:pt x="5162391" y="1001910"/>
                  </a:lnTo>
                  <a:lnTo>
                    <a:pt x="5178675" y="977798"/>
                  </a:lnTo>
                  <a:lnTo>
                    <a:pt x="5184647" y="948270"/>
                  </a:lnTo>
                  <a:lnTo>
                    <a:pt x="5184647" y="75819"/>
                  </a:lnTo>
                  <a:lnTo>
                    <a:pt x="5178675" y="46291"/>
                  </a:lnTo>
                  <a:lnTo>
                    <a:pt x="5162391" y="22193"/>
                  </a:lnTo>
                  <a:lnTo>
                    <a:pt x="5138249" y="5953"/>
                  </a:lnTo>
                  <a:lnTo>
                    <a:pt x="510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97408" y="5248655"/>
              <a:ext cx="36830" cy="1024255"/>
            </a:xfrm>
            <a:custGeom>
              <a:avLst/>
              <a:gdLst/>
              <a:ahLst/>
              <a:cxnLst/>
              <a:rect l="l" t="t" r="r" b="b"/>
              <a:pathLst>
                <a:path w="36829" h="1024254">
                  <a:moveTo>
                    <a:pt x="36576" y="0"/>
                  </a:moveTo>
                  <a:lnTo>
                    <a:pt x="22347" y="2986"/>
                  </a:lnTo>
                  <a:lnTo>
                    <a:pt x="10720" y="11128"/>
                  </a:lnTo>
                  <a:lnTo>
                    <a:pt x="2877" y="23199"/>
                  </a:lnTo>
                  <a:lnTo>
                    <a:pt x="0" y="37973"/>
                  </a:lnTo>
                  <a:lnTo>
                    <a:pt x="0" y="986193"/>
                  </a:lnTo>
                  <a:lnTo>
                    <a:pt x="2873" y="1000960"/>
                  </a:lnTo>
                  <a:lnTo>
                    <a:pt x="10710" y="1013018"/>
                  </a:lnTo>
                  <a:lnTo>
                    <a:pt x="22336" y="1021147"/>
                  </a:lnTo>
                  <a:lnTo>
                    <a:pt x="36576" y="1024128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00BB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1624" y="5428487"/>
              <a:ext cx="149351" cy="170687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971288" y="5401055"/>
              <a:ext cx="655320" cy="228600"/>
            </a:xfrm>
            <a:custGeom>
              <a:avLst/>
              <a:gdLst/>
              <a:ahLst/>
              <a:cxnLst/>
              <a:rect l="l" t="t" r="r" b="b"/>
              <a:pathLst>
                <a:path w="655320" h="228600">
                  <a:moveTo>
                    <a:pt x="541401" y="0"/>
                  </a:moveTo>
                  <a:lnTo>
                    <a:pt x="113919" y="0"/>
                  </a:lnTo>
                  <a:lnTo>
                    <a:pt x="69597" y="8983"/>
                  </a:lnTo>
                  <a:lnTo>
                    <a:pt x="33385" y="33480"/>
                  </a:lnTo>
                  <a:lnTo>
                    <a:pt x="8959" y="69812"/>
                  </a:lnTo>
                  <a:lnTo>
                    <a:pt x="0" y="114300"/>
                  </a:lnTo>
                  <a:lnTo>
                    <a:pt x="8959" y="158787"/>
                  </a:lnTo>
                  <a:lnTo>
                    <a:pt x="33385" y="195119"/>
                  </a:lnTo>
                  <a:lnTo>
                    <a:pt x="69597" y="219616"/>
                  </a:lnTo>
                  <a:lnTo>
                    <a:pt x="113919" y="228600"/>
                  </a:lnTo>
                  <a:lnTo>
                    <a:pt x="541401" y="228600"/>
                  </a:lnTo>
                  <a:lnTo>
                    <a:pt x="585722" y="219616"/>
                  </a:lnTo>
                  <a:lnTo>
                    <a:pt x="621934" y="195119"/>
                  </a:lnTo>
                  <a:lnTo>
                    <a:pt x="646360" y="158787"/>
                  </a:lnTo>
                  <a:lnTo>
                    <a:pt x="655320" y="114300"/>
                  </a:lnTo>
                  <a:lnTo>
                    <a:pt x="646360" y="69812"/>
                  </a:lnTo>
                  <a:lnTo>
                    <a:pt x="621934" y="33480"/>
                  </a:lnTo>
                  <a:lnTo>
                    <a:pt x="585722" y="8983"/>
                  </a:lnTo>
                  <a:lnTo>
                    <a:pt x="541401" y="0"/>
                  </a:lnTo>
                  <a:close/>
                </a:path>
              </a:pathLst>
            </a:custGeom>
            <a:solidFill>
              <a:srgbClr val="D0F9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036311" y="5429503"/>
            <a:ext cx="474980" cy="1612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b="1" spc="-10" dirty="0">
                <a:solidFill>
                  <a:srgbClr val="005F45"/>
                </a:solidFill>
                <a:latin typeface="Times New Roman"/>
                <a:cs typeface="Times New Roman"/>
              </a:rPr>
              <a:t>Database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54786" y="5410022"/>
            <a:ext cx="2923540" cy="71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Рівень</a:t>
            </a:r>
            <a:r>
              <a:rPr sz="1200" b="1" spc="-5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даних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MongoDB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(NoSQL)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Зберігання</a:t>
            </a:r>
            <a:r>
              <a:rPr sz="850" spc="13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профілів,</a:t>
            </a:r>
            <a:r>
              <a:rPr sz="850" spc="21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історії</a:t>
            </a:r>
            <a:r>
              <a:rPr sz="850" spc="15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транзакцій,</a:t>
            </a:r>
            <a:r>
              <a:rPr sz="850" spc="15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dirty="0">
                <a:solidFill>
                  <a:srgbClr val="6A7182"/>
                </a:solidFill>
                <a:latin typeface="Times New Roman"/>
                <a:cs typeface="Times New Roman"/>
              </a:rPr>
              <a:t>пенсійних</a:t>
            </a:r>
            <a:r>
              <a:rPr sz="850" spc="12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50" spc="-10" dirty="0">
                <a:solidFill>
                  <a:srgbClr val="6A7182"/>
                </a:solidFill>
                <a:latin typeface="Times New Roman"/>
                <a:cs typeface="Times New Roman"/>
              </a:rPr>
              <a:t>стратегій</a:t>
            </a:r>
            <a:endParaRPr sz="850">
              <a:latin typeface="Times New Roman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794" y="1044672"/>
            <a:ext cx="5369791" cy="289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890" y="3938171"/>
            <a:ext cx="5506056" cy="2760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1577" y="357337"/>
            <a:ext cx="635635" cy="635635"/>
            <a:chOff x="241577" y="357337"/>
            <a:chExt cx="635635" cy="6356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577" y="357337"/>
              <a:ext cx="635143" cy="6351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2232" y="365760"/>
              <a:ext cx="463296" cy="4632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394" y="496824"/>
              <a:ext cx="191922" cy="19812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5"/>
              </a:spcBef>
            </a:pPr>
            <a:r>
              <a:rPr sz="2350" spc="-10" dirty="0"/>
              <a:t>Модель</a:t>
            </a:r>
            <a:r>
              <a:rPr sz="2350" spc="-90" dirty="0"/>
              <a:t> </a:t>
            </a:r>
            <a:r>
              <a:rPr sz="2350" spc="-10" dirty="0"/>
              <a:t>прогнозування</a:t>
            </a:r>
            <a:r>
              <a:rPr sz="2350" spc="-30" dirty="0"/>
              <a:t> </a:t>
            </a:r>
            <a:r>
              <a:rPr sz="2350" spc="-10" dirty="0"/>
              <a:t>витрат</a:t>
            </a:r>
            <a:endParaRPr sz="2350"/>
          </a:p>
        </p:txBody>
      </p:sp>
      <p:grpSp>
        <p:nvGrpSpPr>
          <p:cNvPr id="7" name="object 7"/>
          <p:cNvGrpSpPr/>
          <p:nvPr/>
        </p:nvGrpSpPr>
        <p:grpSpPr>
          <a:xfrm>
            <a:off x="332041" y="1060513"/>
            <a:ext cx="5663565" cy="3551554"/>
            <a:chOff x="332041" y="1060513"/>
            <a:chExt cx="5663565" cy="355155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6804" y="1065275"/>
              <a:ext cx="5654040" cy="354177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6804" y="1065275"/>
              <a:ext cx="5654040" cy="3542029"/>
            </a:xfrm>
            <a:custGeom>
              <a:avLst/>
              <a:gdLst/>
              <a:ahLst/>
              <a:cxnLst/>
              <a:rect l="l" t="t" r="r" b="b"/>
              <a:pathLst>
                <a:path w="5654040" h="3542029">
                  <a:moveTo>
                    <a:pt x="99364" y="0"/>
                  </a:moveTo>
                  <a:lnTo>
                    <a:pt x="5554726" y="0"/>
                  </a:lnTo>
                  <a:lnTo>
                    <a:pt x="5593389" y="7802"/>
                  </a:lnTo>
                  <a:lnTo>
                    <a:pt x="5624957" y="29083"/>
                  </a:lnTo>
                  <a:lnTo>
                    <a:pt x="5646237" y="60650"/>
                  </a:lnTo>
                  <a:lnTo>
                    <a:pt x="5654040" y="99313"/>
                  </a:lnTo>
                  <a:lnTo>
                    <a:pt x="5654040" y="3442462"/>
                  </a:lnTo>
                  <a:lnTo>
                    <a:pt x="5646237" y="3481125"/>
                  </a:lnTo>
                  <a:lnTo>
                    <a:pt x="5624957" y="3512693"/>
                  </a:lnTo>
                  <a:lnTo>
                    <a:pt x="5593389" y="3533973"/>
                  </a:lnTo>
                  <a:lnTo>
                    <a:pt x="5554726" y="3541776"/>
                  </a:lnTo>
                  <a:lnTo>
                    <a:pt x="99364" y="3541776"/>
                  </a:lnTo>
                  <a:lnTo>
                    <a:pt x="60687" y="3533973"/>
                  </a:lnTo>
                  <a:lnTo>
                    <a:pt x="29103" y="3512693"/>
                  </a:lnTo>
                  <a:lnTo>
                    <a:pt x="7808" y="3481125"/>
                  </a:lnTo>
                  <a:lnTo>
                    <a:pt x="0" y="3442462"/>
                  </a:lnTo>
                  <a:lnTo>
                    <a:pt x="0" y="99313"/>
                  </a:lnTo>
                  <a:lnTo>
                    <a:pt x="7814" y="60704"/>
                  </a:lnTo>
                  <a:lnTo>
                    <a:pt x="29117" y="29130"/>
                  </a:lnTo>
                  <a:lnTo>
                    <a:pt x="60704" y="7820"/>
                  </a:lnTo>
                  <a:lnTo>
                    <a:pt x="99364" y="0"/>
                  </a:lnTo>
                  <a:close/>
                </a:path>
              </a:pathLst>
            </a:custGeom>
            <a:ln w="9144">
              <a:solidFill>
                <a:srgbClr val="E9D3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2920" y="1254505"/>
              <a:ext cx="207264" cy="16764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98093" y="1232408"/>
            <a:ext cx="190246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0F1728"/>
                </a:solidFill>
                <a:latin typeface="Times New Roman"/>
                <a:cs typeface="Times New Roman"/>
              </a:rPr>
              <a:t>Алгоритм</a:t>
            </a:r>
            <a:r>
              <a:rPr sz="1300" b="1" spc="-5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00" b="1" dirty="0">
                <a:solidFill>
                  <a:srgbClr val="0F1728"/>
                </a:solidFill>
                <a:latin typeface="Times New Roman"/>
                <a:cs typeface="Times New Roman"/>
              </a:rPr>
              <a:t>Random</a:t>
            </a:r>
            <a:r>
              <a:rPr sz="1300" b="1" spc="-5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Forest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21208" y="1597152"/>
            <a:ext cx="5300980" cy="719455"/>
            <a:chOff x="521208" y="1597152"/>
            <a:chExt cx="5300980" cy="719455"/>
          </a:xfrm>
        </p:grpSpPr>
        <p:sp>
          <p:nvSpPr>
            <p:cNvPr id="13" name="object 13"/>
            <p:cNvSpPr/>
            <p:nvPr/>
          </p:nvSpPr>
          <p:spPr>
            <a:xfrm>
              <a:off x="521208" y="1597152"/>
              <a:ext cx="5300980" cy="719455"/>
            </a:xfrm>
            <a:custGeom>
              <a:avLst/>
              <a:gdLst/>
              <a:ahLst/>
              <a:cxnLst/>
              <a:rect l="l" t="t" r="r" b="b"/>
              <a:pathLst>
                <a:path w="5300980" h="719455">
                  <a:moveTo>
                    <a:pt x="5234178" y="0"/>
                  </a:moveTo>
                  <a:lnTo>
                    <a:pt x="33121" y="0"/>
                  </a:lnTo>
                  <a:lnTo>
                    <a:pt x="20231" y="2605"/>
                  </a:lnTo>
                  <a:lnTo>
                    <a:pt x="9702" y="9699"/>
                  </a:lnTo>
                  <a:lnTo>
                    <a:pt x="2603" y="20198"/>
                  </a:lnTo>
                  <a:lnTo>
                    <a:pt x="0" y="33020"/>
                  </a:lnTo>
                  <a:lnTo>
                    <a:pt x="0" y="686308"/>
                  </a:lnTo>
                  <a:lnTo>
                    <a:pt x="2603" y="699129"/>
                  </a:lnTo>
                  <a:lnTo>
                    <a:pt x="9702" y="709628"/>
                  </a:lnTo>
                  <a:lnTo>
                    <a:pt x="20231" y="716722"/>
                  </a:lnTo>
                  <a:lnTo>
                    <a:pt x="33121" y="719327"/>
                  </a:lnTo>
                  <a:lnTo>
                    <a:pt x="5234178" y="719327"/>
                  </a:lnTo>
                  <a:lnTo>
                    <a:pt x="5259966" y="714132"/>
                  </a:lnTo>
                  <a:lnTo>
                    <a:pt x="5281041" y="699960"/>
                  </a:lnTo>
                  <a:lnTo>
                    <a:pt x="5295257" y="678930"/>
                  </a:lnTo>
                  <a:lnTo>
                    <a:pt x="5300471" y="653161"/>
                  </a:lnTo>
                  <a:lnTo>
                    <a:pt x="5300471" y="66167"/>
                  </a:lnTo>
                  <a:lnTo>
                    <a:pt x="5295257" y="40397"/>
                  </a:lnTo>
                  <a:lnTo>
                    <a:pt x="5281041" y="19367"/>
                  </a:lnTo>
                  <a:lnTo>
                    <a:pt x="5259966" y="5195"/>
                  </a:lnTo>
                  <a:lnTo>
                    <a:pt x="52341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21208" y="1597152"/>
              <a:ext cx="33655" cy="719455"/>
            </a:xfrm>
            <a:custGeom>
              <a:avLst/>
              <a:gdLst/>
              <a:ahLst/>
              <a:cxnLst/>
              <a:rect l="l" t="t" r="r" b="b"/>
              <a:pathLst>
                <a:path w="33654" h="719455">
                  <a:moveTo>
                    <a:pt x="33528" y="0"/>
                  </a:moveTo>
                  <a:lnTo>
                    <a:pt x="20477" y="2605"/>
                  </a:lnTo>
                  <a:lnTo>
                    <a:pt x="9820" y="9699"/>
                  </a:lnTo>
                  <a:lnTo>
                    <a:pt x="2634" y="20198"/>
                  </a:lnTo>
                  <a:lnTo>
                    <a:pt x="0" y="33020"/>
                  </a:lnTo>
                  <a:lnTo>
                    <a:pt x="0" y="686308"/>
                  </a:lnTo>
                  <a:lnTo>
                    <a:pt x="2634" y="699129"/>
                  </a:lnTo>
                  <a:lnTo>
                    <a:pt x="9820" y="709628"/>
                  </a:lnTo>
                  <a:lnTo>
                    <a:pt x="20477" y="716722"/>
                  </a:lnTo>
                  <a:lnTo>
                    <a:pt x="33528" y="719327"/>
                  </a:lnTo>
                  <a:lnTo>
                    <a:pt x="33528" y="0"/>
                  </a:lnTo>
                  <a:close/>
                </a:path>
              </a:pathLst>
            </a:custGeom>
            <a:solidFill>
              <a:srgbClr val="AC4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56640" y="1734692"/>
            <a:ext cx="4378325" cy="440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0F1728"/>
                </a:solidFill>
                <a:latin typeface="Times New Roman"/>
                <a:cs typeface="Times New Roman"/>
              </a:rPr>
              <a:t>Ансамблевий</a:t>
            </a:r>
            <a:r>
              <a:rPr sz="1050" b="1" spc="-6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050" b="1" spc="-20" dirty="0">
                <a:solidFill>
                  <a:srgbClr val="0F1728"/>
                </a:solidFill>
                <a:latin typeface="Times New Roman"/>
                <a:cs typeface="Times New Roman"/>
              </a:rPr>
              <a:t>метод</a:t>
            </a:r>
            <a:endParaRPr sz="10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Комбінація</a:t>
            </a:r>
            <a:r>
              <a:rPr sz="900" spc="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декількох</a:t>
            </a:r>
            <a:r>
              <a:rPr sz="900" spc="4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дерев</a:t>
            </a:r>
            <a:r>
              <a:rPr sz="900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рішень</a:t>
            </a:r>
            <a:r>
              <a:rPr sz="900" spc="-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для</a:t>
            </a:r>
            <a:r>
              <a:rPr sz="900" spc="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підвищення</a:t>
            </a:r>
            <a:r>
              <a:rPr sz="900" spc="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точності</a:t>
            </a:r>
            <a:r>
              <a:rPr sz="900" spc="5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та</a:t>
            </a:r>
            <a:r>
              <a:rPr sz="90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зниження</a:t>
            </a:r>
            <a:r>
              <a:rPr sz="900" spc="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64152"/>
                </a:solidFill>
                <a:latin typeface="Times New Roman"/>
                <a:cs typeface="Times New Roman"/>
              </a:rPr>
              <a:t>перенавчання</a:t>
            </a:r>
            <a:endParaRPr sz="900" dirty="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21208" y="2414016"/>
            <a:ext cx="5300980" cy="1094740"/>
            <a:chOff x="521208" y="2414016"/>
            <a:chExt cx="5300980" cy="1094740"/>
          </a:xfrm>
        </p:grpSpPr>
        <p:sp>
          <p:nvSpPr>
            <p:cNvPr id="17" name="object 17"/>
            <p:cNvSpPr/>
            <p:nvPr/>
          </p:nvSpPr>
          <p:spPr>
            <a:xfrm>
              <a:off x="521208" y="2414016"/>
              <a:ext cx="5300980" cy="1094740"/>
            </a:xfrm>
            <a:custGeom>
              <a:avLst/>
              <a:gdLst/>
              <a:ahLst/>
              <a:cxnLst/>
              <a:rect l="l" t="t" r="r" b="b"/>
              <a:pathLst>
                <a:path w="5300980" h="1094739">
                  <a:moveTo>
                    <a:pt x="5234178" y="0"/>
                  </a:moveTo>
                  <a:lnTo>
                    <a:pt x="33121" y="0"/>
                  </a:lnTo>
                  <a:lnTo>
                    <a:pt x="20231" y="2607"/>
                  </a:lnTo>
                  <a:lnTo>
                    <a:pt x="9702" y="9715"/>
                  </a:lnTo>
                  <a:lnTo>
                    <a:pt x="2603" y="20252"/>
                  </a:lnTo>
                  <a:lnTo>
                    <a:pt x="0" y="33147"/>
                  </a:lnTo>
                  <a:lnTo>
                    <a:pt x="0" y="1061085"/>
                  </a:lnTo>
                  <a:lnTo>
                    <a:pt x="2603" y="1073979"/>
                  </a:lnTo>
                  <a:lnTo>
                    <a:pt x="9702" y="1084516"/>
                  </a:lnTo>
                  <a:lnTo>
                    <a:pt x="20231" y="1091624"/>
                  </a:lnTo>
                  <a:lnTo>
                    <a:pt x="33121" y="1094232"/>
                  </a:lnTo>
                  <a:lnTo>
                    <a:pt x="5234178" y="1094232"/>
                  </a:lnTo>
                  <a:lnTo>
                    <a:pt x="5259966" y="1089017"/>
                  </a:lnTo>
                  <a:lnTo>
                    <a:pt x="5281041" y="1074801"/>
                  </a:lnTo>
                  <a:lnTo>
                    <a:pt x="5295257" y="1053726"/>
                  </a:lnTo>
                  <a:lnTo>
                    <a:pt x="5300471" y="1027938"/>
                  </a:lnTo>
                  <a:lnTo>
                    <a:pt x="5300471" y="66294"/>
                  </a:lnTo>
                  <a:lnTo>
                    <a:pt x="5295257" y="40505"/>
                  </a:lnTo>
                  <a:lnTo>
                    <a:pt x="5281041" y="19430"/>
                  </a:lnTo>
                  <a:lnTo>
                    <a:pt x="5259966" y="5214"/>
                  </a:lnTo>
                  <a:lnTo>
                    <a:pt x="52341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1208" y="2414016"/>
              <a:ext cx="33655" cy="1094740"/>
            </a:xfrm>
            <a:custGeom>
              <a:avLst/>
              <a:gdLst/>
              <a:ahLst/>
              <a:cxnLst/>
              <a:rect l="l" t="t" r="r" b="b"/>
              <a:pathLst>
                <a:path w="33654" h="1094739">
                  <a:moveTo>
                    <a:pt x="33528" y="0"/>
                  </a:moveTo>
                  <a:lnTo>
                    <a:pt x="20477" y="2607"/>
                  </a:lnTo>
                  <a:lnTo>
                    <a:pt x="9820" y="9715"/>
                  </a:lnTo>
                  <a:lnTo>
                    <a:pt x="2634" y="20252"/>
                  </a:lnTo>
                  <a:lnTo>
                    <a:pt x="0" y="33147"/>
                  </a:lnTo>
                  <a:lnTo>
                    <a:pt x="0" y="1061085"/>
                  </a:lnTo>
                  <a:lnTo>
                    <a:pt x="2634" y="1073979"/>
                  </a:lnTo>
                  <a:lnTo>
                    <a:pt x="9820" y="1084516"/>
                  </a:lnTo>
                  <a:lnTo>
                    <a:pt x="20477" y="1091624"/>
                  </a:lnTo>
                  <a:lnTo>
                    <a:pt x="33528" y="1094232"/>
                  </a:lnTo>
                  <a:lnTo>
                    <a:pt x="33528" y="0"/>
                  </a:lnTo>
                  <a:close/>
                </a:path>
              </a:pathLst>
            </a:custGeom>
            <a:solidFill>
              <a:srgbClr val="605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56640" y="2553080"/>
            <a:ext cx="2350135" cy="819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0F1728"/>
                </a:solidFill>
                <a:latin typeface="Times New Roman"/>
                <a:cs typeface="Times New Roman"/>
              </a:rPr>
              <a:t>Переваги</a:t>
            </a:r>
            <a:r>
              <a:rPr sz="1050" b="1" spc="-8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050" b="1" dirty="0">
                <a:solidFill>
                  <a:srgbClr val="0F1728"/>
                </a:solidFill>
                <a:latin typeface="Times New Roman"/>
                <a:cs typeface="Times New Roman"/>
              </a:rPr>
              <a:t>для</a:t>
            </a:r>
            <a:r>
              <a:rPr sz="1050" b="1" spc="-1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0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фінансів</a:t>
            </a:r>
            <a:endParaRPr sz="1050" dirty="0">
              <a:latin typeface="Times New Roman"/>
              <a:cs typeface="Times New Roman"/>
            </a:endParaRPr>
          </a:p>
          <a:p>
            <a:pPr marL="128270" indent="-115570">
              <a:lnSpc>
                <a:spcPct val="100000"/>
              </a:lnSpc>
              <a:spcBef>
                <a:spcPts val="765"/>
              </a:spcBef>
              <a:buFont typeface="Segoe UI Symbol"/>
              <a:buChar char="✓"/>
              <a:tabLst>
                <a:tab pos="128270" algn="l"/>
              </a:tabLst>
            </a:pP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Стійкість</a:t>
            </a:r>
            <a:r>
              <a:rPr sz="900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до нелінійних </a:t>
            </a:r>
            <a:r>
              <a:rPr sz="900" spc="-10" dirty="0">
                <a:solidFill>
                  <a:srgbClr val="364152"/>
                </a:solidFill>
                <a:latin typeface="Times New Roman"/>
                <a:cs typeface="Times New Roman"/>
              </a:rPr>
              <a:t>коливань</a:t>
            </a:r>
            <a:endParaRPr sz="900" dirty="0">
              <a:latin typeface="Times New Roman"/>
              <a:cs typeface="Times New Roman"/>
            </a:endParaRPr>
          </a:p>
          <a:p>
            <a:pPr marL="128270" indent="-115570">
              <a:lnSpc>
                <a:spcPct val="100000"/>
              </a:lnSpc>
              <a:spcBef>
                <a:spcPts val="484"/>
              </a:spcBef>
              <a:buFont typeface="Segoe UI Symbol"/>
              <a:buChar char="✓"/>
              <a:tabLst>
                <a:tab pos="128270" algn="l"/>
              </a:tabLst>
            </a:pP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Здатність</a:t>
            </a:r>
            <a:r>
              <a:rPr sz="900" spc="-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інтерпретувати</a:t>
            </a:r>
            <a:r>
              <a:rPr sz="90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складні</a:t>
            </a:r>
            <a:r>
              <a:rPr sz="900" spc="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64152"/>
                </a:solidFill>
                <a:latin typeface="Times New Roman"/>
                <a:cs typeface="Times New Roman"/>
              </a:rPr>
              <a:t>залежності</a:t>
            </a:r>
            <a:endParaRPr sz="900" dirty="0">
              <a:latin typeface="Times New Roman"/>
              <a:cs typeface="Times New Roman"/>
            </a:endParaRPr>
          </a:p>
          <a:p>
            <a:pPr marL="128270" indent="-115570">
              <a:lnSpc>
                <a:spcPct val="100000"/>
              </a:lnSpc>
              <a:spcBef>
                <a:spcPts val="484"/>
              </a:spcBef>
              <a:buFont typeface="Segoe UI Symbol"/>
              <a:buChar char="✓"/>
              <a:tabLst>
                <a:tab pos="128270" algn="l"/>
              </a:tabLst>
            </a:pP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Мінімальна</a:t>
            </a:r>
            <a:r>
              <a:rPr sz="900" spc="-6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64152"/>
                </a:solidFill>
                <a:latin typeface="Times New Roman"/>
                <a:cs typeface="Times New Roman"/>
              </a:rPr>
              <a:t>похибка</a:t>
            </a:r>
            <a:r>
              <a:rPr sz="900" spc="4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64152"/>
                </a:solidFill>
                <a:latin typeface="Times New Roman"/>
                <a:cs typeface="Times New Roman"/>
              </a:rPr>
              <a:t>прогнозування</a:t>
            </a:r>
            <a:endParaRPr sz="900" dirty="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21208" y="3608832"/>
            <a:ext cx="5300980" cy="826135"/>
            <a:chOff x="521208" y="3608832"/>
            <a:chExt cx="5300980" cy="826135"/>
          </a:xfrm>
        </p:grpSpPr>
        <p:sp>
          <p:nvSpPr>
            <p:cNvPr id="21" name="object 21"/>
            <p:cNvSpPr/>
            <p:nvPr/>
          </p:nvSpPr>
          <p:spPr>
            <a:xfrm>
              <a:off x="521208" y="3608832"/>
              <a:ext cx="5300980" cy="826135"/>
            </a:xfrm>
            <a:custGeom>
              <a:avLst/>
              <a:gdLst/>
              <a:ahLst/>
              <a:cxnLst/>
              <a:rect l="l" t="t" r="r" b="b"/>
              <a:pathLst>
                <a:path w="5300980" h="826135">
                  <a:moveTo>
                    <a:pt x="5234178" y="0"/>
                  </a:moveTo>
                  <a:lnTo>
                    <a:pt x="33121" y="0"/>
                  </a:lnTo>
                  <a:lnTo>
                    <a:pt x="20231" y="2587"/>
                  </a:lnTo>
                  <a:lnTo>
                    <a:pt x="9702" y="9652"/>
                  </a:lnTo>
                  <a:lnTo>
                    <a:pt x="2603" y="20145"/>
                  </a:lnTo>
                  <a:lnTo>
                    <a:pt x="0" y="33020"/>
                  </a:lnTo>
                  <a:lnTo>
                    <a:pt x="0" y="792988"/>
                  </a:lnTo>
                  <a:lnTo>
                    <a:pt x="2603" y="805862"/>
                  </a:lnTo>
                  <a:lnTo>
                    <a:pt x="9702" y="816356"/>
                  </a:lnTo>
                  <a:lnTo>
                    <a:pt x="20231" y="823420"/>
                  </a:lnTo>
                  <a:lnTo>
                    <a:pt x="33121" y="826008"/>
                  </a:lnTo>
                  <a:lnTo>
                    <a:pt x="5234178" y="826008"/>
                  </a:lnTo>
                  <a:lnTo>
                    <a:pt x="5259966" y="820814"/>
                  </a:lnTo>
                  <a:lnTo>
                    <a:pt x="5281041" y="806656"/>
                  </a:lnTo>
                  <a:lnTo>
                    <a:pt x="5295257" y="785663"/>
                  </a:lnTo>
                  <a:lnTo>
                    <a:pt x="5300471" y="759968"/>
                  </a:lnTo>
                  <a:lnTo>
                    <a:pt x="5300471" y="66040"/>
                  </a:lnTo>
                  <a:lnTo>
                    <a:pt x="5295257" y="40344"/>
                  </a:lnTo>
                  <a:lnTo>
                    <a:pt x="5281041" y="19351"/>
                  </a:lnTo>
                  <a:lnTo>
                    <a:pt x="5259966" y="5193"/>
                  </a:lnTo>
                  <a:lnTo>
                    <a:pt x="52341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21208" y="3608832"/>
              <a:ext cx="33655" cy="826135"/>
            </a:xfrm>
            <a:custGeom>
              <a:avLst/>
              <a:gdLst/>
              <a:ahLst/>
              <a:cxnLst/>
              <a:rect l="l" t="t" r="r" b="b"/>
              <a:pathLst>
                <a:path w="33654" h="826135">
                  <a:moveTo>
                    <a:pt x="33528" y="0"/>
                  </a:moveTo>
                  <a:lnTo>
                    <a:pt x="20477" y="2587"/>
                  </a:lnTo>
                  <a:lnTo>
                    <a:pt x="9820" y="9652"/>
                  </a:lnTo>
                  <a:lnTo>
                    <a:pt x="2634" y="20145"/>
                  </a:lnTo>
                  <a:lnTo>
                    <a:pt x="0" y="33020"/>
                  </a:lnTo>
                  <a:lnTo>
                    <a:pt x="0" y="792988"/>
                  </a:lnTo>
                  <a:lnTo>
                    <a:pt x="2634" y="805862"/>
                  </a:lnTo>
                  <a:lnTo>
                    <a:pt x="9820" y="816356"/>
                  </a:lnTo>
                  <a:lnTo>
                    <a:pt x="20477" y="823420"/>
                  </a:lnTo>
                  <a:lnTo>
                    <a:pt x="33528" y="826008"/>
                  </a:lnTo>
                  <a:lnTo>
                    <a:pt x="33528" y="0"/>
                  </a:lnTo>
                  <a:close/>
                </a:path>
              </a:pathLst>
            </a:custGeom>
            <a:solidFill>
              <a:srgbClr val="2B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56640" y="3746372"/>
            <a:ext cx="11322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Параметри</a:t>
            </a:r>
            <a:r>
              <a:rPr sz="1050" b="1" spc="1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0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моделі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70559" y="4005071"/>
            <a:ext cx="2475230" cy="299085"/>
          </a:xfrm>
          <a:custGeom>
            <a:avLst/>
            <a:gdLst/>
            <a:ahLst/>
            <a:cxnLst/>
            <a:rect l="l" t="t" r="r" b="b"/>
            <a:pathLst>
              <a:path w="2475230" h="299085">
                <a:moveTo>
                  <a:pt x="2441829" y="0"/>
                </a:moveTo>
                <a:lnTo>
                  <a:pt x="33108" y="0"/>
                </a:lnTo>
                <a:lnTo>
                  <a:pt x="20220" y="2607"/>
                </a:lnTo>
                <a:lnTo>
                  <a:pt x="9696" y="9715"/>
                </a:lnTo>
                <a:lnTo>
                  <a:pt x="2601" y="20252"/>
                </a:lnTo>
                <a:lnTo>
                  <a:pt x="0" y="33146"/>
                </a:lnTo>
                <a:lnTo>
                  <a:pt x="0" y="265556"/>
                </a:lnTo>
                <a:lnTo>
                  <a:pt x="2601" y="278451"/>
                </a:lnTo>
                <a:lnTo>
                  <a:pt x="9696" y="288988"/>
                </a:lnTo>
                <a:lnTo>
                  <a:pt x="20220" y="296096"/>
                </a:lnTo>
                <a:lnTo>
                  <a:pt x="33108" y="298703"/>
                </a:lnTo>
                <a:lnTo>
                  <a:pt x="2441829" y="298703"/>
                </a:lnTo>
                <a:lnTo>
                  <a:pt x="2454723" y="296096"/>
                </a:lnTo>
                <a:lnTo>
                  <a:pt x="2465260" y="288988"/>
                </a:lnTo>
                <a:lnTo>
                  <a:pt x="2472368" y="278451"/>
                </a:lnTo>
                <a:lnTo>
                  <a:pt x="2474976" y="265556"/>
                </a:lnTo>
                <a:lnTo>
                  <a:pt x="2474976" y="33146"/>
                </a:lnTo>
                <a:lnTo>
                  <a:pt x="2472368" y="20252"/>
                </a:lnTo>
                <a:lnTo>
                  <a:pt x="2465260" y="9715"/>
                </a:lnTo>
                <a:lnTo>
                  <a:pt x="2454723" y="2607"/>
                </a:lnTo>
                <a:lnTo>
                  <a:pt x="2441829" y="0"/>
                </a:lnTo>
                <a:close/>
              </a:path>
            </a:pathLst>
          </a:custGeom>
          <a:solidFill>
            <a:srgbClr val="F8F9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23087" y="4065523"/>
            <a:ext cx="92773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95464"/>
                </a:solidFill>
                <a:latin typeface="Times New Roman"/>
                <a:cs typeface="Times New Roman"/>
              </a:rPr>
              <a:t>n_estimators:</a:t>
            </a:r>
            <a:r>
              <a:rPr sz="900" spc="190" dirty="0">
                <a:solidFill>
                  <a:srgbClr val="495464"/>
                </a:solidFill>
                <a:latin typeface="Times New Roman"/>
                <a:cs typeface="Times New Roman"/>
              </a:rPr>
              <a:t>  </a:t>
            </a:r>
            <a:r>
              <a:rPr sz="900" b="1" spc="-25" dirty="0">
                <a:solidFill>
                  <a:srgbClr val="0F1728"/>
                </a:solidFill>
                <a:latin typeface="Times New Roman"/>
                <a:cs typeface="Times New Roman"/>
              </a:rPr>
              <a:t>100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212592" y="4005071"/>
            <a:ext cx="2478405" cy="299085"/>
          </a:xfrm>
          <a:custGeom>
            <a:avLst/>
            <a:gdLst/>
            <a:ahLst/>
            <a:cxnLst/>
            <a:rect l="l" t="t" r="r" b="b"/>
            <a:pathLst>
              <a:path w="2478404" h="299085">
                <a:moveTo>
                  <a:pt x="2444877" y="0"/>
                </a:moveTo>
                <a:lnTo>
                  <a:pt x="33146" y="0"/>
                </a:lnTo>
                <a:lnTo>
                  <a:pt x="20252" y="2607"/>
                </a:lnTo>
                <a:lnTo>
                  <a:pt x="9715" y="9715"/>
                </a:lnTo>
                <a:lnTo>
                  <a:pt x="2607" y="20252"/>
                </a:lnTo>
                <a:lnTo>
                  <a:pt x="0" y="33146"/>
                </a:lnTo>
                <a:lnTo>
                  <a:pt x="0" y="265556"/>
                </a:lnTo>
                <a:lnTo>
                  <a:pt x="2607" y="278451"/>
                </a:lnTo>
                <a:lnTo>
                  <a:pt x="9715" y="288988"/>
                </a:lnTo>
                <a:lnTo>
                  <a:pt x="20252" y="296096"/>
                </a:lnTo>
                <a:lnTo>
                  <a:pt x="33146" y="298703"/>
                </a:lnTo>
                <a:lnTo>
                  <a:pt x="2444877" y="298703"/>
                </a:lnTo>
                <a:lnTo>
                  <a:pt x="2457771" y="296096"/>
                </a:lnTo>
                <a:lnTo>
                  <a:pt x="2468308" y="288988"/>
                </a:lnTo>
                <a:lnTo>
                  <a:pt x="2475416" y="278451"/>
                </a:lnTo>
                <a:lnTo>
                  <a:pt x="2478023" y="265556"/>
                </a:lnTo>
                <a:lnTo>
                  <a:pt x="2478023" y="33146"/>
                </a:lnTo>
                <a:lnTo>
                  <a:pt x="2475416" y="20252"/>
                </a:lnTo>
                <a:lnTo>
                  <a:pt x="2468308" y="9715"/>
                </a:lnTo>
                <a:lnTo>
                  <a:pt x="2457771" y="2607"/>
                </a:lnTo>
                <a:lnTo>
                  <a:pt x="2444877" y="0"/>
                </a:lnTo>
                <a:close/>
              </a:path>
            </a:pathLst>
          </a:custGeom>
          <a:solidFill>
            <a:srgbClr val="F8F9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268217" y="4065523"/>
            <a:ext cx="91503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95464"/>
                </a:solidFill>
                <a:latin typeface="Times New Roman"/>
                <a:cs typeface="Times New Roman"/>
              </a:rPr>
              <a:t>random_state:</a:t>
            </a:r>
            <a:r>
              <a:rPr sz="900" spc="250" dirty="0">
                <a:solidFill>
                  <a:srgbClr val="495464"/>
                </a:solidFill>
                <a:latin typeface="Times New Roman"/>
                <a:cs typeface="Times New Roman"/>
              </a:rPr>
              <a:t>  </a:t>
            </a:r>
            <a:r>
              <a:rPr sz="900" b="1" spc="-25" dirty="0">
                <a:solidFill>
                  <a:srgbClr val="0F1728"/>
                </a:solidFill>
                <a:latin typeface="Times New Roman"/>
                <a:cs typeface="Times New Roman"/>
              </a:rPr>
              <a:t>42</a:t>
            </a:r>
            <a:endParaRPr sz="900"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32041" y="4739449"/>
            <a:ext cx="5663565" cy="1600835"/>
            <a:chOff x="332041" y="4739449"/>
            <a:chExt cx="5663565" cy="1600835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6804" y="4744211"/>
              <a:ext cx="5654040" cy="159105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36804" y="4744211"/>
              <a:ext cx="5654040" cy="1591310"/>
            </a:xfrm>
            <a:custGeom>
              <a:avLst/>
              <a:gdLst/>
              <a:ahLst/>
              <a:cxnLst/>
              <a:rect l="l" t="t" r="r" b="b"/>
              <a:pathLst>
                <a:path w="5654040" h="1591310">
                  <a:moveTo>
                    <a:pt x="99377" y="0"/>
                  </a:moveTo>
                  <a:lnTo>
                    <a:pt x="5554726" y="0"/>
                  </a:lnTo>
                  <a:lnTo>
                    <a:pt x="5593389" y="7824"/>
                  </a:lnTo>
                  <a:lnTo>
                    <a:pt x="5624957" y="29162"/>
                  </a:lnTo>
                  <a:lnTo>
                    <a:pt x="5646237" y="60811"/>
                  </a:lnTo>
                  <a:lnTo>
                    <a:pt x="5654040" y="99568"/>
                  </a:lnTo>
                  <a:lnTo>
                    <a:pt x="5654040" y="1491500"/>
                  </a:lnTo>
                  <a:lnTo>
                    <a:pt x="5646237" y="1530250"/>
                  </a:lnTo>
                  <a:lnTo>
                    <a:pt x="5624957" y="1561895"/>
                  </a:lnTo>
                  <a:lnTo>
                    <a:pt x="5593389" y="1583231"/>
                  </a:lnTo>
                  <a:lnTo>
                    <a:pt x="5554726" y="1591056"/>
                  </a:lnTo>
                  <a:lnTo>
                    <a:pt x="99377" y="1591056"/>
                  </a:lnTo>
                  <a:lnTo>
                    <a:pt x="60693" y="1583231"/>
                  </a:lnTo>
                  <a:lnTo>
                    <a:pt x="29105" y="1561895"/>
                  </a:lnTo>
                  <a:lnTo>
                    <a:pt x="7808" y="1530250"/>
                  </a:lnTo>
                  <a:lnTo>
                    <a:pt x="0" y="1491500"/>
                  </a:lnTo>
                  <a:lnTo>
                    <a:pt x="0" y="99568"/>
                  </a:lnTo>
                  <a:lnTo>
                    <a:pt x="7808" y="60811"/>
                  </a:lnTo>
                  <a:lnTo>
                    <a:pt x="29105" y="29162"/>
                  </a:lnTo>
                  <a:lnTo>
                    <a:pt x="60693" y="7824"/>
                  </a:lnTo>
                  <a:lnTo>
                    <a:pt x="99377" y="0"/>
                  </a:lnTo>
                  <a:close/>
                </a:path>
              </a:pathLst>
            </a:custGeom>
            <a:ln w="9144">
              <a:solidFill>
                <a:srgbClr val="A3F4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0728" y="4931663"/>
              <a:ext cx="149351" cy="128016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648411" y="4893309"/>
            <a:ext cx="1613535" cy="2051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50" b="1" dirty="0">
                <a:solidFill>
                  <a:srgbClr val="0F1728"/>
                </a:solidFill>
                <a:latin typeface="Times New Roman"/>
                <a:cs typeface="Times New Roman"/>
              </a:rPr>
              <a:t>Результати</a:t>
            </a:r>
            <a:r>
              <a:rPr sz="1150" b="1" spc="9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1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верифікації</a:t>
            </a:r>
            <a:endParaRPr sz="1150">
              <a:latin typeface="Times New Roman"/>
              <a:cs typeface="Times New Roman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69265" y="5208904"/>
            <a:ext cx="2652395" cy="994410"/>
            <a:chOff x="469265" y="5208904"/>
            <a:chExt cx="2652395" cy="994410"/>
          </a:xfrm>
        </p:grpSpPr>
        <p:sp>
          <p:nvSpPr>
            <p:cNvPr id="34" name="object 34"/>
            <p:cNvSpPr/>
            <p:nvPr/>
          </p:nvSpPr>
          <p:spPr>
            <a:xfrm>
              <a:off x="480060" y="5219699"/>
              <a:ext cx="2630805" cy="972819"/>
            </a:xfrm>
            <a:custGeom>
              <a:avLst/>
              <a:gdLst/>
              <a:ahLst/>
              <a:cxnLst/>
              <a:rect l="l" t="t" r="r" b="b"/>
              <a:pathLst>
                <a:path w="2630805" h="972820">
                  <a:moveTo>
                    <a:pt x="2564129" y="0"/>
                  </a:moveTo>
                  <a:lnTo>
                    <a:pt x="66255" y="0"/>
                  </a:lnTo>
                  <a:lnTo>
                    <a:pt x="40467" y="5195"/>
                  </a:lnTo>
                  <a:lnTo>
                    <a:pt x="19407" y="19367"/>
                  </a:lnTo>
                  <a:lnTo>
                    <a:pt x="5207" y="40397"/>
                  </a:lnTo>
                  <a:lnTo>
                    <a:pt x="0" y="66166"/>
                  </a:lnTo>
                  <a:lnTo>
                    <a:pt x="0" y="906170"/>
                  </a:lnTo>
                  <a:lnTo>
                    <a:pt x="5207" y="931914"/>
                  </a:lnTo>
                  <a:lnTo>
                    <a:pt x="19407" y="952938"/>
                  </a:lnTo>
                  <a:lnTo>
                    <a:pt x="40467" y="967113"/>
                  </a:lnTo>
                  <a:lnTo>
                    <a:pt x="66255" y="972312"/>
                  </a:lnTo>
                  <a:lnTo>
                    <a:pt x="2564129" y="972312"/>
                  </a:lnTo>
                  <a:lnTo>
                    <a:pt x="2589918" y="967113"/>
                  </a:lnTo>
                  <a:lnTo>
                    <a:pt x="2610992" y="952938"/>
                  </a:lnTo>
                  <a:lnTo>
                    <a:pt x="2625209" y="931914"/>
                  </a:lnTo>
                  <a:lnTo>
                    <a:pt x="2630424" y="906170"/>
                  </a:lnTo>
                  <a:lnTo>
                    <a:pt x="2630424" y="66166"/>
                  </a:lnTo>
                  <a:lnTo>
                    <a:pt x="2625209" y="40397"/>
                  </a:lnTo>
                  <a:lnTo>
                    <a:pt x="2610993" y="19367"/>
                  </a:lnTo>
                  <a:lnTo>
                    <a:pt x="2589918" y="5195"/>
                  </a:lnTo>
                  <a:lnTo>
                    <a:pt x="2564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80060" y="5219699"/>
              <a:ext cx="2630805" cy="972819"/>
            </a:xfrm>
            <a:custGeom>
              <a:avLst/>
              <a:gdLst/>
              <a:ahLst/>
              <a:cxnLst/>
              <a:rect l="l" t="t" r="r" b="b"/>
              <a:pathLst>
                <a:path w="2630805" h="972820">
                  <a:moveTo>
                    <a:pt x="66255" y="0"/>
                  </a:moveTo>
                  <a:lnTo>
                    <a:pt x="2564129" y="0"/>
                  </a:lnTo>
                  <a:lnTo>
                    <a:pt x="2589918" y="5195"/>
                  </a:lnTo>
                  <a:lnTo>
                    <a:pt x="2610993" y="19367"/>
                  </a:lnTo>
                  <a:lnTo>
                    <a:pt x="2625209" y="40397"/>
                  </a:lnTo>
                  <a:lnTo>
                    <a:pt x="2630424" y="66166"/>
                  </a:lnTo>
                  <a:lnTo>
                    <a:pt x="2630424" y="906170"/>
                  </a:lnTo>
                  <a:lnTo>
                    <a:pt x="2625209" y="931914"/>
                  </a:lnTo>
                  <a:lnTo>
                    <a:pt x="2610992" y="952938"/>
                  </a:lnTo>
                  <a:lnTo>
                    <a:pt x="2589918" y="967113"/>
                  </a:lnTo>
                  <a:lnTo>
                    <a:pt x="2564129" y="972312"/>
                  </a:lnTo>
                  <a:lnTo>
                    <a:pt x="66255" y="972312"/>
                  </a:lnTo>
                  <a:lnTo>
                    <a:pt x="40467" y="967113"/>
                  </a:lnTo>
                  <a:lnTo>
                    <a:pt x="19407" y="952938"/>
                  </a:lnTo>
                  <a:lnTo>
                    <a:pt x="5207" y="931914"/>
                  </a:lnTo>
                  <a:lnTo>
                    <a:pt x="0" y="906170"/>
                  </a:lnTo>
                  <a:lnTo>
                    <a:pt x="0" y="66166"/>
                  </a:lnTo>
                  <a:lnTo>
                    <a:pt x="5207" y="40397"/>
                  </a:lnTo>
                  <a:lnTo>
                    <a:pt x="19407" y="19367"/>
                  </a:lnTo>
                  <a:lnTo>
                    <a:pt x="40467" y="5195"/>
                  </a:lnTo>
                  <a:lnTo>
                    <a:pt x="66255" y="0"/>
                  </a:lnTo>
                  <a:close/>
                </a:path>
              </a:pathLst>
            </a:custGeom>
            <a:ln w="21336">
              <a:solidFill>
                <a:srgbClr val="5EE9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066596" y="5354828"/>
            <a:ext cx="1449705" cy="6991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95464"/>
                </a:solidFill>
                <a:latin typeface="Times New Roman"/>
                <a:cs typeface="Times New Roman"/>
              </a:rPr>
              <a:t>Коефіцієнт </a:t>
            </a:r>
            <a:r>
              <a:rPr sz="900" spc="-10" dirty="0">
                <a:solidFill>
                  <a:srgbClr val="495464"/>
                </a:solidFill>
                <a:latin typeface="Times New Roman"/>
                <a:cs typeface="Times New Roman"/>
              </a:rPr>
              <a:t>детермінації</a:t>
            </a:r>
            <a:endParaRPr sz="9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sz="2350" b="1" dirty="0">
                <a:solidFill>
                  <a:srgbClr val="009966"/>
                </a:solidFill>
                <a:latin typeface="Times New Roman"/>
                <a:cs typeface="Times New Roman"/>
              </a:rPr>
              <a:t>R²</a:t>
            </a:r>
            <a:r>
              <a:rPr sz="2350" b="1" spc="-35" dirty="0">
                <a:solidFill>
                  <a:srgbClr val="009966"/>
                </a:solidFill>
                <a:latin typeface="Times New Roman"/>
                <a:cs typeface="Times New Roman"/>
              </a:rPr>
              <a:t> </a:t>
            </a:r>
            <a:r>
              <a:rPr sz="2350" b="1" dirty="0">
                <a:solidFill>
                  <a:srgbClr val="009966"/>
                </a:solidFill>
                <a:latin typeface="Times New Roman"/>
                <a:cs typeface="Times New Roman"/>
              </a:rPr>
              <a:t>=</a:t>
            </a:r>
            <a:r>
              <a:rPr sz="2350" b="1" spc="10" dirty="0">
                <a:solidFill>
                  <a:srgbClr val="009966"/>
                </a:solidFill>
                <a:latin typeface="Times New Roman"/>
                <a:cs typeface="Times New Roman"/>
              </a:rPr>
              <a:t> </a:t>
            </a:r>
            <a:r>
              <a:rPr sz="2350" b="1" spc="-20" dirty="0">
                <a:solidFill>
                  <a:srgbClr val="009966"/>
                </a:solidFill>
                <a:latin typeface="Times New Roman"/>
                <a:cs typeface="Times New Roman"/>
              </a:rPr>
              <a:t>0.88</a:t>
            </a:r>
            <a:endParaRPr sz="23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800" dirty="0">
                <a:solidFill>
                  <a:srgbClr val="6A7182"/>
                </a:solidFill>
                <a:latin typeface="Times New Roman"/>
                <a:cs typeface="Times New Roman"/>
              </a:rPr>
              <a:t>88%</a:t>
            </a:r>
            <a:r>
              <a:rPr sz="800" spc="-3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00" spc="-10" dirty="0">
                <a:solidFill>
                  <a:srgbClr val="6A7182"/>
                </a:solidFill>
                <a:latin typeface="Times New Roman"/>
                <a:cs typeface="Times New Roman"/>
              </a:rPr>
              <a:t>коливань</a:t>
            </a:r>
            <a:r>
              <a:rPr sz="800" spc="-1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00" spc="-10" dirty="0">
                <a:solidFill>
                  <a:srgbClr val="6A7182"/>
                </a:solidFill>
                <a:latin typeface="Times New Roman"/>
                <a:cs typeface="Times New Roman"/>
              </a:rPr>
              <a:t>пояснено</a:t>
            </a:r>
            <a:r>
              <a:rPr sz="800" spc="2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00" spc="-10" dirty="0">
                <a:solidFill>
                  <a:srgbClr val="6A7182"/>
                </a:solidFill>
                <a:latin typeface="Times New Roman"/>
                <a:cs typeface="Times New Roman"/>
              </a:rPr>
              <a:t>моделлю</a:t>
            </a:r>
            <a:endParaRPr sz="80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212592" y="5209032"/>
            <a:ext cx="2651760" cy="993775"/>
            <a:chOff x="3212592" y="5209032"/>
            <a:chExt cx="2651760" cy="993775"/>
          </a:xfrm>
        </p:grpSpPr>
        <p:sp>
          <p:nvSpPr>
            <p:cNvPr id="38" name="object 38"/>
            <p:cNvSpPr/>
            <p:nvPr/>
          </p:nvSpPr>
          <p:spPr>
            <a:xfrm>
              <a:off x="3223260" y="5219700"/>
              <a:ext cx="2630805" cy="972819"/>
            </a:xfrm>
            <a:custGeom>
              <a:avLst/>
              <a:gdLst/>
              <a:ahLst/>
              <a:cxnLst/>
              <a:rect l="l" t="t" r="r" b="b"/>
              <a:pathLst>
                <a:path w="2630804" h="972820">
                  <a:moveTo>
                    <a:pt x="2564129" y="0"/>
                  </a:moveTo>
                  <a:lnTo>
                    <a:pt x="66293" y="0"/>
                  </a:lnTo>
                  <a:lnTo>
                    <a:pt x="40505" y="5195"/>
                  </a:lnTo>
                  <a:lnTo>
                    <a:pt x="19430" y="19367"/>
                  </a:lnTo>
                  <a:lnTo>
                    <a:pt x="5214" y="40397"/>
                  </a:lnTo>
                  <a:lnTo>
                    <a:pt x="0" y="66166"/>
                  </a:lnTo>
                  <a:lnTo>
                    <a:pt x="0" y="906170"/>
                  </a:lnTo>
                  <a:lnTo>
                    <a:pt x="5214" y="931914"/>
                  </a:lnTo>
                  <a:lnTo>
                    <a:pt x="19431" y="952938"/>
                  </a:lnTo>
                  <a:lnTo>
                    <a:pt x="40505" y="967113"/>
                  </a:lnTo>
                  <a:lnTo>
                    <a:pt x="66293" y="972312"/>
                  </a:lnTo>
                  <a:lnTo>
                    <a:pt x="2564129" y="972312"/>
                  </a:lnTo>
                  <a:lnTo>
                    <a:pt x="2589918" y="967113"/>
                  </a:lnTo>
                  <a:lnTo>
                    <a:pt x="2610993" y="952938"/>
                  </a:lnTo>
                  <a:lnTo>
                    <a:pt x="2625209" y="931914"/>
                  </a:lnTo>
                  <a:lnTo>
                    <a:pt x="2630424" y="906170"/>
                  </a:lnTo>
                  <a:lnTo>
                    <a:pt x="2630424" y="66166"/>
                  </a:lnTo>
                  <a:lnTo>
                    <a:pt x="2625209" y="40397"/>
                  </a:lnTo>
                  <a:lnTo>
                    <a:pt x="2610992" y="19367"/>
                  </a:lnTo>
                  <a:lnTo>
                    <a:pt x="2589918" y="5195"/>
                  </a:lnTo>
                  <a:lnTo>
                    <a:pt x="2564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223260" y="5219700"/>
              <a:ext cx="2630805" cy="972819"/>
            </a:xfrm>
            <a:custGeom>
              <a:avLst/>
              <a:gdLst/>
              <a:ahLst/>
              <a:cxnLst/>
              <a:rect l="l" t="t" r="r" b="b"/>
              <a:pathLst>
                <a:path w="2630804" h="972820">
                  <a:moveTo>
                    <a:pt x="66293" y="0"/>
                  </a:moveTo>
                  <a:lnTo>
                    <a:pt x="2564129" y="0"/>
                  </a:lnTo>
                  <a:lnTo>
                    <a:pt x="2589918" y="5195"/>
                  </a:lnTo>
                  <a:lnTo>
                    <a:pt x="2610992" y="19367"/>
                  </a:lnTo>
                  <a:lnTo>
                    <a:pt x="2625209" y="40397"/>
                  </a:lnTo>
                  <a:lnTo>
                    <a:pt x="2630424" y="66166"/>
                  </a:lnTo>
                  <a:lnTo>
                    <a:pt x="2630424" y="906170"/>
                  </a:lnTo>
                  <a:lnTo>
                    <a:pt x="2625209" y="931914"/>
                  </a:lnTo>
                  <a:lnTo>
                    <a:pt x="2610993" y="952938"/>
                  </a:lnTo>
                  <a:lnTo>
                    <a:pt x="2589918" y="967113"/>
                  </a:lnTo>
                  <a:lnTo>
                    <a:pt x="2564129" y="972312"/>
                  </a:lnTo>
                  <a:lnTo>
                    <a:pt x="66293" y="972312"/>
                  </a:lnTo>
                  <a:lnTo>
                    <a:pt x="40505" y="967113"/>
                  </a:lnTo>
                  <a:lnTo>
                    <a:pt x="19431" y="952938"/>
                  </a:lnTo>
                  <a:lnTo>
                    <a:pt x="5214" y="931914"/>
                  </a:lnTo>
                  <a:lnTo>
                    <a:pt x="0" y="906170"/>
                  </a:lnTo>
                  <a:lnTo>
                    <a:pt x="0" y="66166"/>
                  </a:lnTo>
                  <a:lnTo>
                    <a:pt x="5214" y="40397"/>
                  </a:lnTo>
                  <a:lnTo>
                    <a:pt x="19430" y="19367"/>
                  </a:lnTo>
                  <a:lnTo>
                    <a:pt x="40505" y="5195"/>
                  </a:lnTo>
                  <a:lnTo>
                    <a:pt x="66293" y="0"/>
                  </a:lnTo>
                  <a:close/>
                </a:path>
              </a:pathLst>
            </a:custGeom>
            <a:ln w="21336">
              <a:solidFill>
                <a:srgbClr val="8EC5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757676" y="5354828"/>
            <a:ext cx="1554480" cy="6991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95464"/>
                </a:solidFill>
                <a:latin typeface="Times New Roman"/>
                <a:cs typeface="Times New Roman"/>
              </a:rPr>
              <a:t>Середньоквадратична</a:t>
            </a:r>
            <a:r>
              <a:rPr sz="900" spc="3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495464"/>
                </a:solidFill>
                <a:latin typeface="Times New Roman"/>
                <a:cs typeface="Times New Roman"/>
              </a:rPr>
              <a:t>помилка</a:t>
            </a:r>
            <a:endParaRPr sz="900">
              <a:latin typeface="Times New Roman"/>
              <a:cs typeface="Times New Roman"/>
            </a:endParaRPr>
          </a:p>
          <a:p>
            <a:pPr marL="31115">
              <a:lnSpc>
                <a:spcPct val="100000"/>
              </a:lnSpc>
              <a:spcBef>
                <a:spcPts val="85"/>
              </a:spcBef>
            </a:pPr>
            <a:r>
              <a:rPr sz="2350" b="1" dirty="0">
                <a:solidFill>
                  <a:srgbClr val="155DFB"/>
                </a:solidFill>
                <a:latin typeface="Times New Roman"/>
                <a:cs typeface="Times New Roman"/>
              </a:rPr>
              <a:t>MSE</a:t>
            </a:r>
            <a:r>
              <a:rPr sz="2350" b="1" spc="-40" dirty="0">
                <a:solidFill>
                  <a:srgbClr val="155DFB"/>
                </a:solidFill>
                <a:latin typeface="Times New Roman"/>
                <a:cs typeface="Times New Roman"/>
              </a:rPr>
              <a:t> </a:t>
            </a:r>
            <a:r>
              <a:rPr sz="2350" b="1" dirty="0">
                <a:solidFill>
                  <a:srgbClr val="155DFB"/>
                </a:solidFill>
                <a:latin typeface="Times New Roman"/>
                <a:cs typeface="Times New Roman"/>
              </a:rPr>
              <a:t>= </a:t>
            </a:r>
            <a:r>
              <a:rPr sz="2350" b="1" spc="-20" dirty="0">
                <a:solidFill>
                  <a:srgbClr val="155DFB"/>
                </a:solidFill>
                <a:latin typeface="Times New Roman"/>
                <a:cs typeface="Times New Roman"/>
              </a:rPr>
              <a:t>0.12</a:t>
            </a:r>
            <a:endParaRPr sz="2350">
              <a:latin typeface="Times New Roman"/>
              <a:cs typeface="Times New Roman"/>
            </a:endParaRPr>
          </a:p>
          <a:p>
            <a:pPr marL="71120">
              <a:lnSpc>
                <a:spcPct val="100000"/>
              </a:lnSpc>
              <a:spcBef>
                <a:spcPts val="345"/>
              </a:spcBef>
            </a:pPr>
            <a:r>
              <a:rPr sz="800" spc="-10" dirty="0">
                <a:solidFill>
                  <a:srgbClr val="6A7182"/>
                </a:solidFill>
                <a:latin typeface="Times New Roman"/>
                <a:cs typeface="Times New Roman"/>
              </a:rPr>
              <a:t>Мінімальне</a:t>
            </a:r>
            <a:r>
              <a:rPr sz="800" spc="10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00" spc="-10" dirty="0">
                <a:solidFill>
                  <a:srgbClr val="6A7182"/>
                </a:solidFill>
                <a:latin typeface="Times New Roman"/>
                <a:cs typeface="Times New Roman"/>
              </a:rPr>
              <a:t>відхилення</a:t>
            </a:r>
            <a:r>
              <a:rPr sz="800" spc="-5" dirty="0">
                <a:solidFill>
                  <a:srgbClr val="6A7182"/>
                </a:solidFill>
                <a:latin typeface="Times New Roman"/>
                <a:cs typeface="Times New Roman"/>
              </a:rPr>
              <a:t> </a:t>
            </a:r>
            <a:r>
              <a:rPr sz="800" spc="-10" dirty="0">
                <a:solidFill>
                  <a:srgbClr val="6A7182"/>
                </a:solidFill>
                <a:latin typeface="Times New Roman"/>
                <a:cs typeface="Times New Roman"/>
              </a:rPr>
              <a:t>прогнозу</a:t>
            </a:r>
            <a:endParaRPr sz="800">
              <a:latin typeface="Times New Roman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565" y="992480"/>
            <a:ext cx="5643182" cy="170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200" y="2839118"/>
            <a:ext cx="5678547" cy="3214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0532" y="369416"/>
            <a:ext cx="669290" cy="669290"/>
            <a:chOff x="250532" y="369416"/>
            <a:chExt cx="669290" cy="6692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532" y="369416"/>
              <a:ext cx="669100" cy="6691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7471" y="380999"/>
              <a:ext cx="484631" cy="4846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872" y="521207"/>
              <a:ext cx="179832" cy="2072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821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 dirty="0"/>
              <a:t>Структура</a:t>
            </a:r>
            <a:r>
              <a:rPr sz="2450" spc="-100" dirty="0"/>
              <a:t> </a:t>
            </a:r>
            <a:r>
              <a:rPr sz="2450" dirty="0"/>
              <a:t>бази</a:t>
            </a:r>
            <a:r>
              <a:rPr sz="2450" spc="-35" dirty="0"/>
              <a:t> </a:t>
            </a:r>
            <a:r>
              <a:rPr sz="2450" dirty="0"/>
              <a:t>даних</a:t>
            </a:r>
            <a:r>
              <a:rPr sz="2450" spc="-45" dirty="0"/>
              <a:t> </a:t>
            </a:r>
            <a:r>
              <a:rPr sz="2450" spc="-10" dirty="0"/>
              <a:t>MongoDB</a:t>
            </a:r>
            <a:endParaRPr sz="2450"/>
          </a:p>
        </p:txBody>
      </p:sp>
      <p:grpSp>
        <p:nvGrpSpPr>
          <p:cNvPr id="7" name="object 7"/>
          <p:cNvGrpSpPr/>
          <p:nvPr/>
        </p:nvGrpSpPr>
        <p:grpSpPr>
          <a:xfrm>
            <a:off x="347281" y="1109281"/>
            <a:ext cx="6849745" cy="5410835"/>
            <a:chOff x="347281" y="1109281"/>
            <a:chExt cx="6849745" cy="541083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043" y="1114044"/>
              <a:ext cx="6839711" cy="54010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2043" y="1114044"/>
              <a:ext cx="6840220" cy="5401310"/>
            </a:xfrm>
            <a:custGeom>
              <a:avLst/>
              <a:gdLst/>
              <a:ahLst/>
              <a:cxnLst/>
              <a:rect l="l" t="t" r="r" b="b"/>
              <a:pathLst>
                <a:path w="6840220" h="5401309">
                  <a:moveTo>
                    <a:pt x="104063" y="0"/>
                  </a:moveTo>
                  <a:lnTo>
                    <a:pt x="6735699" y="0"/>
                  </a:lnTo>
                  <a:lnTo>
                    <a:pt x="6776168" y="8181"/>
                  </a:lnTo>
                  <a:lnTo>
                    <a:pt x="6809232" y="30495"/>
                  </a:lnTo>
                  <a:lnTo>
                    <a:pt x="6831532" y="63597"/>
                  </a:lnTo>
                  <a:lnTo>
                    <a:pt x="6839711" y="104139"/>
                  </a:lnTo>
                  <a:lnTo>
                    <a:pt x="6839711" y="5296979"/>
                  </a:lnTo>
                  <a:lnTo>
                    <a:pt x="6831532" y="5337490"/>
                  </a:lnTo>
                  <a:lnTo>
                    <a:pt x="6809232" y="5370572"/>
                  </a:lnTo>
                  <a:lnTo>
                    <a:pt x="6776168" y="5392877"/>
                  </a:lnTo>
                  <a:lnTo>
                    <a:pt x="6735699" y="5401056"/>
                  </a:lnTo>
                  <a:lnTo>
                    <a:pt x="104063" y="5401056"/>
                  </a:lnTo>
                  <a:lnTo>
                    <a:pt x="63559" y="5392877"/>
                  </a:lnTo>
                  <a:lnTo>
                    <a:pt x="30481" y="5370572"/>
                  </a:lnTo>
                  <a:lnTo>
                    <a:pt x="8178" y="5337490"/>
                  </a:lnTo>
                  <a:lnTo>
                    <a:pt x="0" y="5296979"/>
                  </a:lnTo>
                  <a:lnTo>
                    <a:pt x="0" y="104139"/>
                  </a:lnTo>
                  <a:lnTo>
                    <a:pt x="8183" y="63597"/>
                  </a:lnTo>
                  <a:lnTo>
                    <a:pt x="30495" y="30495"/>
                  </a:lnTo>
                  <a:lnTo>
                    <a:pt x="63575" y="8181"/>
                  </a:lnTo>
                  <a:lnTo>
                    <a:pt x="104063" y="0"/>
                  </a:lnTo>
                  <a:close/>
                </a:path>
              </a:pathLst>
            </a:custGeom>
            <a:ln w="9143">
              <a:solidFill>
                <a:srgbClr val="A1F4F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8639" y="1336675"/>
              <a:ext cx="173736" cy="15214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31621" y="1286713"/>
            <a:ext cx="182626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dirty="0">
                <a:solidFill>
                  <a:srgbClr val="0F1728"/>
                </a:solidFill>
                <a:latin typeface="Times New Roman"/>
                <a:cs typeface="Times New Roman"/>
              </a:rPr>
              <a:t>ER-діаграма </a:t>
            </a:r>
            <a:r>
              <a:rPr sz="135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сутностей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27113" y="1673161"/>
            <a:ext cx="6486525" cy="4664075"/>
            <a:chOff x="527113" y="1673161"/>
            <a:chExt cx="6486525" cy="4664075"/>
          </a:xfrm>
        </p:grpSpPr>
        <p:sp>
          <p:nvSpPr>
            <p:cNvPr id="13" name="object 13"/>
            <p:cNvSpPr/>
            <p:nvPr/>
          </p:nvSpPr>
          <p:spPr>
            <a:xfrm>
              <a:off x="531876" y="1677923"/>
              <a:ext cx="6477000" cy="4654550"/>
            </a:xfrm>
            <a:custGeom>
              <a:avLst/>
              <a:gdLst/>
              <a:ahLst/>
              <a:cxnLst/>
              <a:rect l="l" t="t" r="r" b="b"/>
              <a:pathLst>
                <a:path w="6477000" h="4654550">
                  <a:moveTo>
                    <a:pt x="6372987" y="0"/>
                  </a:moveTo>
                  <a:lnTo>
                    <a:pt x="104051" y="0"/>
                  </a:lnTo>
                  <a:lnTo>
                    <a:pt x="63565" y="8179"/>
                  </a:lnTo>
                  <a:lnTo>
                    <a:pt x="30489" y="30480"/>
                  </a:lnTo>
                  <a:lnTo>
                    <a:pt x="8181" y="63543"/>
                  </a:lnTo>
                  <a:lnTo>
                    <a:pt x="0" y="104012"/>
                  </a:lnTo>
                  <a:lnTo>
                    <a:pt x="0" y="4550270"/>
                  </a:lnTo>
                  <a:lnTo>
                    <a:pt x="8176" y="4590763"/>
                  </a:lnTo>
                  <a:lnTo>
                    <a:pt x="30475" y="4623828"/>
                  </a:lnTo>
                  <a:lnTo>
                    <a:pt x="63549" y="4646121"/>
                  </a:lnTo>
                  <a:lnTo>
                    <a:pt x="104051" y="4654296"/>
                  </a:lnTo>
                  <a:lnTo>
                    <a:pt x="6372987" y="4654296"/>
                  </a:lnTo>
                  <a:lnTo>
                    <a:pt x="6413456" y="4646121"/>
                  </a:lnTo>
                  <a:lnTo>
                    <a:pt x="6446520" y="4623828"/>
                  </a:lnTo>
                  <a:lnTo>
                    <a:pt x="6468820" y="4590763"/>
                  </a:lnTo>
                  <a:lnTo>
                    <a:pt x="6477000" y="4550270"/>
                  </a:lnTo>
                  <a:lnTo>
                    <a:pt x="6477000" y="104012"/>
                  </a:lnTo>
                  <a:lnTo>
                    <a:pt x="6468820" y="63543"/>
                  </a:lnTo>
                  <a:lnTo>
                    <a:pt x="6446520" y="30480"/>
                  </a:lnTo>
                  <a:lnTo>
                    <a:pt x="6413456" y="8179"/>
                  </a:lnTo>
                  <a:lnTo>
                    <a:pt x="6372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1876" y="1677923"/>
              <a:ext cx="6477000" cy="4654550"/>
            </a:xfrm>
            <a:custGeom>
              <a:avLst/>
              <a:gdLst/>
              <a:ahLst/>
              <a:cxnLst/>
              <a:rect l="l" t="t" r="r" b="b"/>
              <a:pathLst>
                <a:path w="6477000" h="4654550">
                  <a:moveTo>
                    <a:pt x="104051" y="0"/>
                  </a:moveTo>
                  <a:lnTo>
                    <a:pt x="6372987" y="0"/>
                  </a:lnTo>
                  <a:lnTo>
                    <a:pt x="6413456" y="8179"/>
                  </a:lnTo>
                  <a:lnTo>
                    <a:pt x="6446520" y="30480"/>
                  </a:lnTo>
                  <a:lnTo>
                    <a:pt x="6468820" y="63543"/>
                  </a:lnTo>
                  <a:lnTo>
                    <a:pt x="6477000" y="104012"/>
                  </a:lnTo>
                  <a:lnTo>
                    <a:pt x="6477000" y="4550270"/>
                  </a:lnTo>
                  <a:lnTo>
                    <a:pt x="6468820" y="4590763"/>
                  </a:lnTo>
                  <a:lnTo>
                    <a:pt x="6446520" y="4623828"/>
                  </a:lnTo>
                  <a:lnTo>
                    <a:pt x="6413456" y="4646121"/>
                  </a:lnTo>
                  <a:lnTo>
                    <a:pt x="6372987" y="4654296"/>
                  </a:lnTo>
                  <a:lnTo>
                    <a:pt x="104051" y="4654296"/>
                  </a:lnTo>
                  <a:lnTo>
                    <a:pt x="63549" y="4646121"/>
                  </a:lnTo>
                  <a:lnTo>
                    <a:pt x="30475" y="4623828"/>
                  </a:lnTo>
                  <a:lnTo>
                    <a:pt x="8176" y="4590763"/>
                  </a:lnTo>
                  <a:lnTo>
                    <a:pt x="0" y="4550270"/>
                  </a:lnTo>
                  <a:lnTo>
                    <a:pt x="0" y="104012"/>
                  </a:lnTo>
                  <a:lnTo>
                    <a:pt x="8181" y="63543"/>
                  </a:lnTo>
                  <a:lnTo>
                    <a:pt x="30489" y="30480"/>
                  </a:lnTo>
                  <a:lnTo>
                    <a:pt x="63565" y="8179"/>
                  </a:lnTo>
                  <a:lnTo>
                    <a:pt x="104051" y="0"/>
                  </a:lnTo>
                  <a:close/>
                </a:path>
              </a:pathLst>
            </a:custGeom>
            <a:ln w="914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3608" y="1816607"/>
              <a:ext cx="3026664" cy="197815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0768" y="1995804"/>
              <a:ext cx="216407" cy="15735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85494" y="1971548"/>
            <a:ext cx="526415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USERS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0768" y="2304288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4" y="0"/>
                </a:moveTo>
                <a:lnTo>
                  <a:pt x="34696" y="0"/>
                </a:lnTo>
                <a:lnTo>
                  <a:pt x="21190" y="2698"/>
                </a:lnTo>
                <a:lnTo>
                  <a:pt x="10161" y="10064"/>
                </a:lnTo>
                <a:lnTo>
                  <a:pt x="2726" y="21002"/>
                </a:lnTo>
                <a:lnTo>
                  <a:pt x="0" y="34416"/>
                </a:lnTo>
                <a:lnTo>
                  <a:pt x="0" y="206375"/>
                </a:lnTo>
                <a:lnTo>
                  <a:pt x="2726" y="219789"/>
                </a:lnTo>
                <a:lnTo>
                  <a:pt x="10161" y="230727"/>
                </a:lnTo>
                <a:lnTo>
                  <a:pt x="21190" y="238093"/>
                </a:lnTo>
                <a:lnTo>
                  <a:pt x="34696" y="240791"/>
                </a:lnTo>
                <a:lnTo>
                  <a:pt x="2714624" y="240791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6" y="206375"/>
                </a:lnTo>
                <a:lnTo>
                  <a:pt x="2749296" y="34416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68476" y="2334895"/>
            <a:ext cx="92900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_id:</a:t>
            </a:r>
            <a:r>
              <a:rPr sz="95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ObjectId</a:t>
            </a:r>
            <a:r>
              <a:rPr sz="9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DF1F"/>
                </a:solidFill>
                <a:latin typeface="Times New Roman"/>
                <a:cs typeface="Times New Roman"/>
              </a:rPr>
              <a:t>(PK)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10768" y="2581655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4" y="0"/>
                </a:moveTo>
                <a:lnTo>
                  <a:pt x="34696" y="0"/>
                </a:lnTo>
                <a:lnTo>
                  <a:pt x="21190" y="2698"/>
                </a:lnTo>
                <a:lnTo>
                  <a:pt x="10161" y="10064"/>
                </a:lnTo>
                <a:lnTo>
                  <a:pt x="2726" y="21002"/>
                </a:lnTo>
                <a:lnTo>
                  <a:pt x="0" y="34417"/>
                </a:lnTo>
                <a:lnTo>
                  <a:pt x="0" y="206375"/>
                </a:lnTo>
                <a:lnTo>
                  <a:pt x="2726" y="219789"/>
                </a:lnTo>
                <a:lnTo>
                  <a:pt x="10161" y="230727"/>
                </a:lnTo>
                <a:lnTo>
                  <a:pt x="21190" y="238093"/>
                </a:lnTo>
                <a:lnTo>
                  <a:pt x="34696" y="240792"/>
                </a:lnTo>
                <a:lnTo>
                  <a:pt x="2714624" y="240792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6" y="206375"/>
                </a:lnTo>
                <a:lnTo>
                  <a:pt x="2749296" y="34417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68476" y="2612516"/>
            <a:ext cx="65341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email:</a:t>
            </a:r>
            <a:r>
              <a:rPr sz="95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String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10768" y="2859023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4" y="0"/>
                </a:moveTo>
                <a:lnTo>
                  <a:pt x="34696" y="0"/>
                </a:lnTo>
                <a:lnTo>
                  <a:pt x="21190" y="2698"/>
                </a:lnTo>
                <a:lnTo>
                  <a:pt x="10161" y="10064"/>
                </a:lnTo>
                <a:lnTo>
                  <a:pt x="2726" y="21002"/>
                </a:lnTo>
                <a:lnTo>
                  <a:pt x="0" y="34416"/>
                </a:lnTo>
                <a:lnTo>
                  <a:pt x="0" y="206375"/>
                </a:lnTo>
                <a:lnTo>
                  <a:pt x="2726" y="219789"/>
                </a:lnTo>
                <a:lnTo>
                  <a:pt x="10161" y="230727"/>
                </a:lnTo>
                <a:lnTo>
                  <a:pt x="21190" y="238093"/>
                </a:lnTo>
                <a:lnTo>
                  <a:pt x="34696" y="240791"/>
                </a:lnTo>
                <a:lnTo>
                  <a:pt x="2714624" y="240791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6" y="206375"/>
                </a:lnTo>
                <a:lnTo>
                  <a:pt x="2749296" y="34416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68476" y="2889580"/>
            <a:ext cx="64770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name:</a:t>
            </a:r>
            <a:r>
              <a:rPr sz="95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String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10768" y="3136392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4" y="0"/>
                </a:moveTo>
                <a:lnTo>
                  <a:pt x="34696" y="0"/>
                </a:lnTo>
                <a:lnTo>
                  <a:pt x="21190" y="2698"/>
                </a:lnTo>
                <a:lnTo>
                  <a:pt x="10161" y="10064"/>
                </a:lnTo>
                <a:lnTo>
                  <a:pt x="2726" y="21002"/>
                </a:lnTo>
                <a:lnTo>
                  <a:pt x="0" y="34417"/>
                </a:lnTo>
                <a:lnTo>
                  <a:pt x="0" y="206375"/>
                </a:lnTo>
                <a:lnTo>
                  <a:pt x="2726" y="219789"/>
                </a:lnTo>
                <a:lnTo>
                  <a:pt x="10161" y="230727"/>
                </a:lnTo>
                <a:lnTo>
                  <a:pt x="21190" y="238093"/>
                </a:lnTo>
                <a:lnTo>
                  <a:pt x="34696" y="240792"/>
                </a:lnTo>
                <a:lnTo>
                  <a:pt x="2714624" y="240792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6" y="206375"/>
                </a:lnTo>
                <a:lnTo>
                  <a:pt x="2749296" y="34417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68476" y="3167633"/>
            <a:ext cx="94615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risk_profile:</a:t>
            </a:r>
            <a:r>
              <a:rPr sz="95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String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837432" y="1816607"/>
            <a:ext cx="3027045" cy="1978660"/>
            <a:chOff x="3837432" y="1816607"/>
            <a:chExt cx="3027045" cy="1978660"/>
          </a:xfrm>
        </p:grpSpPr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37432" y="1816607"/>
              <a:ext cx="3026664" cy="197815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98976" y="2001138"/>
              <a:ext cx="173736" cy="141224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4251705" y="1971548"/>
            <a:ext cx="900430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ACCOUNTS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977640" y="2304288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5" y="0"/>
                </a:moveTo>
                <a:lnTo>
                  <a:pt x="34671" y="0"/>
                </a:lnTo>
                <a:lnTo>
                  <a:pt x="21163" y="2698"/>
                </a:lnTo>
                <a:lnTo>
                  <a:pt x="10144" y="10064"/>
                </a:lnTo>
                <a:lnTo>
                  <a:pt x="2720" y="21002"/>
                </a:lnTo>
                <a:lnTo>
                  <a:pt x="0" y="34416"/>
                </a:lnTo>
                <a:lnTo>
                  <a:pt x="0" y="206375"/>
                </a:lnTo>
                <a:lnTo>
                  <a:pt x="2720" y="219789"/>
                </a:lnTo>
                <a:lnTo>
                  <a:pt x="10144" y="230727"/>
                </a:lnTo>
                <a:lnTo>
                  <a:pt x="21163" y="238093"/>
                </a:lnTo>
                <a:lnTo>
                  <a:pt x="34671" y="240791"/>
                </a:lnTo>
                <a:lnTo>
                  <a:pt x="2714625" y="240791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5" y="206375"/>
                </a:lnTo>
                <a:lnTo>
                  <a:pt x="2749295" y="34416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035044" y="2334895"/>
            <a:ext cx="92900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_id:</a:t>
            </a:r>
            <a:r>
              <a:rPr sz="95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ObjectId</a:t>
            </a:r>
            <a:r>
              <a:rPr sz="9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DF1F"/>
                </a:solidFill>
                <a:latin typeface="Times New Roman"/>
                <a:cs typeface="Times New Roman"/>
              </a:rPr>
              <a:t>(PK)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977640" y="2581655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5" y="0"/>
                </a:moveTo>
                <a:lnTo>
                  <a:pt x="34671" y="0"/>
                </a:lnTo>
                <a:lnTo>
                  <a:pt x="21163" y="2698"/>
                </a:lnTo>
                <a:lnTo>
                  <a:pt x="10144" y="10064"/>
                </a:lnTo>
                <a:lnTo>
                  <a:pt x="2720" y="21002"/>
                </a:lnTo>
                <a:lnTo>
                  <a:pt x="0" y="34417"/>
                </a:lnTo>
                <a:lnTo>
                  <a:pt x="0" y="206375"/>
                </a:lnTo>
                <a:lnTo>
                  <a:pt x="2720" y="219789"/>
                </a:lnTo>
                <a:lnTo>
                  <a:pt x="10144" y="230727"/>
                </a:lnTo>
                <a:lnTo>
                  <a:pt x="21163" y="238093"/>
                </a:lnTo>
                <a:lnTo>
                  <a:pt x="34671" y="240792"/>
                </a:lnTo>
                <a:lnTo>
                  <a:pt x="2714625" y="240792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5" y="206375"/>
                </a:lnTo>
                <a:lnTo>
                  <a:pt x="2749295" y="34417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035044" y="2612516"/>
            <a:ext cx="107505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userId:</a:t>
            </a:r>
            <a:r>
              <a:rPr sz="95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ObjectId</a:t>
            </a:r>
            <a:r>
              <a:rPr sz="95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DF1F"/>
                </a:solidFill>
                <a:latin typeface="Times New Roman"/>
                <a:cs typeface="Times New Roman"/>
              </a:rPr>
              <a:t>(FK)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77640" y="2859023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5" y="0"/>
                </a:moveTo>
                <a:lnTo>
                  <a:pt x="34671" y="0"/>
                </a:lnTo>
                <a:lnTo>
                  <a:pt x="21163" y="2698"/>
                </a:lnTo>
                <a:lnTo>
                  <a:pt x="10144" y="10064"/>
                </a:lnTo>
                <a:lnTo>
                  <a:pt x="2720" y="21002"/>
                </a:lnTo>
                <a:lnTo>
                  <a:pt x="0" y="34416"/>
                </a:lnTo>
                <a:lnTo>
                  <a:pt x="0" y="206375"/>
                </a:lnTo>
                <a:lnTo>
                  <a:pt x="2720" y="219789"/>
                </a:lnTo>
                <a:lnTo>
                  <a:pt x="10144" y="230727"/>
                </a:lnTo>
                <a:lnTo>
                  <a:pt x="21163" y="238093"/>
                </a:lnTo>
                <a:lnTo>
                  <a:pt x="34671" y="240791"/>
                </a:lnTo>
                <a:lnTo>
                  <a:pt x="2714625" y="240791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5" y="206375"/>
                </a:lnTo>
                <a:lnTo>
                  <a:pt x="2749295" y="34416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035044" y="2889580"/>
            <a:ext cx="59245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type:</a:t>
            </a:r>
            <a:r>
              <a:rPr sz="95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String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977640" y="3136392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5" y="0"/>
                </a:moveTo>
                <a:lnTo>
                  <a:pt x="34671" y="0"/>
                </a:lnTo>
                <a:lnTo>
                  <a:pt x="21163" y="2698"/>
                </a:lnTo>
                <a:lnTo>
                  <a:pt x="10144" y="10064"/>
                </a:lnTo>
                <a:lnTo>
                  <a:pt x="2720" y="21002"/>
                </a:lnTo>
                <a:lnTo>
                  <a:pt x="0" y="34417"/>
                </a:lnTo>
                <a:lnTo>
                  <a:pt x="0" y="206375"/>
                </a:lnTo>
                <a:lnTo>
                  <a:pt x="2720" y="219789"/>
                </a:lnTo>
                <a:lnTo>
                  <a:pt x="10144" y="230727"/>
                </a:lnTo>
                <a:lnTo>
                  <a:pt x="21163" y="238093"/>
                </a:lnTo>
                <a:lnTo>
                  <a:pt x="34671" y="240792"/>
                </a:lnTo>
                <a:lnTo>
                  <a:pt x="2714625" y="240792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5" y="206375"/>
                </a:lnTo>
                <a:lnTo>
                  <a:pt x="2749295" y="34417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035044" y="3167633"/>
            <a:ext cx="855344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balance:</a:t>
            </a:r>
            <a:r>
              <a:rPr sz="95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977640" y="3413759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5" y="0"/>
                </a:moveTo>
                <a:lnTo>
                  <a:pt x="34671" y="0"/>
                </a:lnTo>
                <a:lnTo>
                  <a:pt x="21163" y="2698"/>
                </a:lnTo>
                <a:lnTo>
                  <a:pt x="10144" y="10064"/>
                </a:lnTo>
                <a:lnTo>
                  <a:pt x="2720" y="21002"/>
                </a:lnTo>
                <a:lnTo>
                  <a:pt x="0" y="34416"/>
                </a:lnTo>
                <a:lnTo>
                  <a:pt x="0" y="206375"/>
                </a:lnTo>
                <a:lnTo>
                  <a:pt x="2720" y="219789"/>
                </a:lnTo>
                <a:lnTo>
                  <a:pt x="10144" y="230727"/>
                </a:lnTo>
                <a:lnTo>
                  <a:pt x="21163" y="238093"/>
                </a:lnTo>
                <a:lnTo>
                  <a:pt x="34671" y="240791"/>
                </a:lnTo>
                <a:lnTo>
                  <a:pt x="2714625" y="240791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5" y="206375"/>
                </a:lnTo>
                <a:lnTo>
                  <a:pt x="2749295" y="34416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035044" y="3445255"/>
            <a:ext cx="80581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currency:</a:t>
            </a:r>
            <a:r>
              <a:rPr sz="95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String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73608" y="3931920"/>
            <a:ext cx="3027045" cy="2255520"/>
            <a:chOff x="673608" y="3931920"/>
            <a:chExt cx="3027045" cy="2255520"/>
          </a:xfrm>
        </p:grpSpPr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3608" y="3931920"/>
              <a:ext cx="3026664" cy="22555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1011" y="4104767"/>
              <a:ext cx="175920" cy="175513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1085494" y="4088384"/>
            <a:ext cx="1263015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TRANSACTIONS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10768" y="4419600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4" y="0"/>
                </a:moveTo>
                <a:lnTo>
                  <a:pt x="34696" y="0"/>
                </a:lnTo>
                <a:lnTo>
                  <a:pt x="21190" y="2698"/>
                </a:lnTo>
                <a:lnTo>
                  <a:pt x="10161" y="10064"/>
                </a:lnTo>
                <a:lnTo>
                  <a:pt x="2726" y="21002"/>
                </a:lnTo>
                <a:lnTo>
                  <a:pt x="0" y="34417"/>
                </a:lnTo>
                <a:lnTo>
                  <a:pt x="0" y="206375"/>
                </a:lnTo>
                <a:lnTo>
                  <a:pt x="2726" y="219789"/>
                </a:lnTo>
                <a:lnTo>
                  <a:pt x="10161" y="230727"/>
                </a:lnTo>
                <a:lnTo>
                  <a:pt x="21190" y="238093"/>
                </a:lnTo>
                <a:lnTo>
                  <a:pt x="34696" y="240792"/>
                </a:lnTo>
                <a:lnTo>
                  <a:pt x="2714624" y="240792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6" y="206375"/>
                </a:lnTo>
                <a:lnTo>
                  <a:pt x="2749296" y="34417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868476" y="4451730"/>
            <a:ext cx="92900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_id:</a:t>
            </a:r>
            <a:r>
              <a:rPr sz="95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ObjectId</a:t>
            </a:r>
            <a:r>
              <a:rPr sz="9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DF1F"/>
                </a:solidFill>
                <a:latin typeface="Times New Roman"/>
                <a:cs typeface="Times New Roman"/>
              </a:rPr>
              <a:t>(PK)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10768" y="4696967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4" y="0"/>
                </a:moveTo>
                <a:lnTo>
                  <a:pt x="34696" y="0"/>
                </a:lnTo>
                <a:lnTo>
                  <a:pt x="21190" y="2698"/>
                </a:lnTo>
                <a:lnTo>
                  <a:pt x="10161" y="10064"/>
                </a:lnTo>
                <a:lnTo>
                  <a:pt x="2726" y="21002"/>
                </a:lnTo>
                <a:lnTo>
                  <a:pt x="0" y="34416"/>
                </a:lnTo>
                <a:lnTo>
                  <a:pt x="0" y="206374"/>
                </a:lnTo>
                <a:lnTo>
                  <a:pt x="2726" y="219789"/>
                </a:lnTo>
                <a:lnTo>
                  <a:pt x="10161" y="230727"/>
                </a:lnTo>
                <a:lnTo>
                  <a:pt x="21190" y="238093"/>
                </a:lnTo>
                <a:lnTo>
                  <a:pt x="34696" y="240791"/>
                </a:lnTo>
                <a:lnTo>
                  <a:pt x="2714624" y="240791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6" y="206374"/>
                </a:lnTo>
                <a:lnTo>
                  <a:pt x="2749296" y="34416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868476" y="4728794"/>
            <a:ext cx="107569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userId:</a:t>
            </a:r>
            <a:r>
              <a:rPr sz="95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ObjectId</a:t>
            </a:r>
            <a:r>
              <a:rPr sz="95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DF1F"/>
                </a:solidFill>
                <a:latin typeface="Times New Roman"/>
                <a:cs typeface="Times New Roman"/>
              </a:rPr>
              <a:t>(FK)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10768" y="4974335"/>
            <a:ext cx="2749550" cy="243840"/>
          </a:xfrm>
          <a:custGeom>
            <a:avLst/>
            <a:gdLst/>
            <a:ahLst/>
            <a:cxnLst/>
            <a:rect l="l" t="t" r="r" b="b"/>
            <a:pathLst>
              <a:path w="2749550" h="243839">
                <a:moveTo>
                  <a:pt x="2714624" y="0"/>
                </a:moveTo>
                <a:lnTo>
                  <a:pt x="34696" y="0"/>
                </a:lnTo>
                <a:lnTo>
                  <a:pt x="21190" y="2740"/>
                </a:lnTo>
                <a:lnTo>
                  <a:pt x="10161" y="10207"/>
                </a:lnTo>
                <a:lnTo>
                  <a:pt x="2726" y="21270"/>
                </a:lnTo>
                <a:lnTo>
                  <a:pt x="0" y="34797"/>
                </a:lnTo>
                <a:lnTo>
                  <a:pt x="0" y="209041"/>
                </a:lnTo>
                <a:lnTo>
                  <a:pt x="2726" y="222569"/>
                </a:lnTo>
                <a:lnTo>
                  <a:pt x="10161" y="233632"/>
                </a:lnTo>
                <a:lnTo>
                  <a:pt x="21190" y="241099"/>
                </a:lnTo>
                <a:lnTo>
                  <a:pt x="34696" y="243839"/>
                </a:lnTo>
                <a:lnTo>
                  <a:pt x="2714624" y="243839"/>
                </a:lnTo>
                <a:lnTo>
                  <a:pt x="2728132" y="241099"/>
                </a:lnTo>
                <a:lnTo>
                  <a:pt x="2739151" y="233632"/>
                </a:lnTo>
                <a:lnTo>
                  <a:pt x="2746575" y="222569"/>
                </a:lnTo>
                <a:lnTo>
                  <a:pt x="2749296" y="209041"/>
                </a:lnTo>
                <a:lnTo>
                  <a:pt x="2749296" y="34797"/>
                </a:lnTo>
                <a:lnTo>
                  <a:pt x="2746575" y="21270"/>
                </a:lnTo>
                <a:lnTo>
                  <a:pt x="2739151" y="10207"/>
                </a:lnTo>
                <a:lnTo>
                  <a:pt x="2728132" y="2740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868476" y="5006721"/>
            <a:ext cx="125222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accountId:</a:t>
            </a:r>
            <a:r>
              <a:rPr sz="95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ObjectId</a:t>
            </a:r>
            <a:r>
              <a:rPr sz="95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DF1F"/>
                </a:solidFill>
                <a:latin typeface="Times New Roman"/>
                <a:cs typeface="Times New Roman"/>
              </a:rPr>
              <a:t>(FK)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10768" y="5251703"/>
            <a:ext cx="2749550" cy="243840"/>
          </a:xfrm>
          <a:custGeom>
            <a:avLst/>
            <a:gdLst/>
            <a:ahLst/>
            <a:cxnLst/>
            <a:rect l="l" t="t" r="r" b="b"/>
            <a:pathLst>
              <a:path w="2749550" h="243839">
                <a:moveTo>
                  <a:pt x="2714624" y="0"/>
                </a:moveTo>
                <a:lnTo>
                  <a:pt x="34696" y="0"/>
                </a:lnTo>
                <a:lnTo>
                  <a:pt x="21190" y="2740"/>
                </a:lnTo>
                <a:lnTo>
                  <a:pt x="10161" y="10207"/>
                </a:lnTo>
                <a:lnTo>
                  <a:pt x="2726" y="21270"/>
                </a:lnTo>
                <a:lnTo>
                  <a:pt x="0" y="34798"/>
                </a:lnTo>
                <a:lnTo>
                  <a:pt x="0" y="209042"/>
                </a:lnTo>
                <a:lnTo>
                  <a:pt x="2726" y="222569"/>
                </a:lnTo>
                <a:lnTo>
                  <a:pt x="10161" y="233632"/>
                </a:lnTo>
                <a:lnTo>
                  <a:pt x="21190" y="241099"/>
                </a:lnTo>
                <a:lnTo>
                  <a:pt x="34696" y="243840"/>
                </a:lnTo>
                <a:lnTo>
                  <a:pt x="2714624" y="243840"/>
                </a:lnTo>
                <a:lnTo>
                  <a:pt x="2728132" y="241099"/>
                </a:lnTo>
                <a:lnTo>
                  <a:pt x="2739151" y="233632"/>
                </a:lnTo>
                <a:lnTo>
                  <a:pt x="2746575" y="222569"/>
                </a:lnTo>
                <a:lnTo>
                  <a:pt x="2749296" y="209042"/>
                </a:lnTo>
                <a:lnTo>
                  <a:pt x="2749296" y="34798"/>
                </a:lnTo>
                <a:lnTo>
                  <a:pt x="2746575" y="21270"/>
                </a:lnTo>
                <a:lnTo>
                  <a:pt x="2739151" y="10207"/>
                </a:lnTo>
                <a:lnTo>
                  <a:pt x="2728132" y="2740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868476" y="5284470"/>
            <a:ext cx="84963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amount:</a:t>
            </a:r>
            <a:r>
              <a:rPr sz="95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810768" y="5529071"/>
            <a:ext cx="2749550" cy="243840"/>
          </a:xfrm>
          <a:custGeom>
            <a:avLst/>
            <a:gdLst/>
            <a:ahLst/>
            <a:cxnLst/>
            <a:rect l="l" t="t" r="r" b="b"/>
            <a:pathLst>
              <a:path w="2749550" h="243839">
                <a:moveTo>
                  <a:pt x="2714624" y="0"/>
                </a:moveTo>
                <a:lnTo>
                  <a:pt x="34696" y="0"/>
                </a:lnTo>
                <a:lnTo>
                  <a:pt x="21190" y="2740"/>
                </a:lnTo>
                <a:lnTo>
                  <a:pt x="10161" y="10207"/>
                </a:lnTo>
                <a:lnTo>
                  <a:pt x="2726" y="21270"/>
                </a:lnTo>
                <a:lnTo>
                  <a:pt x="0" y="34797"/>
                </a:lnTo>
                <a:lnTo>
                  <a:pt x="0" y="209003"/>
                </a:lnTo>
                <a:lnTo>
                  <a:pt x="2726" y="222564"/>
                </a:lnTo>
                <a:lnTo>
                  <a:pt x="10161" y="233637"/>
                </a:lnTo>
                <a:lnTo>
                  <a:pt x="21190" y="241102"/>
                </a:lnTo>
                <a:lnTo>
                  <a:pt x="34696" y="243839"/>
                </a:lnTo>
                <a:lnTo>
                  <a:pt x="2714624" y="243839"/>
                </a:lnTo>
                <a:lnTo>
                  <a:pt x="2728132" y="241102"/>
                </a:lnTo>
                <a:lnTo>
                  <a:pt x="2739151" y="233637"/>
                </a:lnTo>
                <a:lnTo>
                  <a:pt x="2746575" y="222564"/>
                </a:lnTo>
                <a:lnTo>
                  <a:pt x="2749296" y="209003"/>
                </a:lnTo>
                <a:lnTo>
                  <a:pt x="2749296" y="34797"/>
                </a:lnTo>
                <a:lnTo>
                  <a:pt x="2746575" y="21270"/>
                </a:lnTo>
                <a:lnTo>
                  <a:pt x="2739151" y="10207"/>
                </a:lnTo>
                <a:lnTo>
                  <a:pt x="2728132" y="2740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868476" y="5562091"/>
            <a:ext cx="79946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category:</a:t>
            </a:r>
            <a:r>
              <a:rPr sz="95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String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10768" y="5806440"/>
            <a:ext cx="2749550" cy="243840"/>
          </a:xfrm>
          <a:custGeom>
            <a:avLst/>
            <a:gdLst/>
            <a:ahLst/>
            <a:cxnLst/>
            <a:rect l="l" t="t" r="r" b="b"/>
            <a:pathLst>
              <a:path w="2749550" h="243839">
                <a:moveTo>
                  <a:pt x="2714624" y="0"/>
                </a:moveTo>
                <a:lnTo>
                  <a:pt x="34696" y="0"/>
                </a:lnTo>
                <a:lnTo>
                  <a:pt x="21190" y="2737"/>
                </a:lnTo>
                <a:lnTo>
                  <a:pt x="10161" y="10202"/>
                </a:lnTo>
                <a:lnTo>
                  <a:pt x="2726" y="21275"/>
                </a:lnTo>
                <a:lnTo>
                  <a:pt x="0" y="34836"/>
                </a:lnTo>
                <a:lnTo>
                  <a:pt x="0" y="209003"/>
                </a:lnTo>
                <a:lnTo>
                  <a:pt x="2726" y="222564"/>
                </a:lnTo>
                <a:lnTo>
                  <a:pt x="10161" y="233637"/>
                </a:lnTo>
                <a:lnTo>
                  <a:pt x="21190" y="241102"/>
                </a:lnTo>
                <a:lnTo>
                  <a:pt x="34696" y="243840"/>
                </a:lnTo>
                <a:lnTo>
                  <a:pt x="2714624" y="243840"/>
                </a:lnTo>
                <a:lnTo>
                  <a:pt x="2728132" y="241102"/>
                </a:lnTo>
                <a:lnTo>
                  <a:pt x="2739151" y="233637"/>
                </a:lnTo>
                <a:lnTo>
                  <a:pt x="2746575" y="222564"/>
                </a:lnTo>
                <a:lnTo>
                  <a:pt x="2749296" y="209003"/>
                </a:lnTo>
                <a:lnTo>
                  <a:pt x="2749296" y="34836"/>
                </a:lnTo>
                <a:lnTo>
                  <a:pt x="2746575" y="21275"/>
                </a:lnTo>
                <a:lnTo>
                  <a:pt x="2739151" y="10202"/>
                </a:lnTo>
                <a:lnTo>
                  <a:pt x="2728132" y="2737"/>
                </a:lnTo>
                <a:lnTo>
                  <a:pt x="271462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868476" y="5839764"/>
            <a:ext cx="521334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date:</a:t>
            </a:r>
            <a:r>
              <a:rPr sz="95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FFFF"/>
                </a:solidFill>
                <a:latin typeface="Times New Roman"/>
                <a:cs typeface="Times New Roman"/>
              </a:rPr>
              <a:t>Date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3837432" y="3931920"/>
            <a:ext cx="3027045" cy="2255520"/>
            <a:chOff x="3837432" y="3931920"/>
            <a:chExt cx="3027045" cy="2255520"/>
          </a:xfrm>
        </p:grpSpPr>
        <p:pic>
          <p:nvPicPr>
            <p:cNvPr id="57" name="object 5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37432" y="3931920"/>
              <a:ext cx="3026664" cy="225552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03040" y="4094734"/>
              <a:ext cx="173355" cy="184658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4251705" y="4088384"/>
            <a:ext cx="1683385" cy="2120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RETIREMENT_PLANS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977640" y="4419600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5" y="0"/>
                </a:moveTo>
                <a:lnTo>
                  <a:pt x="34671" y="0"/>
                </a:lnTo>
                <a:lnTo>
                  <a:pt x="21163" y="2698"/>
                </a:lnTo>
                <a:lnTo>
                  <a:pt x="10144" y="10064"/>
                </a:lnTo>
                <a:lnTo>
                  <a:pt x="2720" y="21002"/>
                </a:lnTo>
                <a:lnTo>
                  <a:pt x="0" y="34417"/>
                </a:lnTo>
                <a:lnTo>
                  <a:pt x="0" y="206375"/>
                </a:lnTo>
                <a:lnTo>
                  <a:pt x="2720" y="219789"/>
                </a:lnTo>
                <a:lnTo>
                  <a:pt x="10144" y="230727"/>
                </a:lnTo>
                <a:lnTo>
                  <a:pt x="21163" y="238093"/>
                </a:lnTo>
                <a:lnTo>
                  <a:pt x="34671" y="240792"/>
                </a:lnTo>
                <a:lnTo>
                  <a:pt x="2714625" y="240792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5" y="206375"/>
                </a:lnTo>
                <a:lnTo>
                  <a:pt x="2749295" y="34417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035044" y="4451730"/>
            <a:ext cx="92900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_id:</a:t>
            </a:r>
            <a:r>
              <a:rPr sz="95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ObjectId</a:t>
            </a:r>
            <a:r>
              <a:rPr sz="95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DF1F"/>
                </a:solidFill>
                <a:latin typeface="Times New Roman"/>
                <a:cs typeface="Times New Roman"/>
              </a:rPr>
              <a:t>(PK)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3977640" y="4696967"/>
            <a:ext cx="2749550" cy="241300"/>
          </a:xfrm>
          <a:custGeom>
            <a:avLst/>
            <a:gdLst/>
            <a:ahLst/>
            <a:cxnLst/>
            <a:rect l="l" t="t" r="r" b="b"/>
            <a:pathLst>
              <a:path w="2749550" h="241300">
                <a:moveTo>
                  <a:pt x="2714625" y="0"/>
                </a:moveTo>
                <a:lnTo>
                  <a:pt x="34671" y="0"/>
                </a:lnTo>
                <a:lnTo>
                  <a:pt x="21163" y="2698"/>
                </a:lnTo>
                <a:lnTo>
                  <a:pt x="10144" y="10064"/>
                </a:lnTo>
                <a:lnTo>
                  <a:pt x="2720" y="21002"/>
                </a:lnTo>
                <a:lnTo>
                  <a:pt x="0" y="34416"/>
                </a:lnTo>
                <a:lnTo>
                  <a:pt x="0" y="206374"/>
                </a:lnTo>
                <a:lnTo>
                  <a:pt x="2720" y="219789"/>
                </a:lnTo>
                <a:lnTo>
                  <a:pt x="10144" y="230727"/>
                </a:lnTo>
                <a:lnTo>
                  <a:pt x="21163" y="238093"/>
                </a:lnTo>
                <a:lnTo>
                  <a:pt x="34671" y="240791"/>
                </a:lnTo>
                <a:lnTo>
                  <a:pt x="2714625" y="240791"/>
                </a:lnTo>
                <a:lnTo>
                  <a:pt x="2728132" y="238093"/>
                </a:lnTo>
                <a:lnTo>
                  <a:pt x="2739151" y="230727"/>
                </a:lnTo>
                <a:lnTo>
                  <a:pt x="2746575" y="219789"/>
                </a:lnTo>
                <a:lnTo>
                  <a:pt x="2749295" y="206374"/>
                </a:lnTo>
                <a:lnTo>
                  <a:pt x="2749295" y="34416"/>
                </a:lnTo>
                <a:lnTo>
                  <a:pt x="2746575" y="21002"/>
                </a:lnTo>
                <a:lnTo>
                  <a:pt x="2739151" y="10064"/>
                </a:lnTo>
                <a:lnTo>
                  <a:pt x="2728132" y="2698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4035044" y="4728794"/>
            <a:ext cx="107505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userId:</a:t>
            </a:r>
            <a:r>
              <a:rPr sz="95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ObjectId</a:t>
            </a:r>
            <a:r>
              <a:rPr sz="95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20" dirty="0">
                <a:solidFill>
                  <a:srgbClr val="FFDF1F"/>
                </a:solidFill>
                <a:latin typeface="Times New Roman"/>
                <a:cs typeface="Times New Roman"/>
              </a:rPr>
              <a:t>(FK)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977640" y="4974335"/>
            <a:ext cx="2749550" cy="243840"/>
          </a:xfrm>
          <a:custGeom>
            <a:avLst/>
            <a:gdLst/>
            <a:ahLst/>
            <a:cxnLst/>
            <a:rect l="l" t="t" r="r" b="b"/>
            <a:pathLst>
              <a:path w="2749550" h="243839">
                <a:moveTo>
                  <a:pt x="2714625" y="0"/>
                </a:moveTo>
                <a:lnTo>
                  <a:pt x="34671" y="0"/>
                </a:lnTo>
                <a:lnTo>
                  <a:pt x="21163" y="2740"/>
                </a:lnTo>
                <a:lnTo>
                  <a:pt x="10144" y="10207"/>
                </a:lnTo>
                <a:lnTo>
                  <a:pt x="2720" y="21270"/>
                </a:lnTo>
                <a:lnTo>
                  <a:pt x="0" y="34797"/>
                </a:lnTo>
                <a:lnTo>
                  <a:pt x="0" y="209041"/>
                </a:lnTo>
                <a:lnTo>
                  <a:pt x="2720" y="222569"/>
                </a:lnTo>
                <a:lnTo>
                  <a:pt x="10144" y="233632"/>
                </a:lnTo>
                <a:lnTo>
                  <a:pt x="21163" y="241099"/>
                </a:lnTo>
                <a:lnTo>
                  <a:pt x="34671" y="243839"/>
                </a:lnTo>
                <a:lnTo>
                  <a:pt x="2714625" y="243839"/>
                </a:lnTo>
                <a:lnTo>
                  <a:pt x="2728132" y="241099"/>
                </a:lnTo>
                <a:lnTo>
                  <a:pt x="2739151" y="233632"/>
                </a:lnTo>
                <a:lnTo>
                  <a:pt x="2746575" y="222569"/>
                </a:lnTo>
                <a:lnTo>
                  <a:pt x="2749295" y="209041"/>
                </a:lnTo>
                <a:lnTo>
                  <a:pt x="2749295" y="34797"/>
                </a:lnTo>
                <a:lnTo>
                  <a:pt x="2746575" y="21270"/>
                </a:lnTo>
                <a:lnTo>
                  <a:pt x="2739151" y="10207"/>
                </a:lnTo>
                <a:lnTo>
                  <a:pt x="2728132" y="2740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4035044" y="5006721"/>
            <a:ext cx="121793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expected_yield:</a:t>
            </a:r>
            <a:r>
              <a:rPr sz="950" spc="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977640" y="5251703"/>
            <a:ext cx="2749550" cy="243840"/>
          </a:xfrm>
          <a:custGeom>
            <a:avLst/>
            <a:gdLst/>
            <a:ahLst/>
            <a:cxnLst/>
            <a:rect l="l" t="t" r="r" b="b"/>
            <a:pathLst>
              <a:path w="2749550" h="243839">
                <a:moveTo>
                  <a:pt x="2714625" y="0"/>
                </a:moveTo>
                <a:lnTo>
                  <a:pt x="34671" y="0"/>
                </a:lnTo>
                <a:lnTo>
                  <a:pt x="21163" y="2740"/>
                </a:lnTo>
                <a:lnTo>
                  <a:pt x="10144" y="10207"/>
                </a:lnTo>
                <a:lnTo>
                  <a:pt x="2720" y="21270"/>
                </a:lnTo>
                <a:lnTo>
                  <a:pt x="0" y="34798"/>
                </a:lnTo>
                <a:lnTo>
                  <a:pt x="0" y="209042"/>
                </a:lnTo>
                <a:lnTo>
                  <a:pt x="2720" y="222569"/>
                </a:lnTo>
                <a:lnTo>
                  <a:pt x="10144" y="233632"/>
                </a:lnTo>
                <a:lnTo>
                  <a:pt x="21163" y="241099"/>
                </a:lnTo>
                <a:lnTo>
                  <a:pt x="34671" y="243840"/>
                </a:lnTo>
                <a:lnTo>
                  <a:pt x="2714625" y="243840"/>
                </a:lnTo>
                <a:lnTo>
                  <a:pt x="2728132" y="241099"/>
                </a:lnTo>
                <a:lnTo>
                  <a:pt x="2739151" y="233632"/>
                </a:lnTo>
                <a:lnTo>
                  <a:pt x="2746575" y="222569"/>
                </a:lnTo>
                <a:lnTo>
                  <a:pt x="2749295" y="209042"/>
                </a:lnTo>
                <a:lnTo>
                  <a:pt x="2749295" y="34798"/>
                </a:lnTo>
                <a:lnTo>
                  <a:pt x="2746575" y="21270"/>
                </a:lnTo>
                <a:lnTo>
                  <a:pt x="2739151" y="10207"/>
                </a:lnTo>
                <a:lnTo>
                  <a:pt x="2728132" y="2740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4035044" y="5284470"/>
            <a:ext cx="102298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target_sum:</a:t>
            </a:r>
            <a:r>
              <a:rPr sz="95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977640" y="5529071"/>
            <a:ext cx="2749550" cy="243840"/>
          </a:xfrm>
          <a:custGeom>
            <a:avLst/>
            <a:gdLst/>
            <a:ahLst/>
            <a:cxnLst/>
            <a:rect l="l" t="t" r="r" b="b"/>
            <a:pathLst>
              <a:path w="2749550" h="243839">
                <a:moveTo>
                  <a:pt x="2714625" y="0"/>
                </a:moveTo>
                <a:lnTo>
                  <a:pt x="34671" y="0"/>
                </a:lnTo>
                <a:lnTo>
                  <a:pt x="21163" y="2740"/>
                </a:lnTo>
                <a:lnTo>
                  <a:pt x="10144" y="10207"/>
                </a:lnTo>
                <a:lnTo>
                  <a:pt x="2720" y="21270"/>
                </a:lnTo>
                <a:lnTo>
                  <a:pt x="0" y="34797"/>
                </a:lnTo>
                <a:lnTo>
                  <a:pt x="0" y="209003"/>
                </a:lnTo>
                <a:lnTo>
                  <a:pt x="2720" y="222564"/>
                </a:lnTo>
                <a:lnTo>
                  <a:pt x="10144" y="233637"/>
                </a:lnTo>
                <a:lnTo>
                  <a:pt x="21163" y="241102"/>
                </a:lnTo>
                <a:lnTo>
                  <a:pt x="34671" y="243839"/>
                </a:lnTo>
                <a:lnTo>
                  <a:pt x="2714625" y="243839"/>
                </a:lnTo>
                <a:lnTo>
                  <a:pt x="2728132" y="241102"/>
                </a:lnTo>
                <a:lnTo>
                  <a:pt x="2739151" y="233637"/>
                </a:lnTo>
                <a:lnTo>
                  <a:pt x="2746575" y="222564"/>
                </a:lnTo>
                <a:lnTo>
                  <a:pt x="2749295" y="209003"/>
                </a:lnTo>
                <a:lnTo>
                  <a:pt x="2749295" y="34797"/>
                </a:lnTo>
                <a:lnTo>
                  <a:pt x="2746575" y="21270"/>
                </a:lnTo>
                <a:lnTo>
                  <a:pt x="2739151" y="10207"/>
                </a:lnTo>
                <a:lnTo>
                  <a:pt x="2728132" y="2740"/>
                </a:lnTo>
                <a:lnTo>
                  <a:pt x="2714625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4035044" y="5562091"/>
            <a:ext cx="742315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FFFFFF"/>
                </a:solidFill>
                <a:latin typeface="Times New Roman"/>
                <a:cs typeface="Times New Roman"/>
              </a:rPr>
              <a:t>years:</a:t>
            </a:r>
            <a:r>
              <a:rPr sz="95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endParaRPr sz="950">
              <a:latin typeface="Times New Roman"/>
              <a:cs typeface="Times New Roman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7420762" y="3043047"/>
            <a:ext cx="4508500" cy="1543050"/>
            <a:chOff x="7335011" y="4491228"/>
            <a:chExt cx="4508500" cy="1533525"/>
          </a:xfrm>
        </p:grpSpPr>
        <p:pic>
          <p:nvPicPr>
            <p:cNvPr id="85" name="object 8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35011" y="4491228"/>
              <a:ext cx="4507992" cy="1533144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7335011" y="4491228"/>
              <a:ext cx="4508500" cy="1533525"/>
            </a:xfrm>
            <a:custGeom>
              <a:avLst/>
              <a:gdLst/>
              <a:ahLst/>
              <a:cxnLst/>
              <a:rect l="l" t="t" r="r" b="b"/>
              <a:pathLst>
                <a:path w="4508500" h="1533525">
                  <a:moveTo>
                    <a:pt x="104013" y="0"/>
                  </a:moveTo>
                  <a:lnTo>
                    <a:pt x="4403979" y="0"/>
                  </a:lnTo>
                  <a:lnTo>
                    <a:pt x="4444448" y="8179"/>
                  </a:lnTo>
                  <a:lnTo>
                    <a:pt x="4477512" y="30480"/>
                  </a:lnTo>
                  <a:lnTo>
                    <a:pt x="4499812" y="63543"/>
                  </a:lnTo>
                  <a:lnTo>
                    <a:pt x="4507992" y="104013"/>
                  </a:lnTo>
                  <a:lnTo>
                    <a:pt x="4507992" y="1429092"/>
                  </a:lnTo>
                  <a:lnTo>
                    <a:pt x="4499812" y="1469594"/>
                  </a:lnTo>
                  <a:lnTo>
                    <a:pt x="4477512" y="1502668"/>
                  </a:lnTo>
                  <a:lnTo>
                    <a:pt x="4444448" y="1524967"/>
                  </a:lnTo>
                  <a:lnTo>
                    <a:pt x="4403979" y="1533144"/>
                  </a:lnTo>
                  <a:lnTo>
                    <a:pt x="104013" y="1533144"/>
                  </a:lnTo>
                  <a:lnTo>
                    <a:pt x="63543" y="1524967"/>
                  </a:lnTo>
                  <a:lnTo>
                    <a:pt x="30479" y="1502668"/>
                  </a:lnTo>
                  <a:lnTo>
                    <a:pt x="8179" y="1469594"/>
                  </a:lnTo>
                  <a:lnTo>
                    <a:pt x="0" y="1429092"/>
                  </a:lnTo>
                  <a:lnTo>
                    <a:pt x="0" y="104013"/>
                  </a:lnTo>
                  <a:lnTo>
                    <a:pt x="8179" y="63543"/>
                  </a:lnTo>
                  <a:lnTo>
                    <a:pt x="30480" y="30480"/>
                  </a:lnTo>
                  <a:lnTo>
                    <a:pt x="63543" y="8179"/>
                  </a:lnTo>
                  <a:lnTo>
                    <a:pt x="104013" y="0"/>
                  </a:lnTo>
                  <a:close/>
                </a:path>
              </a:pathLst>
            </a:custGeom>
            <a:ln w="9144">
              <a:solidFill>
                <a:srgbClr val="A3F4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492364" y="4665726"/>
              <a:ext cx="166877" cy="163194"/>
            </a:xfrm>
            <a:prstGeom prst="rect">
              <a:avLst/>
            </a:prstGeom>
          </p:spPr>
        </p:pic>
      </p:grpSp>
      <p:sp>
        <p:nvSpPr>
          <p:cNvPr id="88" name="object 88"/>
          <p:cNvSpPr txBox="1"/>
          <p:nvPr/>
        </p:nvSpPr>
        <p:spPr>
          <a:xfrm>
            <a:off x="7843646" y="3200385"/>
            <a:ext cx="1426210" cy="20069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Переваги</a:t>
            </a:r>
            <a:r>
              <a:rPr sz="1200" b="1" spc="11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MongoDB</a:t>
            </a:r>
            <a:endParaRPr sz="1200" dirty="0">
              <a:latin typeface="Times New Roman"/>
              <a:cs typeface="Times New Roman"/>
            </a:endParaRPr>
          </a:p>
        </p:txBody>
      </p:sp>
      <p:grpSp>
        <p:nvGrpSpPr>
          <p:cNvPr id="89" name="object 89"/>
          <p:cNvGrpSpPr/>
          <p:nvPr/>
        </p:nvGrpSpPr>
        <p:grpSpPr>
          <a:xfrm>
            <a:off x="7619401" y="3558419"/>
            <a:ext cx="121920" cy="847725"/>
            <a:chOff x="7491983" y="4998720"/>
            <a:chExt cx="121920" cy="847725"/>
          </a:xfrm>
        </p:grpSpPr>
        <p:pic>
          <p:nvPicPr>
            <p:cNvPr id="90" name="object 9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491983" y="4998720"/>
              <a:ext cx="121920" cy="118872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491983" y="5239512"/>
              <a:ext cx="121920" cy="121919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491983" y="5483352"/>
              <a:ext cx="121920" cy="121919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491983" y="5727192"/>
              <a:ext cx="121920" cy="118872"/>
            </a:xfrm>
            <a:prstGeom prst="rect">
              <a:avLst/>
            </a:prstGeom>
          </p:spPr>
        </p:pic>
      </p:grpSp>
      <p:sp>
        <p:nvSpPr>
          <p:cNvPr id="94" name="object 94"/>
          <p:cNvSpPr txBox="1"/>
          <p:nvPr/>
        </p:nvSpPr>
        <p:spPr>
          <a:xfrm>
            <a:off x="7843646" y="3531383"/>
            <a:ext cx="1491615" cy="9010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dirty="0">
                <a:solidFill>
                  <a:srgbClr val="364152"/>
                </a:solidFill>
                <a:latin typeface="Times New Roman"/>
                <a:cs typeface="Times New Roman"/>
              </a:rPr>
              <a:t>Гнучка</a:t>
            </a:r>
            <a:r>
              <a:rPr sz="95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64152"/>
                </a:solidFill>
                <a:latin typeface="Times New Roman"/>
                <a:cs typeface="Times New Roman"/>
              </a:rPr>
              <a:t>схема</a:t>
            </a:r>
            <a:r>
              <a:rPr sz="95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64152"/>
                </a:solidFill>
                <a:latin typeface="Times New Roman"/>
                <a:cs typeface="Times New Roman"/>
              </a:rPr>
              <a:t>даних</a:t>
            </a:r>
            <a:r>
              <a:rPr sz="95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364152"/>
                </a:solidFill>
                <a:latin typeface="Times New Roman"/>
                <a:cs typeface="Times New Roman"/>
              </a:rPr>
              <a:t>(BSON)</a:t>
            </a:r>
            <a:endParaRPr sz="950" dirty="0">
              <a:latin typeface="Times New Roman"/>
              <a:cs typeface="Times New Roman"/>
            </a:endParaRPr>
          </a:p>
          <a:p>
            <a:pPr marL="12700" marR="161290">
              <a:lnSpc>
                <a:spcPct val="167800"/>
              </a:lnSpc>
            </a:pPr>
            <a:r>
              <a:rPr sz="950" dirty="0">
                <a:solidFill>
                  <a:srgbClr val="364152"/>
                </a:solidFill>
                <a:latin typeface="Times New Roman"/>
                <a:cs typeface="Times New Roman"/>
              </a:rPr>
              <a:t>Висока</a:t>
            </a:r>
            <a:r>
              <a:rPr sz="950" spc="-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364152"/>
                </a:solidFill>
                <a:latin typeface="Times New Roman"/>
                <a:cs typeface="Times New Roman"/>
              </a:rPr>
              <a:t>швидкість</a:t>
            </a:r>
            <a:r>
              <a:rPr sz="950" spc="-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364152"/>
                </a:solidFill>
                <a:latin typeface="Times New Roman"/>
                <a:cs typeface="Times New Roman"/>
              </a:rPr>
              <a:t>запису Масштабованість</a:t>
            </a:r>
            <a:endParaRPr sz="9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950" spc="-10" dirty="0">
                <a:solidFill>
                  <a:srgbClr val="364152"/>
                </a:solidFill>
                <a:latin typeface="Times New Roman"/>
                <a:cs typeface="Times New Roman"/>
              </a:rPr>
              <a:t>JSON-</a:t>
            </a:r>
            <a:r>
              <a:rPr sz="950" dirty="0">
                <a:solidFill>
                  <a:srgbClr val="364152"/>
                </a:solidFill>
                <a:latin typeface="Times New Roman"/>
                <a:cs typeface="Times New Roman"/>
              </a:rPr>
              <a:t>подібний</a:t>
            </a:r>
            <a:r>
              <a:rPr sz="950" spc="-10" dirty="0">
                <a:solidFill>
                  <a:srgbClr val="364152"/>
                </a:solidFill>
                <a:latin typeface="Times New Roman"/>
                <a:cs typeface="Times New Roman"/>
              </a:rPr>
              <a:t> формат</a:t>
            </a:r>
            <a:endParaRPr sz="9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9792" y="387845"/>
            <a:ext cx="3621904" cy="2288540"/>
            <a:chOff x="259791" y="387845"/>
            <a:chExt cx="3827779" cy="22885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791" y="387845"/>
              <a:ext cx="708468" cy="7084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2711" y="399287"/>
              <a:ext cx="512063" cy="51206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81584" y="559307"/>
              <a:ext cx="274320" cy="192405"/>
            </a:xfrm>
            <a:custGeom>
              <a:avLst/>
              <a:gdLst/>
              <a:ahLst/>
              <a:cxnLst/>
              <a:rect l="l" t="t" r="r" b="b"/>
              <a:pathLst>
                <a:path w="274320" h="192404">
                  <a:moveTo>
                    <a:pt x="219456" y="0"/>
                  </a:moveTo>
                  <a:lnTo>
                    <a:pt x="54864" y="0"/>
                  </a:lnTo>
                  <a:lnTo>
                    <a:pt x="44196" y="2160"/>
                  </a:lnTo>
                  <a:lnTo>
                    <a:pt x="35475" y="8048"/>
                  </a:lnTo>
                  <a:lnTo>
                    <a:pt x="29591" y="16769"/>
                  </a:lnTo>
                  <a:lnTo>
                    <a:pt x="27431" y="27431"/>
                  </a:lnTo>
                  <a:lnTo>
                    <a:pt x="27431" y="130301"/>
                  </a:lnTo>
                  <a:lnTo>
                    <a:pt x="54864" y="130301"/>
                  </a:lnTo>
                  <a:lnTo>
                    <a:pt x="54864" y="27431"/>
                  </a:lnTo>
                  <a:lnTo>
                    <a:pt x="246887" y="27431"/>
                  </a:lnTo>
                  <a:lnTo>
                    <a:pt x="244728" y="16769"/>
                  </a:lnTo>
                  <a:lnTo>
                    <a:pt x="238844" y="8048"/>
                  </a:lnTo>
                  <a:lnTo>
                    <a:pt x="230123" y="2160"/>
                  </a:lnTo>
                  <a:lnTo>
                    <a:pt x="219456" y="0"/>
                  </a:lnTo>
                  <a:close/>
                </a:path>
                <a:path w="274320" h="192404">
                  <a:moveTo>
                    <a:pt x="246887" y="27431"/>
                  </a:moveTo>
                  <a:lnTo>
                    <a:pt x="219456" y="27431"/>
                  </a:lnTo>
                  <a:lnTo>
                    <a:pt x="219456" y="130301"/>
                  </a:lnTo>
                  <a:lnTo>
                    <a:pt x="246887" y="130301"/>
                  </a:lnTo>
                  <a:lnTo>
                    <a:pt x="246887" y="27431"/>
                  </a:lnTo>
                  <a:close/>
                </a:path>
                <a:path w="274320" h="192404">
                  <a:moveTo>
                    <a:pt x="116583" y="57403"/>
                  </a:moveTo>
                  <a:lnTo>
                    <a:pt x="109818" y="57403"/>
                  </a:lnTo>
                  <a:lnTo>
                    <a:pt x="85343" y="81914"/>
                  </a:lnTo>
                  <a:lnTo>
                    <a:pt x="81305" y="85851"/>
                  </a:lnTo>
                  <a:lnTo>
                    <a:pt x="81431" y="92455"/>
                  </a:lnTo>
                  <a:lnTo>
                    <a:pt x="105917" y="116966"/>
                  </a:lnTo>
                  <a:lnTo>
                    <a:pt x="109893" y="121030"/>
                  </a:lnTo>
                  <a:lnTo>
                    <a:pt x="116291" y="121030"/>
                  </a:lnTo>
                  <a:lnTo>
                    <a:pt x="124472" y="113029"/>
                  </a:lnTo>
                  <a:lnTo>
                    <a:pt x="124472" y="106425"/>
                  </a:lnTo>
                  <a:lnTo>
                    <a:pt x="120446" y="102488"/>
                  </a:lnTo>
                  <a:lnTo>
                    <a:pt x="107162" y="89153"/>
                  </a:lnTo>
                  <a:lnTo>
                    <a:pt x="120446" y="75818"/>
                  </a:lnTo>
                  <a:lnTo>
                    <a:pt x="124472" y="71881"/>
                  </a:lnTo>
                  <a:lnTo>
                    <a:pt x="124434" y="65277"/>
                  </a:lnTo>
                  <a:lnTo>
                    <a:pt x="120446" y="61340"/>
                  </a:lnTo>
                  <a:lnTo>
                    <a:pt x="116583" y="57403"/>
                  </a:lnTo>
                  <a:close/>
                </a:path>
                <a:path w="274320" h="192404">
                  <a:moveTo>
                    <a:pt x="164589" y="57403"/>
                  </a:moveTo>
                  <a:lnTo>
                    <a:pt x="157949" y="57403"/>
                  </a:lnTo>
                  <a:lnTo>
                    <a:pt x="149885" y="65277"/>
                  </a:lnTo>
                  <a:lnTo>
                    <a:pt x="149885" y="71881"/>
                  </a:lnTo>
                  <a:lnTo>
                    <a:pt x="153923" y="75818"/>
                  </a:lnTo>
                  <a:lnTo>
                    <a:pt x="167208" y="89153"/>
                  </a:lnTo>
                  <a:lnTo>
                    <a:pt x="153923" y="102488"/>
                  </a:lnTo>
                  <a:lnTo>
                    <a:pt x="149885" y="106425"/>
                  </a:lnTo>
                  <a:lnTo>
                    <a:pt x="150060" y="113029"/>
                  </a:lnTo>
                  <a:lnTo>
                    <a:pt x="157899" y="121030"/>
                  </a:lnTo>
                  <a:lnTo>
                    <a:pt x="164426" y="121030"/>
                  </a:lnTo>
                  <a:lnTo>
                    <a:pt x="189026" y="96392"/>
                  </a:lnTo>
                  <a:lnTo>
                    <a:pt x="193052" y="92455"/>
                  </a:lnTo>
                  <a:lnTo>
                    <a:pt x="193052" y="85851"/>
                  </a:lnTo>
                  <a:lnTo>
                    <a:pt x="189026" y="81914"/>
                  </a:lnTo>
                  <a:lnTo>
                    <a:pt x="168452" y="61340"/>
                  </a:lnTo>
                  <a:lnTo>
                    <a:pt x="164589" y="57403"/>
                  </a:lnTo>
                  <a:close/>
                </a:path>
                <a:path w="274320" h="192404">
                  <a:moveTo>
                    <a:pt x="270636" y="150875"/>
                  </a:moveTo>
                  <a:lnTo>
                    <a:pt x="3682" y="150875"/>
                  </a:lnTo>
                  <a:lnTo>
                    <a:pt x="0" y="154558"/>
                  </a:lnTo>
                  <a:lnTo>
                    <a:pt x="0" y="159130"/>
                  </a:lnTo>
                  <a:lnTo>
                    <a:pt x="2587" y="171932"/>
                  </a:lnTo>
                  <a:lnTo>
                    <a:pt x="9644" y="182387"/>
                  </a:lnTo>
                  <a:lnTo>
                    <a:pt x="20107" y="189438"/>
                  </a:lnTo>
                  <a:lnTo>
                    <a:pt x="32918" y="192024"/>
                  </a:lnTo>
                  <a:lnTo>
                    <a:pt x="241401" y="192024"/>
                  </a:lnTo>
                  <a:lnTo>
                    <a:pt x="254212" y="189438"/>
                  </a:lnTo>
                  <a:lnTo>
                    <a:pt x="264675" y="182387"/>
                  </a:lnTo>
                  <a:lnTo>
                    <a:pt x="271732" y="171932"/>
                  </a:lnTo>
                  <a:lnTo>
                    <a:pt x="274320" y="159130"/>
                  </a:lnTo>
                  <a:lnTo>
                    <a:pt x="274320" y="154558"/>
                  </a:lnTo>
                  <a:lnTo>
                    <a:pt x="270636" y="1508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331" y="1135380"/>
              <a:ext cx="3712464" cy="153619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70331" y="1135380"/>
              <a:ext cx="3712845" cy="1536700"/>
            </a:xfrm>
            <a:custGeom>
              <a:avLst/>
              <a:gdLst/>
              <a:ahLst/>
              <a:cxnLst/>
              <a:rect l="l" t="t" r="r" b="b"/>
              <a:pathLst>
                <a:path w="3712845" h="1536700">
                  <a:moveTo>
                    <a:pt x="109245" y="0"/>
                  </a:moveTo>
                  <a:lnTo>
                    <a:pt x="3603243" y="0"/>
                  </a:lnTo>
                  <a:lnTo>
                    <a:pt x="3645759" y="8582"/>
                  </a:lnTo>
                  <a:lnTo>
                    <a:pt x="3680475" y="31988"/>
                  </a:lnTo>
                  <a:lnTo>
                    <a:pt x="3703881" y="66704"/>
                  </a:lnTo>
                  <a:lnTo>
                    <a:pt x="3712464" y="109220"/>
                  </a:lnTo>
                  <a:lnTo>
                    <a:pt x="3712464" y="1426972"/>
                  </a:lnTo>
                  <a:lnTo>
                    <a:pt x="3703881" y="1469487"/>
                  </a:lnTo>
                  <a:lnTo>
                    <a:pt x="3680475" y="1504203"/>
                  </a:lnTo>
                  <a:lnTo>
                    <a:pt x="3645759" y="1527609"/>
                  </a:lnTo>
                  <a:lnTo>
                    <a:pt x="3603243" y="1536192"/>
                  </a:lnTo>
                  <a:lnTo>
                    <a:pt x="109245" y="1536192"/>
                  </a:lnTo>
                  <a:lnTo>
                    <a:pt x="66720" y="1527609"/>
                  </a:lnTo>
                  <a:lnTo>
                    <a:pt x="31996" y="1504203"/>
                  </a:lnTo>
                  <a:lnTo>
                    <a:pt x="8584" y="1469487"/>
                  </a:lnTo>
                  <a:lnTo>
                    <a:pt x="0" y="1426972"/>
                  </a:lnTo>
                  <a:lnTo>
                    <a:pt x="0" y="109220"/>
                  </a:lnTo>
                  <a:lnTo>
                    <a:pt x="8589" y="66704"/>
                  </a:lnTo>
                  <a:lnTo>
                    <a:pt x="32010" y="31988"/>
                  </a:lnTo>
                  <a:lnTo>
                    <a:pt x="66736" y="8582"/>
                  </a:lnTo>
                  <a:lnTo>
                    <a:pt x="109245" y="0"/>
                  </a:lnTo>
                  <a:close/>
                </a:path>
              </a:pathLst>
            </a:custGeom>
            <a:ln w="9143">
              <a:solidFill>
                <a:srgbClr val="BDDB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8159" y="1283208"/>
              <a:ext cx="436245" cy="436245"/>
            </a:xfrm>
            <a:custGeom>
              <a:avLst/>
              <a:gdLst/>
              <a:ahLst/>
              <a:cxnLst/>
              <a:rect l="l" t="t" r="r" b="b"/>
              <a:pathLst>
                <a:path w="436244" h="436244">
                  <a:moveTo>
                    <a:pt x="326898" y="0"/>
                  </a:moveTo>
                  <a:lnTo>
                    <a:pt x="108966" y="0"/>
                  </a:lnTo>
                  <a:lnTo>
                    <a:pt x="66570" y="8560"/>
                  </a:lnTo>
                  <a:lnTo>
                    <a:pt x="31932" y="31908"/>
                  </a:lnTo>
                  <a:lnTo>
                    <a:pt x="8569" y="66544"/>
                  </a:lnTo>
                  <a:lnTo>
                    <a:pt x="0" y="108965"/>
                  </a:lnTo>
                  <a:lnTo>
                    <a:pt x="0" y="326897"/>
                  </a:lnTo>
                  <a:lnTo>
                    <a:pt x="8562" y="369319"/>
                  </a:lnTo>
                  <a:lnTo>
                    <a:pt x="31913" y="403955"/>
                  </a:lnTo>
                  <a:lnTo>
                    <a:pt x="66549" y="427303"/>
                  </a:lnTo>
                  <a:lnTo>
                    <a:pt x="108966" y="435863"/>
                  </a:lnTo>
                  <a:lnTo>
                    <a:pt x="326898" y="435863"/>
                  </a:lnTo>
                  <a:lnTo>
                    <a:pt x="369314" y="427303"/>
                  </a:lnTo>
                  <a:lnTo>
                    <a:pt x="403950" y="403955"/>
                  </a:lnTo>
                  <a:lnTo>
                    <a:pt x="427301" y="369319"/>
                  </a:lnTo>
                  <a:lnTo>
                    <a:pt x="435864" y="326897"/>
                  </a:lnTo>
                  <a:lnTo>
                    <a:pt x="435864" y="108965"/>
                  </a:lnTo>
                  <a:lnTo>
                    <a:pt x="427301" y="66544"/>
                  </a:lnTo>
                  <a:lnTo>
                    <a:pt x="403950" y="31908"/>
                  </a:lnTo>
                  <a:lnTo>
                    <a:pt x="369314" y="8560"/>
                  </a:lnTo>
                  <a:lnTo>
                    <a:pt x="326898" y="0"/>
                  </a:lnTo>
                  <a:close/>
                </a:path>
              </a:pathLst>
            </a:custGeom>
            <a:solidFill>
              <a:srgbClr val="155D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6175" y="1419605"/>
              <a:ext cx="179832" cy="16002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07465" y="449325"/>
            <a:ext cx="3491229" cy="421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spc="-10" dirty="0"/>
              <a:t>Інтерфейс</a:t>
            </a:r>
            <a:r>
              <a:rPr sz="2600" spc="-85" dirty="0"/>
              <a:t> </a:t>
            </a:r>
            <a:r>
              <a:rPr sz="2600" spc="-10" dirty="0"/>
              <a:t>користувача</a:t>
            </a:r>
            <a:endParaRPr sz="2600"/>
          </a:p>
        </p:txBody>
      </p:sp>
      <p:sp>
        <p:nvSpPr>
          <p:cNvPr id="11" name="object 11"/>
          <p:cNvSpPr txBox="1"/>
          <p:nvPr/>
        </p:nvSpPr>
        <p:spPr>
          <a:xfrm>
            <a:off x="1051052" y="1388110"/>
            <a:ext cx="12179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Автентифікація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41769" y="1880235"/>
            <a:ext cx="114935" cy="614680"/>
            <a:chOff x="541769" y="1880235"/>
            <a:chExt cx="114935" cy="61468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1769" y="1880235"/>
              <a:ext cx="114630" cy="10528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1769" y="2133219"/>
              <a:ext cx="114630" cy="1052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1769" y="2389251"/>
              <a:ext cx="114630" cy="10528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36803" y="1824989"/>
            <a:ext cx="2032635" cy="689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Модуль</a:t>
            </a:r>
            <a:r>
              <a:rPr sz="1000" spc="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входу</a:t>
            </a:r>
            <a:r>
              <a:rPr sz="100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з</a:t>
            </a:r>
            <a:r>
              <a:rPr sz="1000" spc="-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хешуванням</a:t>
            </a:r>
            <a:r>
              <a:rPr sz="1000" spc="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паролів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Реєстрація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нових</a:t>
            </a:r>
            <a:r>
              <a:rPr sz="100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користувачів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Сесійне</a:t>
            </a:r>
            <a:r>
              <a:rPr sz="100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управління</a:t>
            </a:r>
            <a:r>
              <a:rPr sz="100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(JWT</a:t>
            </a:r>
            <a:r>
              <a:rPr sz="100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токени)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65569" y="2782633"/>
            <a:ext cx="3520631" cy="1546225"/>
            <a:chOff x="365569" y="2782633"/>
            <a:chExt cx="3722370" cy="1546225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0331" y="2787395"/>
              <a:ext cx="3712464" cy="153619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0331" y="2787395"/>
              <a:ext cx="3712845" cy="1536700"/>
            </a:xfrm>
            <a:custGeom>
              <a:avLst/>
              <a:gdLst/>
              <a:ahLst/>
              <a:cxnLst/>
              <a:rect l="l" t="t" r="r" b="b"/>
              <a:pathLst>
                <a:path w="3712845" h="1536700">
                  <a:moveTo>
                    <a:pt x="109245" y="0"/>
                  </a:moveTo>
                  <a:lnTo>
                    <a:pt x="3603243" y="0"/>
                  </a:lnTo>
                  <a:lnTo>
                    <a:pt x="3645759" y="8582"/>
                  </a:lnTo>
                  <a:lnTo>
                    <a:pt x="3680475" y="31988"/>
                  </a:lnTo>
                  <a:lnTo>
                    <a:pt x="3703881" y="66704"/>
                  </a:lnTo>
                  <a:lnTo>
                    <a:pt x="3712464" y="109219"/>
                  </a:lnTo>
                  <a:lnTo>
                    <a:pt x="3712464" y="1426971"/>
                  </a:lnTo>
                  <a:lnTo>
                    <a:pt x="3703881" y="1469487"/>
                  </a:lnTo>
                  <a:lnTo>
                    <a:pt x="3680475" y="1504203"/>
                  </a:lnTo>
                  <a:lnTo>
                    <a:pt x="3645759" y="1527609"/>
                  </a:lnTo>
                  <a:lnTo>
                    <a:pt x="3603243" y="1536191"/>
                  </a:lnTo>
                  <a:lnTo>
                    <a:pt x="109245" y="1536191"/>
                  </a:lnTo>
                  <a:lnTo>
                    <a:pt x="66720" y="1527609"/>
                  </a:lnTo>
                  <a:lnTo>
                    <a:pt x="31996" y="1504203"/>
                  </a:lnTo>
                  <a:lnTo>
                    <a:pt x="8584" y="1469487"/>
                  </a:lnTo>
                  <a:lnTo>
                    <a:pt x="0" y="1426971"/>
                  </a:lnTo>
                  <a:lnTo>
                    <a:pt x="0" y="109219"/>
                  </a:lnTo>
                  <a:lnTo>
                    <a:pt x="8589" y="66704"/>
                  </a:lnTo>
                  <a:lnTo>
                    <a:pt x="32010" y="31988"/>
                  </a:lnTo>
                  <a:lnTo>
                    <a:pt x="66736" y="8582"/>
                  </a:lnTo>
                  <a:lnTo>
                    <a:pt x="109245" y="0"/>
                  </a:lnTo>
                  <a:close/>
                </a:path>
              </a:pathLst>
            </a:custGeom>
            <a:ln w="9144">
              <a:solidFill>
                <a:srgbClr val="A3F4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8160" y="2935223"/>
              <a:ext cx="436245" cy="436245"/>
            </a:xfrm>
            <a:custGeom>
              <a:avLst/>
              <a:gdLst/>
              <a:ahLst/>
              <a:cxnLst/>
              <a:rect l="l" t="t" r="r" b="b"/>
              <a:pathLst>
                <a:path w="436244" h="436245">
                  <a:moveTo>
                    <a:pt x="326898" y="0"/>
                  </a:moveTo>
                  <a:lnTo>
                    <a:pt x="108966" y="0"/>
                  </a:lnTo>
                  <a:lnTo>
                    <a:pt x="66570" y="8560"/>
                  </a:lnTo>
                  <a:lnTo>
                    <a:pt x="31932" y="31908"/>
                  </a:lnTo>
                  <a:lnTo>
                    <a:pt x="8569" y="66544"/>
                  </a:lnTo>
                  <a:lnTo>
                    <a:pt x="0" y="108965"/>
                  </a:lnTo>
                  <a:lnTo>
                    <a:pt x="0" y="326898"/>
                  </a:lnTo>
                  <a:lnTo>
                    <a:pt x="8562" y="369319"/>
                  </a:lnTo>
                  <a:lnTo>
                    <a:pt x="31913" y="403955"/>
                  </a:lnTo>
                  <a:lnTo>
                    <a:pt x="66549" y="427303"/>
                  </a:lnTo>
                  <a:lnTo>
                    <a:pt x="108966" y="435863"/>
                  </a:lnTo>
                  <a:lnTo>
                    <a:pt x="326898" y="435863"/>
                  </a:lnTo>
                  <a:lnTo>
                    <a:pt x="369314" y="427303"/>
                  </a:lnTo>
                  <a:lnTo>
                    <a:pt x="403950" y="403955"/>
                  </a:lnTo>
                  <a:lnTo>
                    <a:pt x="427301" y="369319"/>
                  </a:lnTo>
                  <a:lnTo>
                    <a:pt x="435864" y="326898"/>
                  </a:lnTo>
                  <a:lnTo>
                    <a:pt x="435864" y="108965"/>
                  </a:lnTo>
                  <a:lnTo>
                    <a:pt x="427301" y="66544"/>
                  </a:lnTo>
                  <a:lnTo>
                    <a:pt x="403950" y="31908"/>
                  </a:lnTo>
                  <a:lnTo>
                    <a:pt x="369314" y="8560"/>
                  </a:lnTo>
                  <a:lnTo>
                    <a:pt x="326898" y="0"/>
                  </a:lnTo>
                  <a:close/>
                </a:path>
              </a:pathLst>
            </a:custGeom>
            <a:solidFill>
              <a:srgbClr val="009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1791" y="3068954"/>
              <a:ext cx="226491" cy="188722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51052" y="3042666"/>
            <a:ext cx="909319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45" dirty="0">
                <a:solidFill>
                  <a:srgbClr val="0F1728"/>
                </a:solidFill>
                <a:latin typeface="Times New Roman"/>
                <a:cs typeface="Times New Roman"/>
              </a:rPr>
              <a:t>Team</a:t>
            </a:r>
            <a:r>
              <a:rPr sz="1300" b="1" spc="-5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Access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41769" y="3532251"/>
            <a:ext cx="114935" cy="614680"/>
            <a:chOff x="541769" y="3532251"/>
            <a:chExt cx="114935" cy="61468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1769" y="3532251"/>
              <a:ext cx="114630" cy="10528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1769" y="3788283"/>
              <a:ext cx="114630" cy="10528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1769" y="4044061"/>
              <a:ext cx="114630" cy="102743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36803" y="3479038"/>
            <a:ext cx="1602105" cy="689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Управління</a:t>
            </a:r>
            <a:r>
              <a:rPr sz="1000" spc="-6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учасниками</a:t>
            </a:r>
            <a:r>
              <a:rPr sz="1000" spc="-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20" dirty="0">
                <a:solidFill>
                  <a:srgbClr val="364152"/>
                </a:solidFill>
                <a:latin typeface="Times New Roman"/>
                <a:cs typeface="Times New Roman"/>
              </a:rPr>
              <a:t>сім'ї</a:t>
            </a:r>
            <a:endParaRPr sz="1000">
              <a:latin typeface="Times New Roman"/>
              <a:cs typeface="Times New Roman"/>
            </a:endParaRPr>
          </a:p>
          <a:p>
            <a:pPr marL="12700" marR="176530">
              <a:lnSpc>
                <a:spcPct val="167400"/>
              </a:lnSpc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Розмеження</a:t>
            </a:r>
            <a:r>
              <a:rPr sz="1000" spc="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прав</a:t>
            </a:r>
            <a:r>
              <a:rPr sz="1000" spc="-5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доступу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Ролі:</a:t>
            </a:r>
            <a:r>
              <a:rPr sz="100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Адмін,</a:t>
            </a:r>
            <a:r>
              <a:rPr sz="100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Член </a:t>
            </a:r>
            <a:r>
              <a:rPr sz="1000" spc="-20" dirty="0">
                <a:solidFill>
                  <a:srgbClr val="364152"/>
                </a:solidFill>
                <a:latin typeface="Times New Roman"/>
                <a:cs typeface="Times New Roman"/>
              </a:rPr>
              <a:t>сім'ї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65569" y="4437697"/>
            <a:ext cx="3515766" cy="1546225"/>
            <a:chOff x="365569" y="4437697"/>
            <a:chExt cx="3722370" cy="154622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0331" y="4442459"/>
              <a:ext cx="3712464" cy="153619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70331" y="4442459"/>
              <a:ext cx="3712845" cy="1536700"/>
            </a:xfrm>
            <a:custGeom>
              <a:avLst/>
              <a:gdLst/>
              <a:ahLst/>
              <a:cxnLst/>
              <a:rect l="l" t="t" r="r" b="b"/>
              <a:pathLst>
                <a:path w="3712845" h="1536700">
                  <a:moveTo>
                    <a:pt x="109245" y="0"/>
                  </a:moveTo>
                  <a:lnTo>
                    <a:pt x="3603243" y="0"/>
                  </a:lnTo>
                  <a:lnTo>
                    <a:pt x="3645759" y="8582"/>
                  </a:lnTo>
                  <a:lnTo>
                    <a:pt x="3680475" y="31988"/>
                  </a:lnTo>
                  <a:lnTo>
                    <a:pt x="3703881" y="66704"/>
                  </a:lnTo>
                  <a:lnTo>
                    <a:pt x="3712464" y="109219"/>
                  </a:lnTo>
                  <a:lnTo>
                    <a:pt x="3712464" y="1426984"/>
                  </a:lnTo>
                  <a:lnTo>
                    <a:pt x="3703881" y="1469492"/>
                  </a:lnTo>
                  <a:lnTo>
                    <a:pt x="3680475" y="1504205"/>
                  </a:lnTo>
                  <a:lnTo>
                    <a:pt x="3645759" y="1527609"/>
                  </a:lnTo>
                  <a:lnTo>
                    <a:pt x="3603243" y="1536192"/>
                  </a:lnTo>
                  <a:lnTo>
                    <a:pt x="109245" y="1536192"/>
                  </a:lnTo>
                  <a:lnTo>
                    <a:pt x="66720" y="1527609"/>
                  </a:lnTo>
                  <a:lnTo>
                    <a:pt x="31996" y="1504205"/>
                  </a:lnTo>
                  <a:lnTo>
                    <a:pt x="8584" y="1469492"/>
                  </a:lnTo>
                  <a:lnTo>
                    <a:pt x="0" y="1426984"/>
                  </a:lnTo>
                  <a:lnTo>
                    <a:pt x="0" y="109219"/>
                  </a:lnTo>
                  <a:lnTo>
                    <a:pt x="8589" y="66704"/>
                  </a:lnTo>
                  <a:lnTo>
                    <a:pt x="32010" y="31988"/>
                  </a:lnTo>
                  <a:lnTo>
                    <a:pt x="66736" y="8582"/>
                  </a:lnTo>
                  <a:lnTo>
                    <a:pt x="109245" y="0"/>
                  </a:lnTo>
                  <a:close/>
                </a:path>
              </a:pathLst>
            </a:custGeom>
            <a:ln w="9144">
              <a:solidFill>
                <a:srgbClr val="E9D3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18160" y="4590287"/>
              <a:ext cx="436245" cy="436245"/>
            </a:xfrm>
            <a:custGeom>
              <a:avLst/>
              <a:gdLst/>
              <a:ahLst/>
              <a:cxnLst/>
              <a:rect l="l" t="t" r="r" b="b"/>
              <a:pathLst>
                <a:path w="436244" h="436245">
                  <a:moveTo>
                    <a:pt x="326898" y="0"/>
                  </a:moveTo>
                  <a:lnTo>
                    <a:pt x="108966" y="0"/>
                  </a:lnTo>
                  <a:lnTo>
                    <a:pt x="66570" y="8560"/>
                  </a:lnTo>
                  <a:lnTo>
                    <a:pt x="31932" y="31908"/>
                  </a:lnTo>
                  <a:lnTo>
                    <a:pt x="8569" y="66544"/>
                  </a:lnTo>
                  <a:lnTo>
                    <a:pt x="0" y="108966"/>
                  </a:lnTo>
                  <a:lnTo>
                    <a:pt x="0" y="326898"/>
                  </a:lnTo>
                  <a:lnTo>
                    <a:pt x="8562" y="369319"/>
                  </a:lnTo>
                  <a:lnTo>
                    <a:pt x="31913" y="403955"/>
                  </a:lnTo>
                  <a:lnTo>
                    <a:pt x="66549" y="427303"/>
                  </a:lnTo>
                  <a:lnTo>
                    <a:pt x="108966" y="435863"/>
                  </a:lnTo>
                  <a:lnTo>
                    <a:pt x="326898" y="435863"/>
                  </a:lnTo>
                  <a:lnTo>
                    <a:pt x="369314" y="427303"/>
                  </a:lnTo>
                  <a:lnTo>
                    <a:pt x="403950" y="403955"/>
                  </a:lnTo>
                  <a:lnTo>
                    <a:pt x="427301" y="369319"/>
                  </a:lnTo>
                  <a:lnTo>
                    <a:pt x="435864" y="326898"/>
                  </a:lnTo>
                  <a:lnTo>
                    <a:pt x="435864" y="108966"/>
                  </a:lnTo>
                  <a:lnTo>
                    <a:pt x="427301" y="66544"/>
                  </a:lnTo>
                  <a:lnTo>
                    <a:pt x="403950" y="31908"/>
                  </a:lnTo>
                  <a:lnTo>
                    <a:pt x="369314" y="8560"/>
                  </a:lnTo>
                  <a:lnTo>
                    <a:pt x="326898" y="0"/>
                  </a:lnTo>
                  <a:close/>
                </a:path>
              </a:pathLst>
            </a:custGeom>
            <a:solidFill>
              <a:srgbClr val="970F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6175" y="4726685"/>
              <a:ext cx="179832" cy="148589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1051052" y="4696714"/>
            <a:ext cx="81788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0F1728"/>
                </a:solidFill>
                <a:latin typeface="Times New Roman"/>
                <a:cs typeface="Times New Roman"/>
              </a:rPr>
              <a:t>My</a:t>
            </a:r>
            <a:r>
              <a:rPr sz="1300" b="1" spc="-6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Wallets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41769" y="5187315"/>
            <a:ext cx="114935" cy="614680"/>
            <a:chOff x="541769" y="5187315"/>
            <a:chExt cx="114935" cy="614680"/>
          </a:xfrm>
        </p:grpSpPr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1769" y="5187315"/>
              <a:ext cx="114630" cy="10528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1769" y="5440299"/>
              <a:ext cx="114630" cy="10528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41769" y="5696369"/>
              <a:ext cx="114630" cy="105295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736803" y="5133594"/>
            <a:ext cx="1490345" cy="688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Управління</a:t>
            </a:r>
            <a:r>
              <a:rPr sz="1000" spc="-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рахунками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Мультивалютна</a:t>
            </a:r>
            <a:r>
              <a:rPr sz="1000" spc="6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підтримка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API-синхронізація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038600" y="1135380"/>
            <a:ext cx="3462719" cy="1546225"/>
            <a:chOff x="4233481" y="1130617"/>
            <a:chExt cx="3722370" cy="1546225"/>
          </a:xfrm>
        </p:grpSpPr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38244" y="1135380"/>
              <a:ext cx="3712463" cy="153619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238244" y="1135380"/>
              <a:ext cx="3712845" cy="1536700"/>
            </a:xfrm>
            <a:custGeom>
              <a:avLst/>
              <a:gdLst/>
              <a:ahLst/>
              <a:cxnLst/>
              <a:rect l="l" t="t" r="r" b="b"/>
              <a:pathLst>
                <a:path w="3712845" h="1536700">
                  <a:moveTo>
                    <a:pt x="109219" y="0"/>
                  </a:moveTo>
                  <a:lnTo>
                    <a:pt x="3603244" y="0"/>
                  </a:lnTo>
                  <a:lnTo>
                    <a:pt x="3645759" y="8582"/>
                  </a:lnTo>
                  <a:lnTo>
                    <a:pt x="3680475" y="31988"/>
                  </a:lnTo>
                  <a:lnTo>
                    <a:pt x="3703881" y="66704"/>
                  </a:lnTo>
                  <a:lnTo>
                    <a:pt x="3712463" y="109220"/>
                  </a:lnTo>
                  <a:lnTo>
                    <a:pt x="3712463" y="1426972"/>
                  </a:lnTo>
                  <a:lnTo>
                    <a:pt x="3703881" y="1469487"/>
                  </a:lnTo>
                  <a:lnTo>
                    <a:pt x="3680475" y="1504203"/>
                  </a:lnTo>
                  <a:lnTo>
                    <a:pt x="3645759" y="1527609"/>
                  </a:lnTo>
                  <a:lnTo>
                    <a:pt x="3603244" y="1536192"/>
                  </a:lnTo>
                  <a:lnTo>
                    <a:pt x="109219" y="1536192"/>
                  </a:lnTo>
                  <a:lnTo>
                    <a:pt x="66704" y="1527609"/>
                  </a:lnTo>
                  <a:lnTo>
                    <a:pt x="31988" y="1504203"/>
                  </a:lnTo>
                  <a:lnTo>
                    <a:pt x="8582" y="1469487"/>
                  </a:lnTo>
                  <a:lnTo>
                    <a:pt x="0" y="1426972"/>
                  </a:lnTo>
                  <a:lnTo>
                    <a:pt x="0" y="109220"/>
                  </a:lnTo>
                  <a:lnTo>
                    <a:pt x="8582" y="66704"/>
                  </a:lnTo>
                  <a:lnTo>
                    <a:pt x="31988" y="31988"/>
                  </a:lnTo>
                  <a:lnTo>
                    <a:pt x="66704" y="8582"/>
                  </a:lnTo>
                  <a:lnTo>
                    <a:pt x="109219" y="0"/>
                  </a:lnTo>
                  <a:close/>
                </a:path>
              </a:pathLst>
            </a:custGeom>
            <a:ln w="9144">
              <a:solidFill>
                <a:srgbClr val="FDE6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386072" y="1283208"/>
              <a:ext cx="436245" cy="436245"/>
            </a:xfrm>
            <a:custGeom>
              <a:avLst/>
              <a:gdLst/>
              <a:ahLst/>
              <a:cxnLst/>
              <a:rect l="l" t="t" r="r" b="b"/>
              <a:pathLst>
                <a:path w="436245" h="436244">
                  <a:moveTo>
                    <a:pt x="326898" y="0"/>
                  </a:moveTo>
                  <a:lnTo>
                    <a:pt x="108965" y="0"/>
                  </a:lnTo>
                  <a:lnTo>
                    <a:pt x="66544" y="8560"/>
                  </a:lnTo>
                  <a:lnTo>
                    <a:pt x="31908" y="31908"/>
                  </a:lnTo>
                  <a:lnTo>
                    <a:pt x="8560" y="66544"/>
                  </a:lnTo>
                  <a:lnTo>
                    <a:pt x="0" y="108965"/>
                  </a:lnTo>
                  <a:lnTo>
                    <a:pt x="0" y="326897"/>
                  </a:lnTo>
                  <a:lnTo>
                    <a:pt x="8560" y="369319"/>
                  </a:lnTo>
                  <a:lnTo>
                    <a:pt x="31908" y="403955"/>
                  </a:lnTo>
                  <a:lnTo>
                    <a:pt x="66544" y="427303"/>
                  </a:lnTo>
                  <a:lnTo>
                    <a:pt x="108965" y="435863"/>
                  </a:lnTo>
                  <a:lnTo>
                    <a:pt x="326898" y="435863"/>
                  </a:lnTo>
                  <a:lnTo>
                    <a:pt x="369319" y="427303"/>
                  </a:lnTo>
                  <a:lnTo>
                    <a:pt x="403955" y="403955"/>
                  </a:lnTo>
                  <a:lnTo>
                    <a:pt x="427303" y="369319"/>
                  </a:lnTo>
                  <a:lnTo>
                    <a:pt x="435863" y="326897"/>
                  </a:lnTo>
                  <a:lnTo>
                    <a:pt x="435863" y="108965"/>
                  </a:lnTo>
                  <a:lnTo>
                    <a:pt x="427303" y="66544"/>
                  </a:lnTo>
                  <a:lnTo>
                    <a:pt x="403955" y="31908"/>
                  </a:lnTo>
                  <a:lnTo>
                    <a:pt x="369319" y="8560"/>
                  </a:lnTo>
                  <a:lnTo>
                    <a:pt x="326898" y="0"/>
                  </a:lnTo>
                  <a:close/>
                </a:path>
              </a:pathLst>
            </a:custGeom>
            <a:solidFill>
              <a:srgbClr val="E07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35424" y="1408176"/>
              <a:ext cx="137160" cy="182879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4725860" y="1392873"/>
            <a:ext cx="89408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0F1728"/>
                </a:solidFill>
                <a:latin typeface="Times New Roman"/>
                <a:cs typeface="Times New Roman"/>
              </a:rPr>
              <a:t>Data</a:t>
            </a:r>
            <a:r>
              <a:rPr sz="1300" b="1" spc="-4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Import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217860" y="1884998"/>
            <a:ext cx="111760" cy="614680"/>
            <a:chOff x="4412741" y="1880235"/>
            <a:chExt cx="111760" cy="614680"/>
          </a:xfrm>
        </p:grpSpPr>
        <p:pic>
          <p:nvPicPr>
            <p:cNvPr id="46" name="object 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12741" y="1880235"/>
              <a:ext cx="111506" cy="10528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12741" y="2133219"/>
              <a:ext cx="111506" cy="10528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12741" y="2389251"/>
              <a:ext cx="111506" cy="105283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4411663" y="1829752"/>
            <a:ext cx="1405255" cy="689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Імпорт</a:t>
            </a:r>
            <a:r>
              <a:rPr sz="1000" spc="-3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CSV/Excel</a:t>
            </a:r>
            <a:r>
              <a:rPr sz="100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файлів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Drag-and-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Drop</a:t>
            </a:r>
            <a:r>
              <a:rPr sz="1000" spc="-2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інтерфейс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Автоматична</a:t>
            </a:r>
            <a:r>
              <a:rPr sz="1000" spc="4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валідація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038600" y="2787396"/>
            <a:ext cx="3458289" cy="1546225"/>
            <a:chOff x="4233481" y="2782633"/>
            <a:chExt cx="3722370" cy="1546225"/>
          </a:xfrm>
        </p:grpSpPr>
        <p:pic>
          <p:nvPicPr>
            <p:cNvPr id="51" name="object 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38244" y="2787395"/>
              <a:ext cx="3712463" cy="1536191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238244" y="2787395"/>
              <a:ext cx="3712845" cy="1536700"/>
            </a:xfrm>
            <a:custGeom>
              <a:avLst/>
              <a:gdLst/>
              <a:ahLst/>
              <a:cxnLst/>
              <a:rect l="l" t="t" r="r" b="b"/>
              <a:pathLst>
                <a:path w="3712845" h="1536700">
                  <a:moveTo>
                    <a:pt x="109219" y="0"/>
                  </a:moveTo>
                  <a:lnTo>
                    <a:pt x="3603244" y="0"/>
                  </a:lnTo>
                  <a:lnTo>
                    <a:pt x="3645759" y="8582"/>
                  </a:lnTo>
                  <a:lnTo>
                    <a:pt x="3680475" y="31988"/>
                  </a:lnTo>
                  <a:lnTo>
                    <a:pt x="3703881" y="66704"/>
                  </a:lnTo>
                  <a:lnTo>
                    <a:pt x="3712463" y="109219"/>
                  </a:lnTo>
                  <a:lnTo>
                    <a:pt x="3712463" y="1426971"/>
                  </a:lnTo>
                  <a:lnTo>
                    <a:pt x="3703881" y="1469487"/>
                  </a:lnTo>
                  <a:lnTo>
                    <a:pt x="3680475" y="1504203"/>
                  </a:lnTo>
                  <a:lnTo>
                    <a:pt x="3645759" y="1527609"/>
                  </a:lnTo>
                  <a:lnTo>
                    <a:pt x="3603244" y="1536191"/>
                  </a:lnTo>
                  <a:lnTo>
                    <a:pt x="109219" y="1536191"/>
                  </a:lnTo>
                  <a:lnTo>
                    <a:pt x="66704" y="1527609"/>
                  </a:lnTo>
                  <a:lnTo>
                    <a:pt x="31988" y="1504203"/>
                  </a:lnTo>
                  <a:lnTo>
                    <a:pt x="8582" y="1469487"/>
                  </a:lnTo>
                  <a:lnTo>
                    <a:pt x="0" y="1426971"/>
                  </a:lnTo>
                  <a:lnTo>
                    <a:pt x="0" y="109219"/>
                  </a:lnTo>
                  <a:lnTo>
                    <a:pt x="8582" y="66704"/>
                  </a:lnTo>
                  <a:lnTo>
                    <a:pt x="31988" y="31988"/>
                  </a:lnTo>
                  <a:lnTo>
                    <a:pt x="66704" y="8582"/>
                  </a:lnTo>
                  <a:lnTo>
                    <a:pt x="109219" y="0"/>
                  </a:lnTo>
                  <a:close/>
                </a:path>
              </a:pathLst>
            </a:custGeom>
            <a:ln w="9144">
              <a:solidFill>
                <a:srgbClr val="A1F4F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386072" y="2935223"/>
              <a:ext cx="436245" cy="436245"/>
            </a:xfrm>
            <a:custGeom>
              <a:avLst/>
              <a:gdLst/>
              <a:ahLst/>
              <a:cxnLst/>
              <a:rect l="l" t="t" r="r" b="b"/>
              <a:pathLst>
                <a:path w="436245" h="436245">
                  <a:moveTo>
                    <a:pt x="326898" y="0"/>
                  </a:moveTo>
                  <a:lnTo>
                    <a:pt x="108965" y="0"/>
                  </a:lnTo>
                  <a:lnTo>
                    <a:pt x="66544" y="8560"/>
                  </a:lnTo>
                  <a:lnTo>
                    <a:pt x="31908" y="31908"/>
                  </a:lnTo>
                  <a:lnTo>
                    <a:pt x="8560" y="66544"/>
                  </a:lnTo>
                  <a:lnTo>
                    <a:pt x="0" y="108965"/>
                  </a:lnTo>
                  <a:lnTo>
                    <a:pt x="0" y="326898"/>
                  </a:lnTo>
                  <a:lnTo>
                    <a:pt x="8560" y="369319"/>
                  </a:lnTo>
                  <a:lnTo>
                    <a:pt x="31908" y="403955"/>
                  </a:lnTo>
                  <a:lnTo>
                    <a:pt x="66544" y="427303"/>
                  </a:lnTo>
                  <a:lnTo>
                    <a:pt x="108965" y="435863"/>
                  </a:lnTo>
                  <a:lnTo>
                    <a:pt x="326898" y="435863"/>
                  </a:lnTo>
                  <a:lnTo>
                    <a:pt x="369319" y="427303"/>
                  </a:lnTo>
                  <a:lnTo>
                    <a:pt x="403955" y="403955"/>
                  </a:lnTo>
                  <a:lnTo>
                    <a:pt x="427303" y="369319"/>
                  </a:lnTo>
                  <a:lnTo>
                    <a:pt x="435863" y="326898"/>
                  </a:lnTo>
                  <a:lnTo>
                    <a:pt x="435863" y="108965"/>
                  </a:lnTo>
                  <a:lnTo>
                    <a:pt x="427303" y="66544"/>
                  </a:lnTo>
                  <a:lnTo>
                    <a:pt x="403955" y="31908"/>
                  </a:lnTo>
                  <a:lnTo>
                    <a:pt x="369319" y="8560"/>
                  </a:lnTo>
                  <a:lnTo>
                    <a:pt x="326898" y="0"/>
                  </a:lnTo>
                  <a:close/>
                </a:path>
              </a:pathLst>
            </a:custGeom>
            <a:solidFill>
              <a:srgbClr val="009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14088" y="3086099"/>
              <a:ext cx="182879" cy="137160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4725860" y="3047429"/>
            <a:ext cx="11195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Operations</a:t>
            </a:r>
            <a:r>
              <a:rPr sz="1300" b="1" spc="-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00" b="1" spc="-25" dirty="0">
                <a:solidFill>
                  <a:srgbClr val="0F1728"/>
                </a:solidFill>
                <a:latin typeface="Times New Roman"/>
                <a:cs typeface="Times New Roman"/>
              </a:rPr>
              <a:t>Log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4217860" y="3537014"/>
            <a:ext cx="111760" cy="614680"/>
            <a:chOff x="4412741" y="3532251"/>
            <a:chExt cx="111760" cy="614680"/>
          </a:xfrm>
        </p:grpSpPr>
        <p:pic>
          <p:nvPicPr>
            <p:cNvPr id="57" name="object 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12741" y="3532251"/>
              <a:ext cx="111506" cy="10528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412741" y="3788283"/>
              <a:ext cx="111506" cy="10528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12741" y="4044061"/>
              <a:ext cx="111506" cy="102743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4411663" y="3483801"/>
            <a:ext cx="1680845" cy="689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Журнал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всіх</a:t>
            </a:r>
            <a:r>
              <a:rPr sz="1000" spc="-5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операцій</a:t>
            </a:r>
            <a:endParaRPr sz="1000">
              <a:latin typeface="Times New Roman"/>
              <a:cs typeface="Times New Roman"/>
            </a:endParaRPr>
          </a:p>
          <a:p>
            <a:pPr marL="12700" marR="5080">
              <a:lnSpc>
                <a:spcPct val="167400"/>
              </a:lnSpc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Швидке</a:t>
            </a:r>
            <a:r>
              <a:rPr sz="1000" spc="-4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додавання</a:t>
            </a:r>
            <a:r>
              <a:rPr sz="1000" spc="-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транзакцій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Фільтрація</a:t>
            </a:r>
            <a:r>
              <a:rPr sz="1000" spc="-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та</a:t>
            </a:r>
            <a:r>
              <a:rPr sz="1000" spc="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сортування</a:t>
            </a:r>
            <a:endParaRPr sz="1000">
              <a:latin typeface="Times New Roman"/>
              <a:cs typeface="Times New Roman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038600" y="4442460"/>
            <a:ext cx="3453510" cy="1546225"/>
            <a:chOff x="4233481" y="4437697"/>
            <a:chExt cx="3722370" cy="1546225"/>
          </a:xfrm>
        </p:grpSpPr>
        <p:pic>
          <p:nvPicPr>
            <p:cNvPr id="62" name="object 6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38244" y="4442459"/>
              <a:ext cx="3712463" cy="1536192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238244" y="4442459"/>
              <a:ext cx="3712845" cy="1536700"/>
            </a:xfrm>
            <a:custGeom>
              <a:avLst/>
              <a:gdLst/>
              <a:ahLst/>
              <a:cxnLst/>
              <a:rect l="l" t="t" r="r" b="b"/>
              <a:pathLst>
                <a:path w="3712845" h="1536700">
                  <a:moveTo>
                    <a:pt x="109219" y="0"/>
                  </a:moveTo>
                  <a:lnTo>
                    <a:pt x="3603244" y="0"/>
                  </a:lnTo>
                  <a:lnTo>
                    <a:pt x="3645759" y="8582"/>
                  </a:lnTo>
                  <a:lnTo>
                    <a:pt x="3680475" y="31988"/>
                  </a:lnTo>
                  <a:lnTo>
                    <a:pt x="3703881" y="66704"/>
                  </a:lnTo>
                  <a:lnTo>
                    <a:pt x="3712463" y="109219"/>
                  </a:lnTo>
                  <a:lnTo>
                    <a:pt x="3712463" y="1426984"/>
                  </a:lnTo>
                  <a:lnTo>
                    <a:pt x="3703881" y="1469492"/>
                  </a:lnTo>
                  <a:lnTo>
                    <a:pt x="3680475" y="1504205"/>
                  </a:lnTo>
                  <a:lnTo>
                    <a:pt x="3645759" y="1527609"/>
                  </a:lnTo>
                  <a:lnTo>
                    <a:pt x="3603244" y="1536192"/>
                  </a:lnTo>
                  <a:lnTo>
                    <a:pt x="109219" y="1536192"/>
                  </a:lnTo>
                  <a:lnTo>
                    <a:pt x="66704" y="1527609"/>
                  </a:lnTo>
                  <a:lnTo>
                    <a:pt x="31988" y="1504205"/>
                  </a:lnTo>
                  <a:lnTo>
                    <a:pt x="8582" y="1469492"/>
                  </a:lnTo>
                  <a:lnTo>
                    <a:pt x="0" y="1426984"/>
                  </a:lnTo>
                  <a:lnTo>
                    <a:pt x="0" y="109219"/>
                  </a:lnTo>
                  <a:lnTo>
                    <a:pt x="8582" y="66704"/>
                  </a:lnTo>
                  <a:lnTo>
                    <a:pt x="31988" y="31988"/>
                  </a:lnTo>
                  <a:lnTo>
                    <a:pt x="66704" y="8582"/>
                  </a:lnTo>
                  <a:lnTo>
                    <a:pt x="109219" y="0"/>
                  </a:lnTo>
                  <a:close/>
                </a:path>
              </a:pathLst>
            </a:custGeom>
            <a:ln w="9144">
              <a:solidFill>
                <a:srgbClr val="FFCC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386072" y="4590287"/>
              <a:ext cx="436245" cy="436245"/>
            </a:xfrm>
            <a:custGeom>
              <a:avLst/>
              <a:gdLst/>
              <a:ahLst/>
              <a:cxnLst/>
              <a:rect l="l" t="t" r="r" b="b"/>
              <a:pathLst>
                <a:path w="436245" h="436245">
                  <a:moveTo>
                    <a:pt x="326898" y="0"/>
                  </a:moveTo>
                  <a:lnTo>
                    <a:pt x="108965" y="0"/>
                  </a:lnTo>
                  <a:lnTo>
                    <a:pt x="66544" y="8560"/>
                  </a:lnTo>
                  <a:lnTo>
                    <a:pt x="31908" y="31908"/>
                  </a:lnTo>
                  <a:lnTo>
                    <a:pt x="8560" y="66544"/>
                  </a:lnTo>
                  <a:lnTo>
                    <a:pt x="0" y="108966"/>
                  </a:lnTo>
                  <a:lnTo>
                    <a:pt x="0" y="326898"/>
                  </a:lnTo>
                  <a:lnTo>
                    <a:pt x="8560" y="369319"/>
                  </a:lnTo>
                  <a:lnTo>
                    <a:pt x="31908" y="403955"/>
                  </a:lnTo>
                  <a:lnTo>
                    <a:pt x="66544" y="427303"/>
                  </a:lnTo>
                  <a:lnTo>
                    <a:pt x="108965" y="435863"/>
                  </a:lnTo>
                  <a:lnTo>
                    <a:pt x="326898" y="435863"/>
                  </a:lnTo>
                  <a:lnTo>
                    <a:pt x="369319" y="427303"/>
                  </a:lnTo>
                  <a:lnTo>
                    <a:pt x="403955" y="403955"/>
                  </a:lnTo>
                  <a:lnTo>
                    <a:pt x="427303" y="369319"/>
                  </a:lnTo>
                  <a:lnTo>
                    <a:pt x="435863" y="326898"/>
                  </a:lnTo>
                  <a:lnTo>
                    <a:pt x="435863" y="108966"/>
                  </a:lnTo>
                  <a:lnTo>
                    <a:pt x="427303" y="66544"/>
                  </a:lnTo>
                  <a:lnTo>
                    <a:pt x="403955" y="31908"/>
                  </a:lnTo>
                  <a:lnTo>
                    <a:pt x="369319" y="8560"/>
                  </a:lnTo>
                  <a:lnTo>
                    <a:pt x="326898" y="0"/>
                  </a:lnTo>
                  <a:close/>
                </a:path>
              </a:pathLst>
            </a:custGeom>
            <a:solidFill>
              <a:srgbClr val="EB0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514088" y="4726685"/>
              <a:ext cx="182879" cy="160019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4725860" y="4701477"/>
            <a:ext cx="13493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0F1728"/>
                </a:solidFill>
                <a:latin typeface="Times New Roman"/>
                <a:cs typeface="Times New Roman"/>
              </a:rPr>
              <a:t>OCR</a:t>
            </a:r>
            <a:r>
              <a:rPr sz="1300" b="1" spc="-5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3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Сканування</a:t>
            </a:r>
            <a:endParaRPr sz="1300">
              <a:latin typeface="Times New Roman"/>
              <a:cs typeface="Times New Roman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4217860" y="5192078"/>
            <a:ext cx="111760" cy="614680"/>
            <a:chOff x="4412741" y="5187315"/>
            <a:chExt cx="111760" cy="614680"/>
          </a:xfrm>
        </p:grpSpPr>
        <p:pic>
          <p:nvPicPr>
            <p:cNvPr id="68" name="object 6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12741" y="5187315"/>
              <a:ext cx="111506" cy="10528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12741" y="5440299"/>
              <a:ext cx="111506" cy="10528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412741" y="5696369"/>
              <a:ext cx="111506" cy="105295"/>
            </a:xfrm>
            <a:prstGeom prst="rect">
              <a:avLst/>
            </a:prstGeom>
          </p:spPr>
        </p:pic>
      </p:grpSp>
      <p:sp>
        <p:nvSpPr>
          <p:cNvPr id="71" name="object 71"/>
          <p:cNvSpPr txBox="1"/>
          <p:nvPr/>
        </p:nvSpPr>
        <p:spPr>
          <a:xfrm>
            <a:off x="4411663" y="5138357"/>
            <a:ext cx="1758314" cy="688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Розпізнавання</a:t>
            </a:r>
            <a:r>
              <a:rPr sz="1000" spc="-5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фіскальних</a:t>
            </a:r>
            <a:r>
              <a:rPr sz="1000" spc="-6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чеків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Автоматичне</a:t>
            </a:r>
            <a:r>
              <a:rPr sz="1000" spc="4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заповнення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000" spc="-10" dirty="0">
                <a:solidFill>
                  <a:srgbClr val="364152"/>
                </a:solidFill>
                <a:latin typeface="Times New Roman"/>
                <a:cs typeface="Times New Roman"/>
              </a:rPr>
              <a:t>Мінімізація</a:t>
            </a:r>
            <a:r>
              <a:rPr sz="1000" spc="-7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64152"/>
                </a:solidFill>
                <a:latin typeface="Times New Roman"/>
                <a:cs typeface="Times New Roman"/>
              </a:rPr>
              <a:t>ручного</a:t>
            </a:r>
            <a:r>
              <a:rPr sz="1000" spc="6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00" spc="-20" dirty="0">
                <a:solidFill>
                  <a:srgbClr val="364152"/>
                </a:solidFill>
                <a:latin typeface="Times New Roman"/>
                <a:cs typeface="Times New Roman"/>
              </a:rPr>
              <a:t>вводу</a:t>
            </a:r>
            <a:endParaRPr sz="1000">
              <a:latin typeface="Times New Roman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338" y="971422"/>
            <a:ext cx="4599269" cy="5226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0374" y="420623"/>
            <a:ext cx="723900" cy="727710"/>
            <a:chOff x="290374" y="420623"/>
            <a:chExt cx="723900" cy="727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0374" y="424474"/>
              <a:ext cx="723824" cy="72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999" y="420623"/>
              <a:ext cx="533400" cy="533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400" y="571626"/>
              <a:ext cx="230035" cy="22999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2102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15"/>
              </a:spcBef>
            </a:pPr>
            <a:r>
              <a:rPr spc="-30" dirty="0"/>
              <a:t>Результати</a:t>
            </a:r>
            <a:r>
              <a:rPr spc="-110" dirty="0"/>
              <a:t> </a:t>
            </a:r>
            <a:r>
              <a:rPr dirty="0"/>
              <a:t>тестування</a:t>
            </a:r>
            <a:r>
              <a:rPr spc="-100" dirty="0"/>
              <a:t> </a:t>
            </a:r>
            <a:r>
              <a:rPr spc="-10" dirty="0"/>
              <a:t>системи</a:t>
            </a:r>
          </a:p>
        </p:txBody>
      </p:sp>
      <p:grpSp>
        <p:nvGrpSpPr>
          <p:cNvPr id="27" name="object 27"/>
          <p:cNvGrpSpPr/>
          <p:nvPr/>
        </p:nvGrpSpPr>
        <p:grpSpPr>
          <a:xfrm>
            <a:off x="380809" y="1371600"/>
            <a:ext cx="11658791" cy="5105400"/>
            <a:chOff x="380809" y="2867977"/>
            <a:chExt cx="11430635" cy="3067050"/>
          </a:xfrm>
        </p:grpSpPr>
        <p:sp>
          <p:nvSpPr>
            <p:cNvPr id="28" name="object 28"/>
            <p:cNvSpPr/>
            <p:nvPr/>
          </p:nvSpPr>
          <p:spPr>
            <a:xfrm>
              <a:off x="385572" y="2872739"/>
              <a:ext cx="11421110" cy="3057525"/>
            </a:xfrm>
            <a:custGeom>
              <a:avLst/>
              <a:gdLst/>
              <a:ahLst/>
              <a:cxnLst/>
              <a:rect l="l" t="t" r="r" b="b"/>
              <a:pathLst>
                <a:path w="11421110" h="3057525">
                  <a:moveTo>
                    <a:pt x="11306556" y="0"/>
                  </a:moveTo>
                  <a:lnTo>
                    <a:pt x="114338" y="0"/>
                  </a:lnTo>
                  <a:lnTo>
                    <a:pt x="69849" y="9003"/>
                  </a:lnTo>
                  <a:lnTo>
                    <a:pt x="33504" y="33543"/>
                  </a:lnTo>
                  <a:lnTo>
                    <a:pt x="8991" y="69919"/>
                  </a:lnTo>
                  <a:lnTo>
                    <a:pt x="0" y="114426"/>
                  </a:lnTo>
                  <a:lnTo>
                    <a:pt x="0" y="2942780"/>
                  </a:lnTo>
                  <a:lnTo>
                    <a:pt x="8985" y="2987294"/>
                  </a:lnTo>
                  <a:lnTo>
                    <a:pt x="33489" y="3023646"/>
                  </a:lnTo>
                  <a:lnTo>
                    <a:pt x="69833" y="3048156"/>
                  </a:lnTo>
                  <a:lnTo>
                    <a:pt x="114338" y="3057144"/>
                  </a:lnTo>
                  <a:lnTo>
                    <a:pt x="11306556" y="3057144"/>
                  </a:lnTo>
                  <a:lnTo>
                    <a:pt x="11351043" y="3048156"/>
                  </a:lnTo>
                  <a:lnTo>
                    <a:pt x="11387375" y="3023646"/>
                  </a:lnTo>
                  <a:lnTo>
                    <a:pt x="11411872" y="2987294"/>
                  </a:lnTo>
                  <a:lnTo>
                    <a:pt x="11420856" y="2942780"/>
                  </a:lnTo>
                  <a:lnTo>
                    <a:pt x="11420856" y="114426"/>
                  </a:lnTo>
                  <a:lnTo>
                    <a:pt x="11411872" y="69865"/>
                  </a:lnTo>
                  <a:lnTo>
                    <a:pt x="11387375" y="33496"/>
                  </a:lnTo>
                  <a:lnTo>
                    <a:pt x="11351043" y="8985"/>
                  </a:lnTo>
                  <a:lnTo>
                    <a:pt x="11306556" y="0"/>
                  </a:lnTo>
                  <a:close/>
                </a:path>
              </a:pathLst>
            </a:custGeom>
            <a:solidFill>
              <a:srgbClr val="F8F9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85572" y="2872739"/>
              <a:ext cx="11421110" cy="3057525"/>
            </a:xfrm>
            <a:custGeom>
              <a:avLst/>
              <a:gdLst/>
              <a:ahLst/>
              <a:cxnLst/>
              <a:rect l="l" t="t" r="r" b="b"/>
              <a:pathLst>
                <a:path w="11421110" h="3057525">
                  <a:moveTo>
                    <a:pt x="114338" y="0"/>
                  </a:moveTo>
                  <a:lnTo>
                    <a:pt x="11306556" y="0"/>
                  </a:lnTo>
                  <a:lnTo>
                    <a:pt x="11351043" y="8985"/>
                  </a:lnTo>
                  <a:lnTo>
                    <a:pt x="11387375" y="33496"/>
                  </a:lnTo>
                  <a:lnTo>
                    <a:pt x="11411872" y="69865"/>
                  </a:lnTo>
                  <a:lnTo>
                    <a:pt x="11420856" y="114426"/>
                  </a:lnTo>
                  <a:lnTo>
                    <a:pt x="11420856" y="2942780"/>
                  </a:lnTo>
                  <a:lnTo>
                    <a:pt x="11411872" y="2987294"/>
                  </a:lnTo>
                  <a:lnTo>
                    <a:pt x="11387375" y="3023646"/>
                  </a:lnTo>
                  <a:lnTo>
                    <a:pt x="11351043" y="3048156"/>
                  </a:lnTo>
                  <a:lnTo>
                    <a:pt x="11306556" y="3057144"/>
                  </a:lnTo>
                  <a:lnTo>
                    <a:pt x="114338" y="3057144"/>
                  </a:lnTo>
                  <a:lnTo>
                    <a:pt x="69833" y="3048156"/>
                  </a:lnTo>
                  <a:lnTo>
                    <a:pt x="33489" y="3023646"/>
                  </a:lnTo>
                  <a:lnTo>
                    <a:pt x="8985" y="2987294"/>
                  </a:lnTo>
                  <a:lnTo>
                    <a:pt x="0" y="2942780"/>
                  </a:lnTo>
                  <a:lnTo>
                    <a:pt x="0" y="114426"/>
                  </a:lnTo>
                  <a:lnTo>
                    <a:pt x="8991" y="69919"/>
                  </a:lnTo>
                  <a:lnTo>
                    <a:pt x="33504" y="33543"/>
                  </a:lnTo>
                  <a:lnTo>
                    <a:pt x="69849" y="9003"/>
                  </a:lnTo>
                  <a:lnTo>
                    <a:pt x="114338" y="0"/>
                  </a:lnTo>
                  <a:close/>
                </a:path>
              </a:pathLst>
            </a:custGeom>
            <a:ln w="914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312" y="3105911"/>
              <a:ext cx="213359" cy="18834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507055" y="1543458"/>
            <a:ext cx="5481955" cy="1129665"/>
            <a:chOff x="563880" y="3462464"/>
            <a:chExt cx="5481955" cy="1129665"/>
          </a:xfrm>
        </p:grpSpPr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3880" y="3462464"/>
              <a:ext cx="5481574" cy="112909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97408" y="3486912"/>
              <a:ext cx="5419725" cy="1066800"/>
            </a:xfrm>
            <a:custGeom>
              <a:avLst/>
              <a:gdLst/>
              <a:ahLst/>
              <a:cxnLst/>
              <a:rect l="l" t="t" r="r" b="b"/>
              <a:pathLst>
                <a:path w="5419725" h="1066800">
                  <a:moveTo>
                    <a:pt x="5343144" y="0"/>
                  </a:moveTo>
                  <a:lnTo>
                    <a:pt x="38100" y="0"/>
                  </a:lnTo>
                  <a:lnTo>
                    <a:pt x="23274" y="2988"/>
                  </a:lnTo>
                  <a:lnTo>
                    <a:pt x="11163" y="11144"/>
                  </a:lnTo>
                  <a:lnTo>
                    <a:pt x="2995" y="23252"/>
                  </a:lnTo>
                  <a:lnTo>
                    <a:pt x="0" y="38100"/>
                  </a:lnTo>
                  <a:lnTo>
                    <a:pt x="0" y="1028700"/>
                  </a:lnTo>
                  <a:lnTo>
                    <a:pt x="2995" y="1043547"/>
                  </a:lnTo>
                  <a:lnTo>
                    <a:pt x="11163" y="1055655"/>
                  </a:lnTo>
                  <a:lnTo>
                    <a:pt x="23274" y="1063811"/>
                  </a:lnTo>
                  <a:lnTo>
                    <a:pt x="38100" y="1066800"/>
                  </a:lnTo>
                  <a:lnTo>
                    <a:pt x="5343144" y="1066800"/>
                  </a:lnTo>
                  <a:lnTo>
                    <a:pt x="5372784" y="1060805"/>
                  </a:lnTo>
                  <a:lnTo>
                    <a:pt x="5397007" y="1044463"/>
                  </a:lnTo>
                  <a:lnTo>
                    <a:pt x="5413349" y="1020240"/>
                  </a:lnTo>
                  <a:lnTo>
                    <a:pt x="5419344" y="990600"/>
                  </a:lnTo>
                  <a:lnTo>
                    <a:pt x="5419344" y="76200"/>
                  </a:lnTo>
                  <a:lnTo>
                    <a:pt x="5413349" y="46559"/>
                  </a:lnTo>
                  <a:lnTo>
                    <a:pt x="5397007" y="22336"/>
                  </a:lnTo>
                  <a:lnTo>
                    <a:pt x="5372784" y="5994"/>
                  </a:lnTo>
                  <a:lnTo>
                    <a:pt x="53431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97408" y="3486912"/>
              <a:ext cx="40005" cy="1066800"/>
            </a:xfrm>
            <a:custGeom>
              <a:avLst/>
              <a:gdLst/>
              <a:ahLst/>
              <a:cxnLst/>
              <a:rect l="l" t="t" r="r" b="b"/>
              <a:pathLst>
                <a:path w="40004" h="1066800">
                  <a:moveTo>
                    <a:pt x="39623" y="0"/>
                  </a:moveTo>
                  <a:lnTo>
                    <a:pt x="24206" y="2988"/>
                  </a:lnTo>
                  <a:lnTo>
                    <a:pt x="11610" y="11144"/>
                  </a:lnTo>
                  <a:lnTo>
                    <a:pt x="3115" y="23252"/>
                  </a:lnTo>
                  <a:lnTo>
                    <a:pt x="0" y="38100"/>
                  </a:lnTo>
                  <a:lnTo>
                    <a:pt x="0" y="1028700"/>
                  </a:lnTo>
                  <a:lnTo>
                    <a:pt x="3115" y="1043547"/>
                  </a:lnTo>
                  <a:lnTo>
                    <a:pt x="11610" y="1055655"/>
                  </a:lnTo>
                  <a:lnTo>
                    <a:pt x="24206" y="1063811"/>
                  </a:lnTo>
                  <a:lnTo>
                    <a:pt x="39623" y="1066800"/>
                  </a:lnTo>
                  <a:lnTo>
                    <a:pt x="39623" y="0"/>
                  </a:lnTo>
                  <a:close/>
                </a:path>
              </a:pathLst>
            </a:custGeom>
            <a:solidFill>
              <a:srgbClr val="FA2C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202936" y="3639312"/>
              <a:ext cx="668020" cy="228600"/>
            </a:xfrm>
            <a:custGeom>
              <a:avLst/>
              <a:gdLst/>
              <a:ahLst/>
              <a:cxnLst/>
              <a:rect l="l" t="t" r="r" b="b"/>
              <a:pathLst>
                <a:path w="668020" h="228600">
                  <a:moveTo>
                    <a:pt x="553085" y="0"/>
                  </a:moveTo>
                  <a:lnTo>
                    <a:pt x="114426" y="0"/>
                  </a:lnTo>
                  <a:lnTo>
                    <a:pt x="69919" y="8983"/>
                  </a:lnTo>
                  <a:lnTo>
                    <a:pt x="33543" y="33480"/>
                  </a:lnTo>
                  <a:lnTo>
                    <a:pt x="9003" y="69812"/>
                  </a:lnTo>
                  <a:lnTo>
                    <a:pt x="0" y="114300"/>
                  </a:lnTo>
                  <a:lnTo>
                    <a:pt x="9003" y="158787"/>
                  </a:lnTo>
                  <a:lnTo>
                    <a:pt x="33543" y="195119"/>
                  </a:lnTo>
                  <a:lnTo>
                    <a:pt x="69919" y="219616"/>
                  </a:lnTo>
                  <a:lnTo>
                    <a:pt x="114426" y="228600"/>
                  </a:lnTo>
                  <a:lnTo>
                    <a:pt x="553085" y="228600"/>
                  </a:lnTo>
                  <a:lnTo>
                    <a:pt x="597592" y="219616"/>
                  </a:lnTo>
                  <a:lnTo>
                    <a:pt x="633968" y="195119"/>
                  </a:lnTo>
                  <a:lnTo>
                    <a:pt x="658508" y="158787"/>
                  </a:lnTo>
                  <a:lnTo>
                    <a:pt x="667512" y="114300"/>
                  </a:lnTo>
                  <a:lnTo>
                    <a:pt x="658508" y="69812"/>
                  </a:lnTo>
                  <a:lnTo>
                    <a:pt x="633968" y="33480"/>
                  </a:lnTo>
                  <a:lnTo>
                    <a:pt x="597592" y="8983"/>
                  </a:lnTo>
                  <a:lnTo>
                    <a:pt x="553085" y="0"/>
                  </a:lnTo>
                  <a:close/>
                </a:path>
              </a:pathLst>
            </a:custGeom>
            <a:solidFill>
              <a:srgbClr val="FF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212023" y="1743877"/>
            <a:ext cx="51308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spc="-10" dirty="0">
                <a:solidFill>
                  <a:srgbClr val="9F0712"/>
                </a:solidFill>
                <a:latin typeface="Times New Roman"/>
                <a:cs typeface="Times New Roman"/>
              </a:rPr>
              <a:t>Вирішено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0399" y="1731354"/>
            <a:ext cx="3352800" cy="743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Затримка</a:t>
            </a:r>
            <a:r>
              <a:rPr sz="1200" b="1" spc="-4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рендерингу</a:t>
            </a:r>
            <a:r>
              <a:rPr sz="1200" b="1" spc="-1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(UI</a:t>
            </a:r>
            <a:r>
              <a:rPr sz="1200" b="1" spc="-3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20" dirty="0">
                <a:solidFill>
                  <a:srgbClr val="0F1728"/>
                </a:solidFill>
                <a:latin typeface="Times New Roman"/>
                <a:cs typeface="Times New Roman"/>
              </a:rPr>
              <a:t>Lag)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050" b="1" dirty="0">
                <a:solidFill>
                  <a:srgbClr val="495464"/>
                </a:solidFill>
                <a:latin typeface="Times New Roman"/>
                <a:cs typeface="Times New Roman"/>
              </a:rPr>
              <a:t>Причина:</a:t>
            </a:r>
            <a:r>
              <a:rPr sz="1050" b="1" spc="-5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Велика</a:t>
            </a:r>
            <a:r>
              <a:rPr sz="1050" spc="-2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кількість</a:t>
            </a:r>
            <a:r>
              <a:rPr sz="1050" spc="-3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елементів</a:t>
            </a:r>
            <a:r>
              <a:rPr sz="1050" spc="-2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у</a:t>
            </a:r>
            <a:r>
              <a:rPr sz="1050" spc="-3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журналі</a:t>
            </a:r>
            <a:r>
              <a:rPr sz="1050" spc="-3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операцій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050" b="1" dirty="0">
                <a:solidFill>
                  <a:srgbClr val="364152"/>
                </a:solidFill>
                <a:latin typeface="Times New Roman"/>
                <a:cs typeface="Times New Roman"/>
              </a:rPr>
              <a:t>Рішення:</a:t>
            </a:r>
            <a:r>
              <a:rPr sz="1050" b="1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Віртуалізація</a:t>
            </a:r>
            <a:r>
              <a:rPr sz="1050" spc="-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списків</a:t>
            </a:r>
            <a:r>
              <a:rPr sz="1050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(windowing)</a:t>
            </a:r>
            <a:r>
              <a:rPr sz="1050" spc="1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+</a:t>
            </a:r>
            <a:r>
              <a:rPr sz="1050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React.memo</a:t>
            </a:r>
            <a:endParaRPr sz="105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07055" y="2723097"/>
            <a:ext cx="5481955" cy="1129665"/>
            <a:chOff x="563880" y="4642103"/>
            <a:chExt cx="5481955" cy="1129665"/>
          </a:xfrm>
        </p:grpSpPr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3880" y="4642103"/>
              <a:ext cx="5481574" cy="112909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97408" y="4666487"/>
              <a:ext cx="5419725" cy="1066800"/>
            </a:xfrm>
            <a:custGeom>
              <a:avLst/>
              <a:gdLst/>
              <a:ahLst/>
              <a:cxnLst/>
              <a:rect l="l" t="t" r="r" b="b"/>
              <a:pathLst>
                <a:path w="5419725" h="1066800">
                  <a:moveTo>
                    <a:pt x="5343144" y="0"/>
                  </a:moveTo>
                  <a:lnTo>
                    <a:pt x="38100" y="0"/>
                  </a:lnTo>
                  <a:lnTo>
                    <a:pt x="23274" y="2988"/>
                  </a:lnTo>
                  <a:lnTo>
                    <a:pt x="11163" y="11144"/>
                  </a:lnTo>
                  <a:lnTo>
                    <a:pt x="2995" y="23252"/>
                  </a:lnTo>
                  <a:lnTo>
                    <a:pt x="0" y="38100"/>
                  </a:lnTo>
                  <a:lnTo>
                    <a:pt x="0" y="1028700"/>
                  </a:lnTo>
                  <a:lnTo>
                    <a:pt x="2995" y="1043525"/>
                  </a:lnTo>
                  <a:lnTo>
                    <a:pt x="11163" y="1055636"/>
                  </a:lnTo>
                  <a:lnTo>
                    <a:pt x="23274" y="1063804"/>
                  </a:lnTo>
                  <a:lnTo>
                    <a:pt x="38100" y="1066800"/>
                  </a:lnTo>
                  <a:lnTo>
                    <a:pt x="5343144" y="1066800"/>
                  </a:lnTo>
                  <a:lnTo>
                    <a:pt x="5372784" y="1060812"/>
                  </a:lnTo>
                  <a:lnTo>
                    <a:pt x="5397007" y="1044482"/>
                  </a:lnTo>
                  <a:lnTo>
                    <a:pt x="5413349" y="1020262"/>
                  </a:lnTo>
                  <a:lnTo>
                    <a:pt x="5419344" y="990600"/>
                  </a:lnTo>
                  <a:lnTo>
                    <a:pt x="5419344" y="76200"/>
                  </a:lnTo>
                  <a:lnTo>
                    <a:pt x="5413349" y="46559"/>
                  </a:lnTo>
                  <a:lnTo>
                    <a:pt x="5397007" y="22336"/>
                  </a:lnTo>
                  <a:lnTo>
                    <a:pt x="5372784" y="5994"/>
                  </a:lnTo>
                  <a:lnTo>
                    <a:pt x="53431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97408" y="4666487"/>
              <a:ext cx="40005" cy="1066800"/>
            </a:xfrm>
            <a:custGeom>
              <a:avLst/>
              <a:gdLst/>
              <a:ahLst/>
              <a:cxnLst/>
              <a:rect l="l" t="t" r="r" b="b"/>
              <a:pathLst>
                <a:path w="40004" h="1066800">
                  <a:moveTo>
                    <a:pt x="39623" y="0"/>
                  </a:moveTo>
                  <a:lnTo>
                    <a:pt x="24206" y="2988"/>
                  </a:lnTo>
                  <a:lnTo>
                    <a:pt x="11610" y="11144"/>
                  </a:lnTo>
                  <a:lnTo>
                    <a:pt x="3115" y="23252"/>
                  </a:lnTo>
                  <a:lnTo>
                    <a:pt x="0" y="38100"/>
                  </a:lnTo>
                  <a:lnTo>
                    <a:pt x="0" y="1028700"/>
                  </a:lnTo>
                  <a:lnTo>
                    <a:pt x="3115" y="1043525"/>
                  </a:lnTo>
                  <a:lnTo>
                    <a:pt x="11610" y="1055636"/>
                  </a:lnTo>
                  <a:lnTo>
                    <a:pt x="24206" y="1063804"/>
                  </a:lnTo>
                  <a:lnTo>
                    <a:pt x="39623" y="1066800"/>
                  </a:lnTo>
                  <a:lnTo>
                    <a:pt x="39623" y="0"/>
                  </a:lnTo>
                  <a:close/>
                </a:path>
              </a:pathLst>
            </a:custGeom>
            <a:solidFill>
              <a:srgbClr val="FD9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202936" y="4818887"/>
              <a:ext cx="668020" cy="228600"/>
            </a:xfrm>
            <a:custGeom>
              <a:avLst/>
              <a:gdLst/>
              <a:ahLst/>
              <a:cxnLst/>
              <a:rect l="l" t="t" r="r" b="b"/>
              <a:pathLst>
                <a:path w="668020" h="228600">
                  <a:moveTo>
                    <a:pt x="553085" y="0"/>
                  </a:moveTo>
                  <a:lnTo>
                    <a:pt x="114426" y="0"/>
                  </a:lnTo>
                  <a:lnTo>
                    <a:pt x="69919" y="8983"/>
                  </a:lnTo>
                  <a:lnTo>
                    <a:pt x="33543" y="33480"/>
                  </a:lnTo>
                  <a:lnTo>
                    <a:pt x="9003" y="69812"/>
                  </a:lnTo>
                  <a:lnTo>
                    <a:pt x="0" y="114300"/>
                  </a:lnTo>
                  <a:lnTo>
                    <a:pt x="9003" y="158787"/>
                  </a:lnTo>
                  <a:lnTo>
                    <a:pt x="33543" y="195119"/>
                  </a:lnTo>
                  <a:lnTo>
                    <a:pt x="69919" y="219616"/>
                  </a:lnTo>
                  <a:lnTo>
                    <a:pt x="114426" y="228600"/>
                  </a:lnTo>
                  <a:lnTo>
                    <a:pt x="553085" y="228600"/>
                  </a:lnTo>
                  <a:lnTo>
                    <a:pt x="597592" y="219616"/>
                  </a:lnTo>
                  <a:lnTo>
                    <a:pt x="633968" y="195119"/>
                  </a:lnTo>
                  <a:lnTo>
                    <a:pt x="658508" y="158787"/>
                  </a:lnTo>
                  <a:lnTo>
                    <a:pt x="667512" y="114300"/>
                  </a:lnTo>
                  <a:lnTo>
                    <a:pt x="658508" y="69812"/>
                  </a:lnTo>
                  <a:lnTo>
                    <a:pt x="633968" y="33480"/>
                  </a:lnTo>
                  <a:lnTo>
                    <a:pt x="597592" y="8983"/>
                  </a:lnTo>
                  <a:lnTo>
                    <a:pt x="553085" y="0"/>
                  </a:lnTo>
                  <a:close/>
                </a:path>
              </a:pathLst>
            </a:custGeom>
            <a:solidFill>
              <a:srgbClr val="FDF3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212023" y="2925916"/>
            <a:ext cx="51308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963B00"/>
                </a:solidFill>
                <a:latin typeface="Times New Roman"/>
                <a:cs typeface="Times New Roman"/>
              </a:rPr>
              <a:t>Вирішено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00399" y="2913089"/>
            <a:ext cx="2950210" cy="743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Блокування</a:t>
            </a:r>
            <a:r>
              <a:rPr sz="1200" b="1" spc="-4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Event</a:t>
            </a:r>
            <a:r>
              <a:rPr sz="1200" b="1" spc="2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20" dirty="0">
                <a:solidFill>
                  <a:srgbClr val="0F1728"/>
                </a:solidFill>
                <a:latin typeface="Times New Roman"/>
                <a:cs typeface="Times New Roman"/>
              </a:rPr>
              <a:t>Loop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050" b="1" dirty="0">
                <a:solidFill>
                  <a:srgbClr val="495464"/>
                </a:solidFill>
                <a:latin typeface="Times New Roman"/>
                <a:cs typeface="Times New Roman"/>
              </a:rPr>
              <a:t>Причина:</a:t>
            </a:r>
            <a:r>
              <a:rPr sz="1050" b="1" spc="-3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Очікування</a:t>
            </a:r>
            <a:r>
              <a:rPr sz="1050" spc="-4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відповіді</a:t>
            </a:r>
            <a:r>
              <a:rPr sz="1050" spc="-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від</a:t>
            </a:r>
            <a:r>
              <a:rPr sz="1050" spc="-25" dirty="0">
                <a:solidFill>
                  <a:srgbClr val="495464"/>
                </a:solidFill>
                <a:latin typeface="Times New Roman"/>
                <a:cs typeface="Times New Roman"/>
              </a:rPr>
              <a:t> Python-</a:t>
            </a: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скрипта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050" b="1" dirty="0">
                <a:solidFill>
                  <a:srgbClr val="364152"/>
                </a:solidFill>
                <a:latin typeface="Times New Roman"/>
                <a:cs typeface="Times New Roman"/>
              </a:rPr>
              <a:t>Рішення:</a:t>
            </a:r>
            <a:r>
              <a:rPr sz="1050" b="1" spc="-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child_process</a:t>
            </a:r>
            <a:r>
              <a:rPr sz="1050" spc="6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+</a:t>
            </a:r>
            <a:r>
              <a:rPr sz="1050" spc="-4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Worker</a:t>
            </a:r>
            <a:r>
              <a:rPr sz="1050" spc="-1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Threads</a:t>
            </a:r>
            <a:endParaRPr sz="1050">
              <a:latin typeface="Times New Roman"/>
              <a:cs typeface="Times New Roman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00358" y="3975741"/>
            <a:ext cx="5481955" cy="1129665"/>
            <a:chOff x="6156959" y="3462464"/>
            <a:chExt cx="5481955" cy="1129665"/>
          </a:xfrm>
        </p:grpSpPr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56959" y="3462464"/>
              <a:ext cx="5481574" cy="112909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190487" y="3486912"/>
              <a:ext cx="5419725" cy="1066800"/>
            </a:xfrm>
            <a:custGeom>
              <a:avLst/>
              <a:gdLst/>
              <a:ahLst/>
              <a:cxnLst/>
              <a:rect l="l" t="t" r="r" b="b"/>
              <a:pathLst>
                <a:path w="5419725" h="1066800">
                  <a:moveTo>
                    <a:pt x="5343144" y="0"/>
                  </a:moveTo>
                  <a:lnTo>
                    <a:pt x="38100" y="0"/>
                  </a:lnTo>
                  <a:lnTo>
                    <a:pt x="23252" y="2988"/>
                  </a:lnTo>
                  <a:lnTo>
                    <a:pt x="11144" y="11144"/>
                  </a:lnTo>
                  <a:lnTo>
                    <a:pt x="2988" y="23252"/>
                  </a:lnTo>
                  <a:lnTo>
                    <a:pt x="0" y="38100"/>
                  </a:lnTo>
                  <a:lnTo>
                    <a:pt x="0" y="1028700"/>
                  </a:lnTo>
                  <a:lnTo>
                    <a:pt x="2988" y="1043547"/>
                  </a:lnTo>
                  <a:lnTo>
                    <a:pt x="11144" y="1055655"/>
                  </a:lnTo>
                  <a:lnTo>
                    <a:pt x="23252" y="1063811"/>
                  </a:lnTo>
                  <a:lnTo>
                    <a:pt x="38100" y="1066800"/>
                  </a:lnTo>
                  <a:lnTo>
                    <a:pt x="5343144" y="1066800"/>
                  </a:lnTo>
                  <a:lnTo>
                    <a:pt x="5372784" y="1060805"/>
                  </a:lnTo>
                  <a:lnTo>
                    <a:pt x="5397007" y="1044463"/>
                  </a:lnTo>
                  <a:lnTo>
                    <a:pt x="5413349" y="1020240"/>
                  </a:lnTo>
                  <a:lnTo>
                    <a:pt x="5419344" y="990600"/>
                  </a:lnTo>
                  <a:lnTo>
                    <a:pt x="5419344" y="76200"/>
                  </a:lnTo>
                  <a:lnTo>
                    <a:pt x="5413349" y="46559"/>
                  </a:lnTo>
                  <a:lnTo>
                    <a:pt x="5397007" y="22336"/>
                  </a:lnTo>
                  <a:lnTo>
                    <a:pt x="5372784" y="5994"/>
                  </a:lnTo>
                  <a:lnTo>
                    <a:pt x="53431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90487" y="3486912"/>
              <a:ext cx="40005" cy="1066800"/>
            </a:xfrm>
            <a:custGeom>
              <a:avLst/>
              <a:gdLst/>
              <a:ahLst/>
              <a:cxnLst/>
              <a:rect l="l" t="t" r="r" b="b"/>
              <a:pathLst>
                <a:path w="40004" h="1066800">
                  <a:moveTo>
                    <a:pt x="39624" y="0"/>
                  </a:moveTo>
                  <a:lnTo>
                    <a:pt x="24217" y="2988"/>
                  </a:lnTo>
                  <a:lnTo>
                    <a:pt x="11620" y="11144"/>
                  </a:lnTo>
                  <a:lnTo>
                    <a:pt x="3119" y="23252"/>
                  </a:lnTo>
                  <a:lnTo>
                    <a:pt x="0" y="38100"/>
                  </a:lnTo>
                  <a:lnTo>
                    <a:pt x="0" y="1028700"/>
                  </a:lnTo>
                  <a:lnTo>
                    <a:pt x="3119" y="1043547"/>
                  </a:lnTo>
                  <a:lnTo>
                    <a:pt x="11620" y="1055655"/>
                  </a:lnTo>
                  <a:lnTo>
                    <a:pt x="24217" y="1063811"/>
                  </a:lnTo>
                  <a:lnTo>
                    <a:pt x="39624" y="1066800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AC4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0796015" y="3639312"/>
              <a:ext cx="668020" cy="228600"/>
            </a:xfrm>
            <a:custGeom>
              <a:avLst/>
              <a:gdLst/>
              <a:ahLst/>
              <a:cxnLst/>
              <a:rect l="l" t="t" r="r" b="b"/>
              <a:pathLst>
                <a:path w="668020" h="228600">
                  <a:moveTo>
                    <a:pt x="553084" y="0"/>
                  </a:moveTo>
                  <a:lnTo>
                    <a:pt x="114426" y="0"/>
                  </a:lnTo>
                  <a:lnTo>
                    <a:pt x="69919" y="8983"/>
                  </a:lnTo>
                  <a:lnTo>
                    <a:pt x="33543" y="33480"/>
                  </a:lnTo>
                  <a:lnTo>
                    <a:pt x="9003" y="69812"/>
                  </a:lnTo>
                  <a:lnTo>
                    <a:pt x="0" y="114300"/>
                  </a:lnTo>
                  <a:lnTo>
                    <a:pt x="9003" y="158787"/>
                  </a:lnTo>
                  <a:lnTo>
                    <a:pt x="33543" y="195119"/>
                  </a:lnTo>
                  <a:lnTo>
                    <a:pt x="69919" y="219616"/>
                  </a:lnTo>
                  <a:lnTo>
                    <a:pt x="114426" y="228600"/>
                  </a:lnTo>
                  <a:lnTo>
                    <a:pt x="553084" y="228600"/>
                  </a:lnTo>
                  <a:lnTo>
                    <a:pt x="597592" y="219616"/>
                  </a:lnTo>
                  <a:lnTo>
                    <a:pt x="633968" y="195119"/>
                  </a:lnTo>
                  <a:lnTo>
                    <a:pt x="658508" y="158787"/>
                  </a:lnTo>
                  <a:lnTo>
                    <a:pt x="667511" y="114300"/>
                  </a:lnTo>
                  <a:lnTo>
                    <a:pt x="658508" y="69812"/>
                  </a:lnTo>
                  <a:lnTo>
                    <a:pt x="633968" y="33480"/>
                  </a:lnTo>
                  <a:lnTo>
                    <a:pt x="597592" y="8983"/>
                  </a:lnTo>
                  <a:lnTo>
                    <a:pt x="553084" y="0"/>
                  </a:lnTo>
                  <a:close/>
                </a:path>
              </a:pathLst>
            </a:custGeom>
            <a:solidFill>
              <a:srgbClr val="F3E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206597" y="4176160"/>
            <a:ext cx="51308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900" spc="-10" dirty="0">
                <a:solidFill>
                  <a:srgbClr val="6D11AF"/>
                </a:solidFill>
                <a:latin typeface="Times New Roman"/>
                <a:cs typeface="Times New Roman"/>
              </a:rPr>
              <a:t>Вирішено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94922" y="4163637"/>
            <a:ext cx="3013075" cy="743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Неузгодженість</a:t>
            </a: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 даних</a:t>
            </a:r>
            <a:r>
              <a:rPr sz="1200" b="1" spc="-5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(Data</a:t>
            </a:r>
            <a:r>
              <a:rPr sz="1200" b="1" spc="-50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20" dirty="0">
                <a:solidFill>
                  <a:srgbClr val="0F1728"/>
                </a:solidFill>
                <a:latin typeface="Times New Roman"/>
                <a:cs typeface="Times New Roman"/>
              </a:rPr>
              <a:t>Race)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050" b="1" dirty="0">
                <a:solidFill>
                  <a:srgbClr val="495464"/>
                </a:solidFill>
                <a:latin typeface="Times New Roman"/>
                <a:cs typeface="Times New Roman"/>
              </a:rPr>
              <a:t>Причина:</a:t>
            </a:r>
            <a:r>
              <a:rPr sz="1050" b="1" spc="-4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Одночасне</a:t>
            </a:r>
            <a:r>
              <a:rPr sz="1050" spc="-4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оновлення</a:t>
            </a:r>
            <a:r>
              <a:rPr sz="1050" spc="-3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з</a:t>
            </a:r>
            <a:r>
              <a:rPr sz="1050" spc="-3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різних</a:t>
            </a:r>
            <a:r>
              <a:rPr sz="1050" spc="-3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495464"/>
                </a:solidFill>
                <a:latin typeface="Times New Roman"/>
                <a:cs typeface="Times New Roman"/>
              </a:rPr>
              <a:t>пристроїв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050" b="1" dirty="0">
                <a:solidFill>
                  <a:srgbClr val="364152"/>
                </a:solidFill>
                <a:latin typeface="Times New Roman"/>
                <a:cs typeface="Times New Roman"/>
              </a:rPr>
              <a:t>Рішення:</a:t>
            </a:r>
            <a:r>
              <a:rPr sz="1050" b="1" spc="-3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Транзакційність</a:t>
            </a:r>
            <a:r>
              <a:rPr sz="1050" spc="-5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MongoDB</a:t>
            </a:r>
            <a:r>
              <a:rPr sz="1050" spc="5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+</a:t>
            </a:r>
            <a:r>
              <a:rPr sz="1050" spc="-4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Optimistic</a:t>
            </a:r>
            <a:r>
              <a:rPr sz="1050" spc="2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25" dirty="0">
                <a:solidFill>
                  <a:srgbClr val="364152"/>
                </a:solidFill>
                <a:latin typeface="Times New Roman"/>
                <a:cs typeface="Times New Roman"/>
              </a:rPr>
              <a:t>UI</a:t>
            </a:r>
            <a:endParaRPr sz="1050">
              <a:latin typeface="Times New Roman"/>
              <a:cs typeface="Times New Roman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00358" y="5155380"/>
            <a:ext cx="5481955" cy="1129665"/>
            <a:chOff x="6156959" y="4642103"/>
            <a:chExt cx="5481955" cy="1129665"/>
          </a:xfrm>
        </p:grpSpPr>
        <p:pic>
          <p:nvPicPr>
            <p:cNvPr id="54" name="object 5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56959" y="4642103"/>
              <a:ext cx="5481574" cy="112909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190487" y="4666487"/>
              <a:ext cx="5419725" cy="1066800"/>
            </a:xfrm>
            <a:custGeom>
              <a:avLst/>
              <a:gdLst/>
              <a:ahLst/>
              <a:cxnLst/>
              <a:rect l="l" t="t" r="r" b="b"/>
              <a:pathLst>
                <a:path w="5419725" h="1066800">
                  <a:moveTo>
                    <a:pt x="5343144" y="0"/>
                  </a:moveTo>
                  <a:lnTo>
                    <a:pt x="38100" y="0"/>
                  </a:lnTo>
                  <a:lnTo>
                    <a:pt x="23252" y="2988"/>
                  </a:lnTo>
                  <a:lnTo>
                    <a:pt x="11144" y="11144"/>
                  </a:lnTo>
                  <a:lnTo>
                    <a:pt x="2988" y="23252"/>
                  </a:lnTo>
                  <a:lnTo>
                    <a:pt x="0" y="38100"/>
                  </a:lnTo>
                  <a:lnTo>
                    <a:pt x="0" y="1028700"/>
                  </a:lnTo>
                  <a:lnTo>
                    <a:pt x="2988" y="1043525"/>
                  </a:lnTo>
                  <a:lnTo>
                    <a:pt x="11144" y="1055636"/>
                  </a:lnTo>
                  <a:lnTo>
                    <a:pt x="23252" y="1063804"/>
                  </a:lnTo>
                  <a:lnTo>
                    <a:pt x="38100" y="1066800"/>
                  </a:lnTo>
                  <a:lnTo>
                    <a:pt x="5343144" y="1066800"/>
                  </a:lnTo>
                  <a:lnTo>
                    <a:pt x="5372784" y="1060812"/>
                  </a:lnTo>
                  <a:lnTo>
                    <a:pt x="5397007" y="1044482"/>
                  </a:lnTo>
                  <a:lnTo>
                    <a:pt x="5413349" y="1020262"/>
                  </a:lnTo>
                  <a:lnTo>
                    <a:pt x="5419344" y="990600"/>
                  </a:lnTo>
                  <a:lnTo>
                    <a:pt x="5419344" y="76200"/>
                  </a:lnTo>
                  <a:lnTo>
                    <a:pt x="5413349" y="46559"/>
                  </a:lnTo>
                  <a:lnTo>
                    <a:pt x="5397007" y="22336"/>
                  </a:lnTo>
                  <a:lnTo>
                    <a:pt x="5372784" y="5994"/>
                  </a:lnTo>
                  <a:lnTo>
                    <a:pt x="53431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190487" y="4666487"/>
              <a:ext cx="40005" cy="1066800"/>
            </a:xfrm>
            <a:custGeom>
              <a:avLst/>
              <a:gdLst/>
              <a:ahLst/>
              <a:cxnLst/>
              <a:rect l="l" t="t" r="r" b="b"/>
              <a:pathLst>
                <a:path w="40004" h="1066800">
                  <a:moveTo>
                    <a:pt x="39624" y="0"/>
                  </a:moveTo>
                  <a:lnTo>
                    <a:pt x="24217" y="2988"/>
                  </a:lnTo>
                  <a:lnTo>
                    <a:pt x="11620" y="11144"/>
                  </a:lnTo>
                  <a:lnTo>
                    <a:pt x="3119" y="23252"/>
                  </a:lnTo>
                  <a:lnTo>
                    <a:pt x="0" y="38100"/>
                  </a:lnTo>
                  <a:lnTo>
                    <a:pt x="0" y="1028700"/>
                  </a:lnTo>
                  <a:lnTo>
                    <a:pt x="3119" y="1043525"/>
                  </a:lnTo>
                  <a:lnTo>
                    <a:pt x="11620" y="1055636"/>
                  </a:lnTo>
                  <a:lnTo>
                    <a:pt x="24217" y="1063804"/>
                  </a:lnTo>
                  <a:lnTo>
                    <a:pt x="39624" y="1066800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2B7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796015" y="4818887"/>
              <a:ext cx="668020" cy="228600"/>
            </a:xfrm>
            <a:custGeom>
              <a:avLst/>
              <a:gdLst/>
              <a:ahLst/>
              <a:cxnLst/>
              <a:rect l="l" t="t" r="r" b="b"/>
              <a:pathLst>
                <a:path w="668020" h="228600">
                  <a:moveTo>
                    <a:pt x="553084" y="0"/>
                  </a:moveTo>
                  <a:lnTo>
                    <a:pt x="114426" y="0"/>
                  </a:lnTo>
                  <a:lnTo>
                    <a:pt x="69919" y="8983"/>
                  </a:lnTo>
                  <a:lnTo>
                    <a:pt x="33543" y="33480"/>
                  </a:lnTo>
                  <a:lnTo>
                    <a:pt x="9003" y="69812"/>
                  </a:lnTo>
                  <a:lnTo>
                    <a:pt x="0" y="114300"/>
                  </a:lnTo>
                  <a:lnTo>
                    <a:pt x="9003" y="158787"/>
                  </a:lnTo>
                  <a:lnTo>
                    <a:pt x="33543" y="195119"/>
                  </a:lnTo>
                  <a:lnTo>
                    <a:pt x="69919" y="219616"/>
                  </a:lnTo>
                  <a:lnTo>
                    <a:pt x="114426" y="228600"/>
                  </a:lnTo>
                  <a:lnTo>
                    <a:pt x="553084" y="228600"/>
                  </a:lnTo>
                  <a:lnTo>
                    <a:pt x="597592" y="219616"/>
                  </a:lnTo>
                  <a:lnTo>
                    <a:pt x="633968" y="195119"/>
                  </a:lnTo>
                  <a:lnTo>
                    <a:pt x="658508" y="158787"/>
                  </a:lnTo>
                  <a:lnTo>
                    <a:pt x="667511" y="114300"/>
                  </a:lnTo>
                  <a:lnTo>
                    <a:pt x="658508" y="69812"/>
                  </a:lnTo>
                  <a:lnTo>
                    <a:pt x="633968" y="33480"/>
                  </a:lnTo>
                  <a:lnTo>
                    <a:pt x="597592" y="8983"/>
                  </a:lnTo>
                  <a:lnTo>
                    <a:pt x="553084" y="0"/>
                  </a:lnTo>
                  <a:close/>
                </a:path>
              </a:pathLst>
            </a:custGeom>
            <a:solidFill>
              <a:srgbClr val="DBE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5206597" y="5358199"/>
            <a:ext cx="51308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-10" dirty="0">
                <a:solidFill>
                  <a:srgbClr val="183BB8"/>
                </a:solidFill>
                <a:latin typeface="Times New Roman"/>
                <a:cs typeface="Times New Roman"/>
              </a:rPr>
              <a:t>Вирішено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94922" y="5345372"/>
            <a:ext cx="2581910" cy="743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Дрифт</a:t>
            </a:r>
            <a:r>
              <a:rPr sz="1200" b="1" spc="-6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F1728"/>
                </a:solidFill>
                <a:latin typeface="Times New Roman"/>
                <a:cs typeface="Times New Roman"/>
              </a:rPr>
              <a:t>точності</a:t>
            </a:r>
            <a:r>
              <a:rPr sz="1200" b="1" spc="-45" dirty="0">
                <a:solidFill>
                  <a:srgbClr val="0F1728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F1728"/>
                </a:solidFill>
                <a:latin typeface="Times New Roman"/>
                <a:cs typeface="Times New Roman"/>
              </a:rPr>
              <a:t>прогнозу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050" b="1" dirty="0">
                <a:solidFill>
                  <a:srgbClr val="495464"/>
                </a:solidFill>
                <a:latin typeface="Times New Roman"/>
                <a:cs typeface="Times New Roman"/>
              </a:rPr>
              <a:t>Причина:</a:t>
            </a:r>
            <a:r>
              <a:rPr sz="1050" b="1" spc="-6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Недостатня</a:t>
            </a:r>
            <a:r>
              <a:rPr sz="1050" spc="-40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кількість</a:t>
            </a:r>
            <a:r>
              <a:rPr sz="1050" spc="-3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495464"/>
                </a:solidFill>
                <a:latin typeface="Times New Roman"/>
                <a:cs typeface="Times New Roman"/>
              </a:rPr>
              <a:t>точок</a:t>
            </a:r>
            <a:r>
              <a:rPr sz="1050" spc="-25" dirty="0">
                <a:solidFill>
                  <a:srgbClr val="495464"/>
                </a:solidFill>
                <a:latin typeface="Times New Roman"/>
                <a:cs typeface="Times New Roman"/>
              </a:rPr>
              <a:t> </a:t>
            </a:r>
            <a:r>
              <a:rPr sz="1050" spc="-20" dirty="0">
                <a:solidFill>
                  <a:srgbClr val="495464"/>
                </a:solidFill>
                <a:latin typeface="Times New Roman"/>
                <a:cs typeface="Times New Roman"/>
              </a:rPr>
              <a:t>даних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050" b="1" dirty="0">
                <a:solidFill>
                  <a:srgbClr val="364152"/>
                </a:solidFill>
                <a:latin typeface="Times New Roman"/>
                <a:cs typeface="Times New Roman"/>
              </a:rPr>
              <a:t>Рішення:</a:t>
            </a:r>
            <a:r>
              <a:rPr sz="1050" b="1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SMOTE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364152"/>
                </a:solidFill>
                <a:latin typeface="Times New Roman"/>
                <a:cs typeface="Times New Roman"/>
              </a:rPr>
              <a:t>+</a:t>
            </a:r>
            <a:r>
              <a:rPr sz="1050" spc="-5" dirty="0">
                <a:solidFill>
                  <a:srgbClr val="364152"/>
                </a:solidFill>
                <a:latin typeface="Times New Roman"/>
                <a:cs typeface="Times New Roman"/>
              </a:rPr>
              <a:t> </a:t>
            </a:r>
            <a:r>
              <a:rPr sz="1050" spc="-20" dirty="0">
                <a:solidFill>
                  <a:srgbClr val="364152"/>
                </a:solidFill>
                <a:latin typeface="Times New Roman"/>
                <a:cs typeface="Times New Roman"/>
              </a:rPr>
              <a:t>крос-</a:t>
            </a:r>
            <a:r>
              <a:rPr sz="1050" spc="-10" dirty="0">
                <a:solidFill>
                  <a:srgbClr val="364152"/>
                </a:solidFill>
                <a:latin typeface="Times New Roman"/>
                <a:cs typeface="Times New Roman"/>
              </a:rPr>
              <a:t>валідація</a:t>
            </a:r>
            <a:endParaRPr sz="1050">
              <a:latin typeface="Times New Roman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442" y="1908977"/>
            <a:ext cx="5803496" cy="376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876</Words>
  <Application>Microsoft Office PowerPoint</Application>
  <PresentationFormat>Широкий екран</PresentationFormat>
  <Paragraphs>231</Paragraphs>
  <Slides>10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7" baseType="lpstr">
      <vt:lpstr>Malgun Gothic Semilight</vt:lpstr>
      <vt:lpstr>Microsoft YaHei</vt:lpstr>
      <vt:lpstr>Arial</vt:lpstr>
      <vt:lpstr>Calibri</vt:lpstr>
      <vt:lpstr>Segoe UI Symbol</vt:lpstr>
      <vt:lpstr>Times New Roman</vt:lpstr>
      <vt:lpstr>Office Theme</vt:lpstr>
      <vt:lpstr>Тема: Розроблення веборієнтованої інформаційної системи управління персональними фінансами з прогнозуванням витрат на основі моделі машинного навчання</vt:lpstr>
      <vt:lpstr>Обґрунтування розробки</vt:lpstr>
      <vt:lpstr>Обґрунтування розробки</vt:lpstr>
      <vt:lpstr>Порівняльний аналіз існуючих систем</vt:lpstr>
      <vt:lpstr>Архітектура системи та технологічний стек</vt:lpstr>
      <vt:lpstr>Модель прогнозування витрат</vt:lpstr>
      <vt:lpstr>Структура бази даних MongoDB</vt:lpstr>
      <vt:lpstr>Інтерфейс користувача</vt:lpstr>
      <vt:lpstr>Результати тестування системи</vt:lpstr>
      <vt:lpstr>Основні результати роботи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Розроблення веборієнтованої інформаційної системи управління персональними фінансами з пронозуванням витрат на основі моделі машинного навчання</dc:title>
  <dc:creator>Volodymyr</dc:creator>
  <cp:lastModifiedBy>Volodymyr</cp:lastModifiedBy>
  <cp:revision>26</cp:revision>
  <dcterms:created xsi:type="dcterms:W3CDTF">2026-06-07T19:48:10Z</dcterms:created>
  <dcterms:modified xsi:type="dcterms:W3CDTF">2026-06-21T18:55:41Z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2026-06-07T00:00:00Z</vt:filetime>
  </property>
  <property fmtid="{D5CDD505-2E9C-101B-9397-08002B2CF9AE}" pid="5" name="Producer">
    <vt:lpwstr>www.ilovepdf.com</vt:lpwstr>
  </property>
</Properties>
</file>